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1"/>
  </p:notesMasterIdLst>
  <p:sldIdLst>
    <p:sldId id="2382" r:id="rId2"/>
    <p:sldId id="2381" r:id="rId3"/>
    <p:sldId id="2802" r:id="rId4"/>
    <p:sldId id="2803" r:id="rId5"/>
    <p:sldId id="2804" r:id="rId6"/>
    <p:sldId id="2147479472" r:id="rId7"/>
    <p:sldId id="2386" r:id="rId8"/>
    <p:sldId id="277" r:id="rId9"/>
    <p:sldId id="2801" r:id="rId10"/>
    <p:sldId id="2780" r:id="rId11"/>
    <p:sldId id="2147479474" r:id="rId12"/>
    <p:sldId id="2147479466" r:id="rId13"/>
    <p:sldId id="2147479473" r:id="rId14"/>
    <p:sldId id="2147479471" r:id="rId15"/>
    <p:sldId id="2404" r:id="rId16"/>
    <p:sldId id="2840" r:id="rId17"/>
    <p:sldId id="2380" r:id="rId18"/>
    <p:sldId id="2838" r:id="rId19"/>
    <p:sldId id="2147479467" r:id="rId20"/>
    <p:sldId id="2810" r:id="rId21"/>
    <p:sldId id="2784" r:id="rId22"/>
    <p:sldId id="2412" r:id="rId23"/>
    <p:sldId id="2147479470" r:id="rId24"/>
    <p:sldId id="2406" r:id="rId25"/>
    <p:sldId id="2407" r:id="rId26"/>
    <p:sldId id="2147479463" r:id="rId27"/>
    <p:sldId id="2147479422" r:id="rId28"/>
    <p:sldId id="968" r:id="rId29"/>
    <p:sldId id="23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855DD-7294-4062-A6F4-F5F8C173B8AE}">
          <p14:sldIdLst>
            <p14:sldId id="2382"/>
            <p14:sldId id="2381"/>
            <p14:sldId id="2802"/>
            <p14:sldId id="2803"/>
            <p14:sldId id="2804"/>
            <p14:sldId id="2147479472"/>
            <p14:sldId id="2386"/>
            <p14:sldId id="277"/>
            <p14:sldId id="2801"/>
            <p14:sldId id="2780"/>
            <p14:sldId id="2147479474"/>
            <p14:sldId id="2147479466"/>
            <p14:sldId id="2147479473"/>
            <p14:sldId id="2147479471"/>
            <p14:sldId id="2404"/>
            <p14:sldId id="2840"/>
            <p14:sldId id="2380"/>
            <p14:sldId id="2838"/>
            <p14:sldId id="2147479467"/>
            <p14:sldId id="2810"/>
            <p14:sldId id="2784"/>
            <p14:sldId id="2412"/>
            <p14:sldId id="2147479470"/>
            <p14:sldId id="2406"/>
            <p14:sldId id="2407"/>
            <p14:sldId id="2147479463"/>
            <p14:sldId id="2147479422"/>
            <p14:sldId id="968"/>
            <p14:sldId id="23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ED4"/>
    <a:srgbClr val="002060"/>
    <a:srgbClr val="158BD1"/>
    <a:srgbClr val="1A8FD1"/>
    <a:srgbClr val="259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419D6-5A57-4662-9EB6-812511A630F8}" v="108" dt="2025-12-03T00:47:56.212"/>
  </p1510:revLst>
</p1510:revInfo>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34"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u" userId="a1fac8cd-4753-4030-bf08-b4b4d691d5b4" providerId="ADAL" clId="{277FEB1F-8B94-424C-84B8-7662D9E7D634}"/>
    <pc:docChg chg="undo custSel addSld delSld modSld sldOrd modMainMaster modSection">
      <pc:chgData name="jennifer gu" userId="a1fac8cd-4753-4030-bf08-b4b4d691d5b4" providerId="ADAL" clId="{277FEB1F-8B94-424C-84B8-7662D9E7D634}" dt="2025-12-03T15:29:40.059" v="1303"/>
      <pc:docMkLst>
        <pc:docMk/>
      </pc:docMkLst>
      <pc:sldChg chg="modSp mod">
        <pc:chgData name="jennifer gu" userId="a1fac8cd-4753-4030-bf08-b4b4d691d5b4" providerId="ADAL" clId="{277FEB1F-8B94-424C-84B8-7662D9E7D634}" dt="2025-12-01T19:22:25.384" v="635" actId="20577"/>
        <pc:sldMkLst>
          <pc:docMk/>
          <pc:sldMk cId="2930398127" sldId="277"/>
        </pc:sldMkLst>
        <pc:spChg chg="mod">
          <ac:chgData name="jennifer gu" userId="a1fac8cd-4753-4030-bf08-b4b4d691d5b4" providerId="ADAL" clId="{277FEB1F-8B94-424C-84B8-7662D9E7D634}" dt="2025-12-01T19:22:25.384" v="635" actId="20577"/>
          <ac:spMkLst>
            <pc:docMk/>
            <pc:sldMk cId="2930398127" sldId="277"/>
            <ac:spMk id="2" creationId="{AACA0613-F52D-4503-A82D-13CAADDD19E2}"/>
          </ac:spMkLst>
        </pc:spChg>
      </pc:sldChg>
      <pc:sldChg chg="del">
        <pc:chgData name="jennifer gu" userId="a1fac8cd-4753-4030-bf08-b4b4d691d5b4" providerId="ADAL" clId="{277FEB1F-8B94-424C-84B8-7662D9E7D634}" dt="2025-12-02T04:40:24.943" v="956" actId="2696"/>
        <pc:sldMkLst>
          <pc:docMk/>
          <pc:sldMk cId="4217292745" sldId="454"/>
        </pc:sldMkLst>
      </pc:sldChg>
      <pc:sldChg chg="add del">
        <pc:chgData name="jennifer gu" userId="a1fac8cd-4753-4030-bf08-b4b4d691d5b4" providerId="ADAL" clId="{277FEB1F-8B94-424C-84B8-7662D9E7D634}" dt="2025-12-03T01:15:47.233" v="1264" actId="2696"/>
        <pc:sldMkLst>
          <pc:docMk/>
          <pc:sldMk cId="3183543027" sldId="968"/>
        </pc:sldMkLst>
      </pc:sldChg>
      <pc:sldChg chg="addSp modSp mod">
        <pc:chgData name="jennifer gu" userId="a1fac8cd-4753-4030-bf08-b4b4d691d5b4" providerId="ADAL" clId="{277FEB1F-8B94-424C-84B8-7662D9E7D634}" dt="2025-12-03T00:48:00.587" v="1260" actId="1076"/>
        <pc:sldMkLst>
          <pc:docMk/>
          <pc:sldMk cId="1968157928" sldId="2379"/>
        </pc:sldMkLst>
        <pc:picChg chg="add mod">
          <ac:chgData name="jennifer gu" userId="a1fac8cd-4753-4030-bf08-b4b4d691d5b4" providerId="ADAL" clId="{277FEB1F-8B94-424C-84B8-7662D9E7D634}" dt="2025-12-03T00:48:00.587" v="1260" actId="1076"/>
          <ac:picMkLst>
            <pc:docMk/>
            <pc:sldMk cId="1968157928" sldId="2379"/>
            <ac:picMk id="3" creationId="{75C1DCAE-1E5B-C8B4-394F-82FBAA6292C2}"/>
          </ac:picMkLst>
        </pc:picChg>
      </pc:sldChg>
      <pc:sldChg chg="ord">
        <pc:chgData name="jennifer gu" userId="a1fac8cd-4753-4030-bf08-b4b4d691d5b4" providerId="ADAL" clId="{277FEB1F-8B94-424C-84B8-7662D9E7D634}" dt="2025-12-02T00:26:24.188" v="780"/>
        <pc:sldMkLst>
          <pc:docMk/>
          <pc:sldMk cId="850090715" sldId="2380"/>
        </pc:sldMkLst>
      </pc:sldChg>
      <pc:sldChg chg="addSp delSp modSp mod modClrScheme chgLayout">
        <pc:chgData name="jennifer gu" userId="a1fac8cd-4753-4030-bf08-b4b4d691d5b4" providerId="ADAL" clId="{277FEB1F-8B94-424C-84B8-7662D9E7D634}" dt="2025-12-03T00:43:25.336" v="1205" actId="1035"/>
        <pc:sldMkLst>
          <pc:docMk/>
          <pc:sldMk cId="1027182552" sldId="2381"/>
        </pc:sldMkLst>
        <pc:spChg chg="mod">
          <ac:chgData name="jennifer gu" userId="a1fac8cd-4753-4030-bf08-b4b4d691d5b4" providerId="ADAL" clId="{277FEB1F-8B94-424C-84B8-7662D9E7D634}" dt="2025-12-03T00:43:25.336" v="1205" actId="1035"/>
          <ac:spMkLst>
            <pc:docMk/>
            <pc:sldMk cId="1027182552" sldId="2381"/>
            <ac:spMk id="5" creationId="{5C0AE8E9-A0AC-8764-982E-A56959C22189}"/>
          </ac:spMkLst>
        </pc:spChg>
        <pc:spChg chg="add mod">
          <ac:chgData name="jennifer gu" userId="a1fac8cd-4753-4030-bf08-b4b4d691d5b4" providerId="ADAL" clId="{277FEB1F-8B94-424C-84B8-7662D9E7D634}" dt="2025-12-03T00:43:25.336" v="1205" actId="1035"/>
          <ac:spMkLst>
            <pc:docMk/>
            <pc:sldMk cId="1027182552" sldId="2381"/>
            <ac:spMk id="6" creationId="{DE0A131D-C579-CB71-5622-2AC871195720}"/>
          </ac:spMkLst>
        </pc:spChg>
        <pc:spChg chg="add mod">
          <ac:chgData name="jennifer gu" userId="a1fac8cd-4753-4030-bf08-b4b4d691d5b4" providerId="ADAL" clId="{277FEB1F-8B94-424C-84B8-7662D9E7D634}" dt="2025-12-03T00:43:25.336" v="1205" actId="1035"/>
          <ac:spMkLst>
            <pc:docMk/>
            <pc:sldMk cId="1027182552" sldId="2381"/>
            <ac:spMk id="9" creationId="{26DB56A5-B173-0069-BF3F-DC027962CA05}"/>
          </ac:spMkLst>
        </pc:spChg>
        <pc:picChg chg="add mod">
          <ac:chgData name="jennifer gu" userId="a1fac8cd-4753-4030-bf08-b4b4d691d5b4" providerId="ADAL" clId="{277FEB1F-8B94-424C-84B8-7662D9E7D634}" dt="2025-12-03T00:43:25.336" v="1205" actId="1035"/>
          <ac:picMkLst>
            <pc:docMk/>
            <pc:sldMk cId="1027182552" sldId="2381"/>
            <ac:picMk id="8" creationId="{82053BE4-8FBA-BBC1-0E01-DE3A2BF7CB5B}"/>
          </ac:picMkLst>
        </pc:picChg>
        <pc:picChg chg="add mod">
          <ac:chgData name="jennifer gu" userId="a1fac8cd-4753-4030-bf08-b4b4d691d5b4" providerId="ADAL" clId="{277FEB1F-8B94-424C-84B8-7662D9E7D634}" dt="2025-12-03T00:43:25.336" v="1205" actId="1035"/>
          <ac:picMkLst>
            <pc:docMk/>
            <pc:sldMk cId="1027182552" sldId="2381"/>
            <ac:picMk id="11" creationId="{B446D632-76DB-B71D-8712-1A5C965C5265}"/>
          </ac:picMkLst>
        </pc:picChg>
        <pc:picChg chg="add mod">
          <ac:chgData name="jennifer gu" userId="a1fac8cd-4753-4030-bf08-b4b4d691d5b4" providerId="ADAL" clId="{277FEB1F-8B94-424C-84B8-7662D9E7D634}" dt="2025-12-03T00:43:25.336" v="1205" actId="1035"/>
          <ac:picMkLst>
            <pc:docMk/>
            <pc:sldMk cId="1027182552" sldId="2381"/>
            <ac:picMk id="13" creationId="{3640BC62-C118-3E3A-DC56-004B47156DAD}"/>
          </ac:picMkLst>
        </pc:picChg>
        <pc:picChg chg="add mod">
          <ac:chgData name="jennifer gu" userId="a1fac8cd-4753-4030-bf08-b4b4d691d5b4" providerId="ADAL" clId="{277FEB1F-8B94-424C-84B8-7662D9E7D634}" dt="2025-12-03T00:43:25.336" v="1205" actId="1035"/>
          <ac:picMkLst>
            <pc:docMk/>
            <pc:sldMk cId="1027182552" sldId="2381"/>
            <ac:picMk id="14" creationId="{5FA1F56D-E1B6-9B97-47DE-A9972CBD3A8B}"/>
          </ac:picMkLst>
        </pc:picChg>
        <pc:picChg chg="add mod">
          <ac:chgData name="jennifer gu" userId="a1fac8cd-4753-4030-bf08-b4b4d691d5b4" providerId="ADAL" clId="{277FEB1F-8B94-424C-84B8-7662D9E7D634}" dt="2025-12-03T00:43:25.336" v="1205" actId="1035"/>
          <ac:picMkLst>
            <pc:docMk/>
            <pc:sldMk cId="1027182552" sldId="2381"/>
            <ac:picMk id="15" creationId="{04169275-A11C-8A61-8B3A-424C1AD4BA3E}"/>
          </ac:picMkLst>
        </pc:picChg>
      </pc:sldChg>
      <pc:sldChg chg="modSp mod">
        <pc:chgData name="jennifer gu" userId="a1fac8cd-4753-4030-bf08-b4b4d691d5b4" providerId="ADAL" clId="{277FEB1F-8B94-424C-84B8-7662D9E7D634}" dt="2025-12-01T18:22:45.246" v="37" actId="1076"/>
        <pc:sldMkLst>
          <pc:docMk/>
          <pc:sldMk cId="1384828748" sldId="2382"/>
        </pc:sldMkLst>
        <pc:spChg chg="mod">
          <ac:chgData name="jennifer gu" userId="a1fac8cd-4753-4030-bf08-b4b4d691d5b4" providerId="ADAL" clId="{277FEB1F-8B94-424C-84B8-7662D9E7D634}" dt="2025-12-01T18:22:40.402" v="36" actId="1076"/>
          <ac:spMkLst>
            <pc:docMk/>
            <pc:sldMk cId="1384828748" sldId="2382"/>
            <ac:spMk id="2" creationId="{5D8E6386-A60B-3BC8-40B0-5CD20FEB70BA}"/>
          </ac:spMkLst>
        </pc:spChg>
        <pc:spChg chg="mod">
          <ac:chgData name="jennifer gu" userId="a1fac8cd-4753-4030-bf08-b4b4d691d5b4" providerId="ADAL" clId="{277FEB1F-8B94-424C-84B8-7662D9E7D634}" dt="2025-12-01T18:22:45.246" v="37" actId="1076"/>
          <ac:spMkLst>
            <pc:docMk/>
            <pc:sldMk cId="1384828748" sldId="2382"/>
            <ac:spMk id="3" creationId="{16532ED2-EA39-52BD-9009-F57C73E3145A}"/>
          </ac:spMkLst>
        </pc:spChg>
        <pc:picChg chg="mod">
          <ac:chgData name="jennifer gu" userId="a1fac8cd-4753-4030-bf08-b4b4d691d5b4" providerId="ADAL" clId="{277FEB1F-8B94-424C-84B8-7662D9E7D634}" dt="2025-12-01T18:21:59.944" v="23" actId="1076"/>
          <ac:picMkLst>
            <pc:docMk/>
            <pc:sldMk cId="1384828748" sldId="2382"/>
            <ac:picMk id="15" creationId="{BEDFD444-4940-1EE0-8B18-598720A26253}"/>
          </ac:picMkLst>
        </pc:picChg>
      </pc:sldChg>
      <pc:sldChg chg="addSp modSp mod">
        <pc:chgData name="jennifer gu" userId="a1fac8cd-4753-4030-bf08-b4b4d691d5b4" providerId="ADAL" clId="{277FEB1F-8B94-424C-84B8-7662D9E7D634}" dt="2025-12-03T00:45:19.095" v="1217" actId="1076"/>
        <pc:sldMkLst>
          <pc:docMk/>
          <pc:sldMk cId="926782388" sldId="2386"/>
        </pc:sldMkLst>
        <pc:spChg chg="mod">
          <ac:chgData name="jennifer gu" userId="a1fac8cd-4753-4030-bf08-b4b4d691d5b4" providerId="ADAL" clId="{277FEB1F-8B94-424C-84B8-7662D9E7D634}" dt="2025-12-03T00:45:10.180" v="1213" actId="20577"/>
          <ac:spMkLst>
            <pc:docMk/>
            <pc:sldMk cId="926782388" sldId="2386"/>
            <ac:spMk id="4" creationId="{A5AC7F1D-BE4D-FA75-4160-712223F1B80F}"/>
          </ac:spMkLst>
        </pc:spChg>
        <pc:picChg chg="add mod">
          <ac:chgData name="jennifer gu" userId="a1fac8cd-4753-4030-bf08-b4b4d691d5b4" providerId="ADAL" clId="{277FEB1F-8B94-424C-84B8-7662D9E7D634}" dt="2025-12-03T00:45:19.095" v="1217" actId="1076"/>
          <ac:picMkLst>
            <pc:docMk/>
            <pc:sldMk cId="926782388" sldId="2386"/>
            <ac:picMk id="2" creationId="{DDD18D7E-F52F-540F-8AA5-2F4DDF6FB83C}"/>
          </ac:picMkLst>
        </pc:picChg>
      </pc:sldChg>
      <pc:sldChg chg="del">
        <pc:chgData name="jennifer gu" userId="a1fac8cd-4753-4030-bf08-b4b4d691d5b4" providerId="ADAL" clId="{277FEB1F-8B94-424C-84B8-7662D9E7D634}" dt="2025-12-03T14:55:42.212" v="1274" actId="2696"/>
        <pc:sldMkLst>
          <pc:docMk/>
          <pc:sldMk cId="1067950090" sldId="2387"/>
        </pc:sldMkLst>
      </pc:sldChg>
      <pc:sldChg chg="add del ord">
        <pc:chgData name="jennifer gu" userId="a1fac8cd-4753-4030-bf08-b4b4d691d5b4" providerId="ADAL" clId="{277FEB1F-8B94-424C-84B8-7662D9E7D634}" dt="2025-12-03T15:21:36.035" v="1298" actId="2696"/>
        <pc:sldMkLst>
          <pc:docMk/>
          <pc:sldMk cId="2637657749" sldId="2401"/>
        </pc:sldMkLst>
      </pc:sldChg>
      <pc:sldChg chg="modSp mod ord">
        <pc:chgData name="jennifer gu" userId="a1fac8cd-4753-4030-bf08-b4b4d691d5b4" providerId="ADAL" clId="{277FEB1F-8B94-424C-84B8-7662D9E7D634}" dt="2025-12-02T00:25:44.368" v="776"/>
        <pc:sldMkLst>
          <pc:docMk/>
          <pc:sldMk cId="650668556" sldId="2404"/>
        </pc:sldMkLst>
        <pc:spChg chg="mod">
          <ac:chgData name="jennifer gu" userId="a1fac8cd-4753-4030-bf08-b4b4d691d5b4" providerId="ADAL" clId="{277FEB1F-8B94-424C-84B8-7662D9E7D634}" dt="2025-12-01T19:22:54.500" v="636" actId="1076"/>
          <ac:spMkLst>
            <pc:docMk/>
            <pc:sldMk cId="650668556" sldId="2404"/>
            <ac:spMk id="4" creationId="{E56B9C22-BD85-EEA6-A221-B40A69CB40FF}"/>
          </ac:spMkLst>
        </pc:spChg>
        <pc:picChg chg="mod">
          <ac:chgData name="jennifer gu" userId="a1fac8cd-4753-4030-bf08-b4b4d691d5b4" providerId="ADAL" clId="{277FEB1F-8B94-424C-84B8-7662D9E7D634}" dt="2025-12-01T07:09:17.303" v="0" actId="1076"/>
          <ac:picMkLst>
            <pc:docMk/>
            <pc:sldMk cId="650668556" sldId="2404"/>
            <ac:picMk id="10" creationId="{CA508330-00F8-A605-B6F1-8A41484A966D}"/>
          </ac:picMkLst>
        </pc:picChg>
      </pc:sldChg>
      <pc:sldChg chg="del">
        <pc:chgData name="jennifer gu" userId="a1fac8cd-4753-4030-bf08-b4b4d691d5b4" providerId="ADAL" clId="{277FEB1F-8B94-424C-84B8-7662D9E7D634}" dt="2025-12-03T15:22:45.365" v="1301" actId="2696"/>
        <pc:sldMkLst>
          <pc:docMk/>
          <pc:sldMk cId="261066267" sldId="2405"/>
        </pc:sldMkLst>
      </pc:sldChg>
      <pc:sldChg chg="addSp modSp mod">
        <pc:chgData name="jennifer gu" userId="a1fac8cd-4753-4030-bf08-b4b4d691d5b4" providerId="ADAL" clId="{277FEB1F-8B94-424C-84B8-7662D9E7D634}" dt="2025-12-03T00:47:22.082" v="1255" actId="1076"/>
        <pc:sldMkLst>
          <pc:docMk/>
          <pc:sldMk cId="2952936115" sldId="2406"/>
        </pc:sldMkLst>
        <pc:picChg chg="add mod">
          <ac:chgData name="jennifer gu" userId="a1fac8cd-4753-4030-bf08-b4b4d691d5b4" providerId="ADAL" clId="{277FEB1F-8B94-424C-84B8-7662D9E7D634}" dt="2025-12-03T00:47:22.082" v="1255" actId="1076"/>
          <ac:picMkLst>
            <pc:docMk/>
            <pc:sldMk cId="2952936115" sldId="2406"/>
            <ac:picMk id="2" creationId="{75667279-7547-A562-3F98-311A833010E7}"/>
          </ac:picMkLst>
        </pc:picChg>
      </pc:sldChg>
      <pc:sldChg chg="addSp modSp mod">
        <pc:chgData name="jennifer gu" userId="a1fac8cd-4753-4030-bf08-b4b4d691d5b4" providerId="ADAL" clId="{277FEB1F-8B94-424C-84B8-7662D9E7D634}" dt="2025-12-03T00:47:34.470" v="1257" actId="1076"/>
        <pc:sldMkLst>
          <pc:docMk/>
          <pc:sldMk cId="4275631896" sldId="2407"/>
        </pc:sldMkLst>
        <pc:picChg chg="add mod">
          <ac:chgData name="jennifer gu" userId="a1fac8cd-4753-4030-bf08-b4b4d691d5b4" providerId="ADAL" clId="{277FEB1F-8B94-424C-84B8-7662D9E7D634}" dt="2025-12-03T00:47:34.470" v="1257" actId="1076"/>
          <ac:picMkLst>
            <pc:docMk/>
            <pc:sldMk cId="4275631896" sldId="2407"/>
            <ac:picMk id="2" creationId="{D108405E-9578-F271-11C8-D8523DFAACB9}"/>
          </ac:picMkLst>
        </pc:picChg>
      </pc:sldChg>
      <pc:sldChg chg="addSp modSp add mod ord">
        <pc:chgData name="jennifer gu" userId="a1fac8cd-4753-4030-bf08-b4b4d691d5b4" providerId="ADAL" clId="{277FEB1F-8B94-424C-84B8-7662D9E7D634}" dt="2025-12-03T15:29:40.059" v="1303"/>
        <pc:sldMkLst>
          <pc:docMk/>
          <pc:sldMk cId="647021549" sldId="2412"/>
        </pc:sldMkLst>
        <pc:spChg chg="mod">
          <ac:chgData name="jennifer gu" userId="a1fac8cd-4753-4030-bf08-b4b4d691d5b4" providerId="ADAL" clId="{277FEB1F-8B94-424C-84B8-7662D9E7D634}" dt="2025-12-02T04:42:27.811" v="970" actId="20577"/>
          <ac:spMkLst>
            <pc:docMk/>
            <pc:sldMk cId="647021549" sldId="2412"/>
            <ac:spMk id="2" creationId="{62523398-866C-2DC8-9BAD-D068DE3CF91B}"/>
          </ac:spMkLst>
        </pc:spChg>
        <pc:spChg chg="add mod">
          <ac:chgData name="jennifer gu" userId="a1fac8cd-4753-4030-bf08-b4b4d691d5b4" providerId="ADAL" clId="{277FEB1F-8B94-424C-84B8-7662D9E7D634}" dt="2025-12-02T00:25:00.809" v="774" actId="1076"/>
          <ac:spMkLst>
            <pc:docMk/>
            <pc:sldMk cId="647021549" sldId="2412"/>
            <ac:spMk id="5" creationId="{27A9ED49-5206-65A7-C614-8F1208D94131}"/>
          </ac:spMkLst>
        </pc:spChg>
        <pc:spChg chg="mod">
          <ac:chgData name="jennifer gu" userId="a1fac8cd-4753-4030-bf08-b4b4d691d5b4" providerId="ADAL" clId="{277FEB1F-8B94-424C-84B8-7662D9E7D634}" dt="2025-12-02T00:24:55.826" v="773" actId="1076"/>
          <ac:spMkLst>
            <pc:docMk/>
            <pc:sldMk cId="647021549" sldId="2412"/>
            <ac:spMk id="6" creationId="{1EE25372-D3B4-3B3A-6543-588DE150EC36}"/>
          </ac:spMkLst>
        </pc:spChg>
        <pc:picChg chg="mod">
          <ac:chgData name="jennifer gu" userId="a1fac8cd-4753-4030-bf08-b4b4d691d5b4" providerId="ADAL" clId="{277FEB1F-8B94-424C-84B8-7662D9E7D634}" dt="2025-12-02T04:42:06.886" v="961" actId="1076"/>
          <ac:picMkLst>
            <pc:docMk/>
            <pc:sldMk cId="647021549" sldId="2412"/>
            <ac:picMk id="4" creationId="{8C3227F9-E3BC-A612-253A-1B6A95A5E76C}"/>
          </ac:picMkLst>
        </pc:picChg>
      </pc:sldChg>
      <pc:sldChg chg="add del">
        <pc:chgData name="jennifer gu" userId="a1fac8cd-4753-4030-bf08-b4b4d691d5b4" providerId="ADAL" clId="{277FEB1F-8B94-424C-84B8-7662D9E7D634}" dt="2025-12-03T02:07:27.558" v="1266" actId="2696"/>
        <pc:sldMkLst>
          <pc:docMk/>
          <pc:sldMk cId="752572959" sldId="2755"/>
        </pc:sldMkLst>
      </pc:sldChg>
      <pc:sldChg chg="add del">
        <pc:chgData name="jennifer gu" userId="a1fac8cd-4753-4030-bf08-b4b4d691d5b4" providerId="ADAL" clId="{277FEB1F-8B94-424C-84B8-7662D9E7D634}" dt="2025-12-03T01:16:01.769" v="1265" actId="2696"/>
        <pc:sldMkLst>
          <pc:docMk/>
          <pc:sldMk cId="3733352781" sldId="2761"/>
        </pc:sldMkLst>
      </pc:sldChg>
      <pc:sldChg chg="addSp delSp modSp mod">
        <pc:chgData name="jennifer gu" userId="a1fac8cd-4753-4030-bf08-b4b4d691d5b4" providerId="ADAL" clId="{277FEB1F-8B94-424C-84B8-7662D9E7D634}" dt="2025-12-03T00:44:45.243" v="1209" actId="1076"/>
        <pc:sldMkLst>
          <pc:docMk/>
          <pc:sldMk cId="3967202752" sldId="2802"/>
        </pc:sldMkLst>
        <pc:spChg chg="mod">
          <ac:chgData name="jennifer gu" userId="a1fac8cd-4753-4030-bf08-b4b4d691d5b4" providerId="ADAL" clId="{277FEB1F-8B94-424C-84B8-7662D9E7D634}" dt="2025-12-02T04:52:26.183" v="1158" actId="1076"/>
          <ac:spMkLst>
            <pc:docMk/>
            <pc:sldMk cId="3967202752" sldId="2802"/>
            <ac:spMk id="6" creationId="{C900F00B-8DD1-8268-0C7C-FD83AA4BDC99}"/>
          </ac:spMkLst>
        </pc:spChg>
        <pc:spChg chg="add mod">
          <ac:chgData name="jennifer gu" userId="a1fac8cd-4753-4030-bf08-b4b4d691d5b4" providerId="ADAL" clId="{277FEB1F-8B94-424C-84B8-7662D9E7D634}" dt="2025-12-02T04:53:04.909" v="1166" actId="1076"/>
          <ac:spMkLst>
            <pc:docMk/>
            <pc:sldMk cId="3967202752" sldId="2802"/>
            <ac:spMk id="10" creationId="{D52B5FDE-BB7D-596F-871E-D57F5DB2C47D}"/>
          </ac:spMkLst>
        </pc:spChg>
        <pc:spChg chg="mod">
          <ac:chgData name="jennifer gu" userId="a1fac8cd-4753-4030-bf08-b4b4d691d5b4" providerId="ADAL" clId="{277FEB1F-8B94-424C-84B8-7662D9E7D634}" dt="2025-12-02T04:52:03.391" v="1154" actId="1076"/>
          <ac:spMkLst>
            <pc:docMk/>
            <pc:sldMk cId="3967202752" sldId="2802"/>
            <ac:spMk id="12" creationId="{68CDE757-FF7E-48C8-07AB-F41AE40F9415}"/>
          </ac:spMkLst>
        </pc:spChg>
        <pc:spChg chg="mod">
          <ac:chgData name="jennifer gu" userId="a1fac8cd-4753-4030-bf08-b4b4d691d5b4" providerId="ADAL" clId="{277FEB1F-8B94-424C-84B8-7662D9E7D634}" dt="2025-12-02T04:52:44.324" v="1162" actId="1076"/>
          <ac:spMkLst>
            <pc:docMk/>
            <pc:sldMk cId="3967202752" sldId="2802"/>
            <ac:spMk id="14" creationId="{19C39D4D-D19E-1687-E704-C157CCA77CAD}"/>
          </ac:spMkLst>
        </pc:spChg>
        <pc:spChg chg="mod">
          <ac:chgData name="jennifer gu" userId="a1fac8cd-4753-4030-bf08-b4b4d691d5b4" providerId="ADAL" clId="{277FEB1F-8B94-424C-84B8-7662D9E7D634}" dt="2025-12-02T04:52:53.462" v="1163" actId="1076"/>
          <ac:spMkLst>
            <pc:docMk/>
            <pc:sldMk cId="3967202752" sldId="2802"/>
            <ac:spMk id="15" creationId="{51540B8B-7F87-9BAE-E63F-841E4A5D7F07}"/>
          </ac:spMkLst>
        </pc:spChg>
        <pc:picChg chg="mod">
          <ac:chgData name="jennifer gu" userId="a1fac8cd-4753-4030-bf08-b4b4d691d5b4" providerId="ADAL" clId="{277FEB1F-8B94-424C-84B8-7662D9E7D634}" dt="2025-12-03T00:44:45.243" v="1209" actId="1076"/>
          <ac:picMkLst>
            <pc:docMk/>
            <pc:sldMk cId="3967202752" sldId="2802"/>
            <ac:picMk id="3" creationId="{E936DA32-DC44-4F8E-4248-48DD36AB1D63}"/>
          </ac:picMkLst>
        </pc:picChg>
        <pc:picChg chg="mod">
          <ac:chgData name="jennifer gu" userId="a1fac8cd-4753-4030-bf08-b4b4d691d5b4" providerId="ADAL" clId="{277FEB1F-8B94-424C-84B8-7662D9E7D634}" dt="2025-12-02T04:52:33.591" v="1160" actId="14100"/>
          <ac:picMkLst>
            <pc:docMk/>
            <pc:sldMk cId="3967202752" sldId="2802"/>
            <ac:picMk id="7" creationId="{F3A4D28A-6818-7E2C-23C4-EA7CFB14AA35}"/>
          </ac:picMkLst>
        </pc:picChg>
        <pc:picChg chg="mod">
          <ac:chgData name="jennifer gu" userId="a1fac8cd-4753-4030-bf08-b4b4d691d5b4" providerId="ADAL" clId="{277FEB1F-8B94-424C-84B8-7662D9E7D634}" dt="2025-12-02T04:52:40.883" v="1161" actId="14100"/>
          <ac:picMkLst>
            <pc:docMk/>
            <pc:sldMk cId="3967202752" sldId="2802"/>
            <ac:picMk id="13" creationId="{8E872316-5E14-0905-F613-0878C112CFB7}"/>
          </ac:picMkLst>
        </pc:picChg>
      </pc:sldChg>
      <pc:sldChg chg="modSp">
        <pc:chgData name="jennifer gu" userId="a1fac8cd-4753-4030-bf08-b4b4d691d5b4" providerId="ADAL" clId="{277FEB1F-8B94-424C-84B8-7662D9E7D634}" dt="2025-12-02T04:32:29.308" v="919" actId="14100"/>
        <pc:sldMkLst>
          <pc:docMk/>
          <pc:sldMk cId="151161206" sldId="2810"/>
        </pc:sldMkLst>
        <pc:picChg chg="mod">
          <ac:chgData name="jennifer gu" userId="a1fac8cd-4753-4030-bf08-b4b4d691d5b4" providerId="ADAL" clId="{277FEB1F-8B94-424C-84B8-7662D9E7D634}" dt="2025-12-02T04:32:29.308" v="919" actId="14100"/>
          <ac:picMkLst>
            <pc:docMk/>
            <pc:sldMk cId="151161206" sldId="2810"/>
            <ac:picMk id="19458" creationId="{4CDD5187-F798-2CB0-0F7D-C21A8F1A4770}"/>
          </ac:picMkLst>
        </pc:picChg>
      </pc:sldChg>
      <pc:sldChg chg="del">
        <pc:chgData name="jennifer gu" userId="a1fac8cd-4753-4030-bf08-b4b4d691d5b4" providerId="ADAL" clId="{277FEB1F-8B94-424C-84B8-7662D9E7D634}" dt="2025-12-02T04:35:11.293" v="920" actId="2696"/>
        <pc:sldMkLst>
          <pc:docMk/>
          <pc:sldMk cId="1623578345" sldId="2827"/>
        </pc:sldMkLst>
      </pc:sldChg>
      <pc:sldChg chg="add ord">
        <pc:chgData name="jennifer gu" userId="a1fac8cd-4753-4030-bf08-b4b4d691d5b4" providerId="ADAL" clId="{277FEB1F-8B94-424C-84B8-7662D9E7D634}" dt="2025-12-02T00:25:49.334" v="778"/>
        <pc:sldMkLst>
          <pc:docMk/>
          <pc:sldMk cId="1944129678" sldId="2840"/>
        </pc:sldMkLst>
      </pc:sldChg>
      <pc:sldChg chg="add del">
        <pc:chgData name="jennifer gu" userId="a1fac8cd-4753-4030-bf08-b4b4d691d5b4" providerId="ADAL" clId="{277FEB1F-8B94-424C-84B8-7662D9E7D634}" dt="2025-12-03T01:15:47.233" v="1264" actId="2696"/>
        <pc:sldMkLst>
          <pc:docMk/>
          <pc:sldMk cId="2753911680" sldId="2147479422"/>
        </pc:sldMkLst>
      </pc:sldChg>
      <pc:sldChg chg="modSp add del mod">
        <pc:chgData name="jennifer gu" userId="a1fac8cd-4753-4030-bf08-b4b4d691d5b4" providerId="ADAL" clId="{277FEB1F-8B94-424C-84B8-7662D9E7D634}" dt="2025-12-03T01:15:47.233" v="1264" actId="2696"/>
        <pc:sldMkLst>
          <pc:docMk/>
          <pc:sldMk cId="2532973402" sldId="2147479463"/>
        </pc:sldMkLst>
        <pc:picChg chg="mod">
          <ac:chgData name="jennifer gu" userId="a1fac8cd-4753-4030-bf08-b4b4d691d5b4" providerId="ADAL" clId="{277FEB1F-8B94-424C-84B8-7662D9E7D634}" dt="2025-12-03T00:47:42.255" v="1258" actId="1076"/>
          <ac:picMkLst>
            <pc:docMk/>
            <pc:sldMk cId="2532973402" sldId="2147479463"/>
            <ac:picMk id="5" creationId="{70616E32-82A3-14A6-27C5-C23AB4D7CF55}"/>
          </ac:picMkLst>
        </pc:picChg>
      </pc:sldChg>
      <pc:sldChg chg="addSp modSp mod ord">
        <pc:chgData name="jennifer gu" userId="a1fac8cd-4753-4030-bf08-b4b4d691d5b4" providerId="ADAL" clId="{277FEB1F-8B94-424C-84B8-7662D9E7D634}" dt="2025-12-03T00:47:00.718" v="1253" actId="1076"/>
        <pc:sldMkLst>
          <pc:docMk/>
          <pc:sldMk cId="1177488308" sldId="2147479470"/>
        </pc:sldMkLst>
        <pc:spChg chg="mod">
          <ac:chgData name="jennifer gu" userId="a1fac8cd-4753-4030-bf08-b4b4d691d5b4" providerId="ADAL" clId="{277FEB1F-8B94-424C-84B8-7662D9E7D634}" dt="2025-12-03T00:46:43.882" v="1251" actId="20577"/>
          <ac:spMkLst>
            <pc:docMk/>
            <pc:sldMk cId="1177488308" sldId="2147479470"/>
            <ac:spMk id="8" creationId="{9FA7A3E1-0BEE-EFDF-1364-5FAEB6810E44}"/>
          </ac:spMkLst>
        </pc:spChg>
        <pc:picChg chg="add mod">
          <ac:chgData name="jennifer gu" userId="a1fac8cd-4753-4030-bf08-b4b4d691d5b4" providerId="ADAL" clId="{277FEB1F-8B94-424C-84B8-7662D9E7D634}" dt="2025-12-03T00:47:00.718" v="1253" actId="1076"/>
          <ac:picMkLst>
            <pc:docMk/>
            <pc:sldMk cId="1177488308" sldId="2147479470"/>
            <ac:picMk id="2" creationId="{31EAA09C-B08A-075A-F902-A958B37E22BA}"/>
          </ac:picMkLst>
        </pc:picChg>
      </pc:sldChg>
      <pc:sldChg chg="addSp delSp modSp new mod ord">
        <pc:chgData name="jennifer gu" userId="a1fac8cd-4753-4030-bf08-b4b4d691d5b4" providerId="ADAL" clId="{277FEB1F-8B94-424C-84B8-7662D9E7D634}" dt="2025-12-03T00:46:12.156" v="1249" actId="1037"/>
        <pc:sldMkLst>
          <pc:docMk/>
          <pc:sldMk cId="1866476130" sldId="2147479471"/>
        </pc:sldMkLst>
        <pc:spChg chg="add del mod">
          <ac:chgData name="jennifer gu" userId="a1fac8cd-4753-4030-bf08-b4b4d691d5b4" providerId="ADAL" clId="{277FEB1F-8B94-424C-84B8-7662D9E7D634}" dt="2025-12-02T04:28:21.226" v="894" actId="478"/>
          <ac:spMkLst>
            <pc:docMk/>
            <pc:sldMk cId="1866476130" sldId="2147479471"/>
            <ac:spMk id="4" creationId="{E56B9C22-BD85-EEA6-A221-B40A69CB40FF}"/>
          </ac:spMkLst>
        </pc:spChg>
        <pc:spChg chg="add del mod">
          <ac:chgData name="jennifer gu" userId="a1fac8cd-4753-4030-bf08-b4b4d691d5b4" providerId="ADAL" clId="{277FEB1F-8B94-424C-84B8-7662D9E7D634}" dt="2025-12-02T00:35:11.777" v="788" actId="478"/>
          <ac:spMkLst>
            <pc:docMk/>
            <pc:sldMk cId="1866476130" sldId="2147479471"/>
            <ac:spMk id="5" creationId="{11FC5ECC-5724-9781-1FE0-8715A2DBE85E}"/>
          </ac:spMkLst>
        </pc:spChg>
        <pc:spChg chg="add mod">
          <ac:chgData name="jennifer gu" userId="a1fac8cd-4753-4030-bf08-b4b4d691d5b4" providerId="ADAL" clId="{277FEB1F-8B94-424C-84B8-7662D9E7D634}" dt="2025-12-03T00:46:12.156" v="1249" actId="1037"/>
          <ac:spMkLst>
            <pc:docMk/>
            <pc:sldMk cId="1866476130" sldId="2147479471"/>
            <ac:spMk id="8" creationId="{0AF76476-F304-AFEA-1790-81EB079FABF5}"/>
          </ac:spMkLst>
        </pc:spChg>
        <pc:spChg chg="add del">
          <ac:chgData name="jennifer gu" userId="a1fac8cd-4753-4030-bf08-b4b4d691d5b4" providerId="ADAL" clId="{277FEB1F-8B94-424C-84B8-7662D9E7D634}" dt="2025-12-02T04:23:36.688" v="872" actId="22"/>
          <ac:spMkLst>
            <pc:docMk/>
            <pc:sldMk cId="1866476130" sldId="2147479471"/>
            <ac:spMk id="10" creationId="{25AD6D0C-CF4A-F5A8-23B1-617E5B73E210}"/>
          </ac:spMkLst>
        </pc:spChg>
        <pc:spChg chg="add mod">
          <ac:chgData name="jennifer gu" userId="a1fac8cd-4753-4030-bf08-b4b4d691d5b4" providerId="ADAL" clId="{277FEB1F-8B94-424C-84B8-7662D9E7D634}" dt="2025-12-03T00:46:12.156" v="1249" actId="1037"/>
          <ac:spMkLst>
            <pc:docMk/>
            <pc:sldMk cId="1866476130" sldId="2147479471"/>
            <ac:spMk id="12" creationId="{5B3D8815-1904-2228-54FE-E6850E9FF8A5}"/>
          </ac:spMkLst>
        </pc:spChg>
        <pc:picChg chg="add mod">
          <ac:chgData name="jennifer gu" userId="a1fac8cd-4753-4030-bf08-b4b4d691d5b4" providerId="ADAL" clId="{277FEB1F-8B94-424C-84B8-7662D9E7D634}" dt="2025-12-03T00:46:01.935" v="1219" actId="1076"/>
          <ac:picMkLst>
            <pc:docMk/>
            <pc:sldMk cId="1866476130" sldId="2147479471"/>
            <ac:picMk id="2" creationId="{D549858D-6607-B643-EE23-B52E6EFBCA6D}"/>
          </ac:picMkLst>
        </pc:picChg>
        <pc:picChg chg="add del mod">
          <ac:chgData name="jennifer gu" userId="a1fac8cd-4753-4030-bf08-b4b4d691d5b4" providerId="ADAL" clId="{277FEB1F-8B94-424C-84B8-7662D9E7D634}" dt="2025-12-02T04:26:23.996" v="875" actId="478"/>
          <ac:picMkLst>
            <pc:docMk/>
            <pc:sldMk cId="1866476130" sldId="2147479471"/>
            <ac:picMk id="6" creationId="{8E1022DE-AF02-3100-432C-BB4E54DF7A78}"/>
          </ac:picMkLst>
        </pc:picChg>
        <pc:picChg chg="add del mod">
          <ac:chgData name="jennifer gu" userId="a1fac8cd-4753-4030-bf08-b4b4d691d5b4" providerId="ADAL" clId="{277FEB1F-8B94-424C-84B8-7662D9E7D634}" dt="2025-12-02T04:26:59.105" v="877" actId="478"/>
          <ac:picMkLst>
            <pc:docMk/>
            <pc:sldMk cId="1866476130" sldId="2147479471"/>
            <ac:picMk id="13" creationId="{070CAF3E-C258-C385-961D-269B0B3378B0}"/>
          </ac:picMkLst>
        </pc:picChg>
        <pc:picChg chg="add del mod">
          <ac:chgData name="jennifer gu" userId="a1fac8cd-4753-4030-bf08-b4b4d691d5b4" providerId="ADAL" clId="{277FEB1F-8B94-424C-84B8-7662D9E7D634}" dt="2025-12-02T04:31:53.264" v="915" actId="478"/>
          <ac:picMkLst>
            <pc:docMk/>
            <pc:sldMk cId="1866476130" sldId="2147479471"/>
            <ac:picMk id="15" creationId="{1EF04C87-4A59-8F6E-06C1-ED59FD99FC97}"/>
          </ac:picMkLst>
        </pc:picChg>
        <pc:picChg chg="add mod">
          <ac:chgData name="jennifer gu" userId="a1fac8cd-4753-4030-bf08-b4b4d691d5b4" providerId="ADAL" clId="{277FEB1F-8B94-424C-84B8-7662D9E7D634}" dt="2025-12-03T00:46:12.156" v="1249" actId="1037"/>
          <ac:picMkLst>
            <pc:docMk/>
            <pc:sldMk cId="1866476130" sldId="2147479471"/>
            <ac:picMk id="17" creationId="{E1C42027-7968-6A5B-EC5B-09B213B44D80}"/>
          </ac:picMkLst>
        </pc:picChg>
        <pc:picChg chg="add del mod">
          <ac:chgData name="jennifer gu" userId="a1fac8cd-4753-4030-bf08-b4b4d691d5b4" providerId="ADAL" clId="{277FEB1F-8B94-424C-84B8-7662D9E7D634}" dt="2025-12-02T00:35:22.177" v="789" actId="478"/>
          <ac:picMkLst>
            <pc:docMk/>
            <pc:sldMk cId="1866476130" sldId="2147479471"/>
            <ac:picMk id="3074" creationId="{831253FF-94F3-3C56-03A7-B8739400EC80}"/>
          </ac:picMkLst>
        </pc:picChg>
      </pc:sldChg>
      <pc:sldChg chg="addSp delSp modSp new mod">
        <pc:chgData name="jennifer gu" userId="a1fac8cd-4753-4030-bf08-b4b4d691d5b4" providerId="ADAL" clId="{277FEB1F-8B94-424C-84B8-7662D9E7D634}" dt="2025-12-03T14:50:14.926" v="1273" actId="113"/>
        <pc:sldMkLst>
          <pc:docMk/>
          <pc:sldMk cId="1680984662" sldId="2147479472"/>
        </pc:sldMkLst>
        <pc:spChg chg="mod">
          <ac:chgData name="jennifer gu" userId="a1fac8cd-4753-4030-bf08-b4b4d691d5b4" providerId="ADAL" clId="{277FEB1F-8B94-424C-84B8-7662D9E7D634}" dt="2025-12-03T14:50:14.926" v="1273" actId="113"/>
          <ac:spMkLst>
            <pc:docMk/>
            <pc:sldMk cId="1680984662" sldId="2147479472"/>
            <ac:spMk id="2" creationId="{CB3247ED-49FD-E2FD-3650-3971B608F8FA}"/>
          </ac:spMkLst>
        </pc:spChg>
        <pc:spChg chg="del">
          <ac:chgData name="jennifer gu" userId="a1fac8cd-4753-4030-bf08-b4b4d691d5b4" providerId="ADAL" clId="{277FEB1F-8B94-424C-84B8-7662D9E7D634}" dt="2025-12-02T00:12:52.077" v="688"/>
          <ac:spMkLst>
            <pc:docMk/>
            <pc:sldMk cId="1680984662" sldId="2147479472"/>
            <ac:spMk id="3" creationId="{6AA596CF-44B8-EBB9-E65A-DD983C2D4D1D}"/>
          </ac:spMkLst>
        </pc:spChg>
        <pc:picChg chg="add mod">
          <ac:chgData name="jennifer gu" userId="a1fac8cd-4753-4030-bf08-b4b4d691d5b4" providerId="ADAL" clId="{277FEB1F-8B94-424C-84B8-7662D9E7D634}" dt="2025-12-02T04:46:40.644" v="1043" actId="1076"/>
          <ac:picMkLst>
            <pc:docMk/>
            <pc:sldMk cId="1680984662" sldId="2147479472"/>
            <ac:picMk id="4098" creationId="{16EFFDFA-C216-244D-A96F-B3B68348C042}"/>
          </ac:picMkLst>
        </pc:picChg>
      </pc:sldChg>
      <pc:sldChg chg="addSp delSp modSp new mod">
        <pc:chgData name="jennifer gu" userId="a1fac8cd-4753-4030-bf08-b4b4d691d5b4" providerId="ADAL" clId="{277FEB1F-8B94-424C-84B8-7662D9E7D634}" dt="2025-12-03T15:07:37.495" v="1297" actId="20577"/>
        <pc:sldMkLst>
          <pc:docMk/>
          <pc:sldMk cId="3108056976" sldId="2147479473"/>
        </pc:sldMkLst>
        <pc:spChg chg="del">
          <ac:chgData name="jennifer gu" userId="a1fac8cd-4753-4030-bf08-b4b4d691d5b4" providerId="ADAL" clId="{277FEB1F-8B94-424C-84B8-7662D9E7D634}" dt="2025-12-02T00:16:42.988" v="690" actId="478"/>
          <ac:spMkLst>
            <pc:docMk/>
            <pc:sldMk cId="3108056976" sldId="2147479473"/>
            <ac:spMk id="2" creationId="{20DCAF95-F3FC-F293-730A-E20A5D2E96DC}"/>
          </ac:spMkLst>
        </pc:spChg>
        <pc:spChg chg="add del">
          <ac:chgData name="jennifer gu" userId="a1fac8cd-4753-4030-bf08-b4b4d691d5b4" providerId="ADAL" clId="{277FEB1F-8B94-424C-84B8-7662D9E7D634}" dt="2025-12-02T00:18:29.604" v="704" actId="478"/>
          <ac:spMkLst>
            <pc:docMk/>
            <pc:sldMk cId="3108056976" sldId="2147479473"/>
            <ac:spMk id="3" creationId="{C79DBC1D-E04D-B7F0-EC95-733BC7DB278A}"/>
          </ac:spMkLst>
        </pc:spChg>
        <pc:spChg chg="add mod">
          <ac:chgData name="jennifer gu" userId="a1fac8cd-4753-4030-bf08-b4b4d691d5b4" providerId="ADAL" clId="{277FEB1F-8B94-424C-84B8-7662D9E7D634}" dt="2025-12-02T00:19:42.951" v="722" actId="1076"/>
          <ac:spMkLst>
            <pc:docMk/>
            <pc:sldMk cId="3108056976" sldId="2147479473"/>
            <ac:spMk id="4" creationId="{E46CA3EB-8329-852E-7D17-55B490F020CA}"/>
          </ac:spMkLst>
        </pc:spChg>
        <pc:spChg chg="add mod">
          <ac:chgData name="jennifer gu" userId="a1fac8cd-4753-4030-bf08-b4b4d691d5b4" providerId="ADAL" clId="{277FEB1F-8B94-424C-84B8-7662D9E7D634}" dt="2025-12-03T15:07:37.495" v="1297" actId="20577"/>
          <ac:spMkLst>
            <pc:docMk/>
            <pc:sldMk cId="3108056976" sldId="2147479473"/>
            <ac:spMk id="5" creationId="{6A6EE049-869F-22CC-5061-652C635809DE}"/>
          </ac:spMkLst>
        </pc:spChg>
        <pc:picChg chg="add mod">
          <ac:chgData name="jennifer gu" userId="a1fac8cd-4753-4030-bf08-b4b4d691d5b4" providerId="ADAL" clId="{277FEB1F-8B94-424C-84B8-7662D9E7D634}" dt="2025-12-02T00:18:21.562" v="702" actId="14100"/>
          <ac:picMkLst>
            <pc:docMk/>
            <pc:sldMk cId="3108056976" sldId="2147479473"/>
            <ac:picMk id="5122" creationId="{AC7F0F7B-F0A0-EC7B-FBE7-415C1C065403}"/>
          </ac:picMkLst>
        </pc:picChg>
        <pc:picChg chg="add mod">
          <ac:chgData name="jennifer gu" userId="a1fac8cd-4753-4030-bf08-b4b4d691d5b4" providerId="ADAL" clId="{277FEB1F-8B94-424C-84B8-7662D9E7D634}" dt="2025-12-02T00:18:21.562" v="702" actId="14100"/>
          <ac:picMkLst>
            <pc:docMk/>
            <pc:sldMk cId="3108056976" sldId="2147479473"/>
            <ac:picMk id="5123" creationId="{6D05C3F1-7A4F-7D12-1A86-31FF76204CAD}"/>
          </ac:picMkLst>
        </pc:picChg>
        <pc:picChg chg="add mod">
          <ac:chgData name="jennifer gu" userId="a1fac8cd-4753-4030-bf08-b4b4d691d5b4" providerId="ADAL" clId="{277FEB1F-8B94-424C-84B8-7662D9E7D634}" dt="2025-12-02T00:19:36.185" v="720" actId="1076"/>
          <ac:picMkLst>
            <pc:docMk/>
            <pc:sldMk cId="3108056976" sldId="2147479473"/>
            <ac:picMk id="5125" creationId="{5F5F006B-C723-BA4B-177E-13A17FBE6DA7}"/>
          </ac:picMkLst>
        </pc:picChg>
        <pc:picChg chg="add mod">
          <ac:chgData name="jennifer gu" userId="a1fac8cd-4753-4030-bf08-b4b4d691d5b4" providerId="ADAL" clId="{277FEB1F-8B94-424C-84B8-7662D9E7D634}" dt="2025-12-02T00:19:38.565" v="721" actId="1076"/>
          <ac:picMkLst>
            <pc:docMk/>
            <pc:sldMk cId="3108056976" sldId="2147479473"/>
            <ac:picMk id="5126" creationId="{E6675AF4-2996-FA79-0458-8C8DDBD25940}"/>
          </ac:picMkLst>
        </pc:picChg>
      </pc:sldChg>
      <pc:sldChg chg="addSp delSp modSp new mod">
        <pc:chgData name="jennifer gu" userId="a1fac8cd-4753-4030-bf08-b4b4d691d5b4" providerId="ADAL" clId="{277FEB1F-8B94-424C-84B8-7662D9E7D634}" dt="2025-12-03T15:02:22.033" v="1277" actId="1076"/>
        <pc:sldMkLst>
          <pc:docMk/>
          <pc:sldMk cId="526751432" sldId="2147479474"/>
        </pc:sldMkLst>
        <pc:spChg chg="del">
          <ac:chgData name="jennifer gu" userId="a1fac8cd-4753-4030-bf08-b4b4d691d5b4" providerId="ADAL" clId="{277FEB1F-8B94-424C-84B8-7662D9E7D634}" dt="2025-12-02T04:36:14.648" v="922" actId="478"/>
          <ac:spMkLst>
            <pc:docMk/>
            <pc:sldMk cId="526751432" sldId="2147479474"/>
            <ac:spMk id="2" creationId="{D5B61F83-697C-18F1-FC3D-FAE9491BFE48}"/>
          </ac:spMkLst>
        </pc:spChg>
        <pc:spChg chg="add del">
          <ac:chgData name="jennifer gu" userId="a1fac8cd-4753-4030-bf08-b4b4d691d5b4" providerId="ADAL" clId="{277FEB1F-8B94-424C-84B8-7662D9E7D634}" dt="2025-12-02T04:37:38.223" v="930" actId="478"/>
          <ac:spMkLst>
            <pc:docMk/>
            <pc:sldMk cId="526751432" sldId="2147479474"/>
            <ac:spMk id="3" creationId="{4C2C3F68-F874-3610-2890-8A550D6CB96B}"/>
          </ac:spMkLst>
        </pc:spChg>
        <pc:spChg chg="add mod">
          <ac:chgData name="jennifer gu" userId="a1fac8cd-4753-4030-bf08-b4b4d691d5b4" providerId="ADAL" clId="{277FEB1F-8B94-424C-84B8-7662D9E7D634}" dt="2025-12-02T04:39:39.323" v="952" actId="1076"/>
          <ac:spMkLst>
            <pc:docMk/>
            <pc:sldMk cId="526751432" sldId="2147479474"/>
            <ac:spMk id="5" creationId="{78FA6EE4-3A48-CE80-215C-B5140D3BFDD9}"/>
          </ac:spMkLst>
        </pc:spChg>
        <pc:spChg chg="add mod">
          <ac:chgData name="jennifer gu" userId="a1fac8cd-4753-4030-bf08-b4b4d691d5b4" providerId="ADAL" clId="{277FEB1F-8B94-424C-84B8-7662D9E7D634}" dt="2025-12-03T15:02:22.033" v="1277" actId="1076"/>
          <ac:spMkLst>
            <pc:docMk/>
            <pc:sldMk cId="526751432" sldId="2147479474"/>
            <ac:spMk id="7" creationId="{9005EB55-E854-C117-F7D5-61A0989BC1BE}"/>
          </ac:spMkLst>
        </pc:spChg>
        <pc:picChg chg="add mod">
          <ac:chgData name="jennifer gu" userId="a1fac8cd-4753-4030-bf08-b4b4d691d5b4" providerId="ADAL" clId="{277FEB1F-8B94-424C-84B8-7662D9E7D634}" dt="2025-12-02T04:36:34.330" v="926" actId="14100"/>
          <ac:picMkLst>
            <pc:docMk/>
            <pc:sldMk cId="526751432" sldId="2147479474"/>
            <ac:picMk id="6146" creationId="{D88895BF-44E1-91BC-237C-99362418582F}"/>
          </ac:picMkLst>
        </pc:picChg>
        <pc:picChg chg="add mod">
          <ac:chgData name="jennifer gu" userId="a1fac8cd-4753-4030-bf08-b4b4d691d5b4" providerId="ADAL" clId="{277FEB1F-8B94-424C-84B8-7662D9E7D634}" dt="2025-12-02T04:37:09.032" v="929"/>
          <ac:picMkLst>
            <pc:docMk/>
            <pc:sldMk cId="526751432" sldId="2147479474"/>
            <ac:picMk id="6148" creationId="{5A28D762-064D-D020-0667-24036777D949}"/>
          </ac:picMkLst>
        </pc:picChg>
        <pc:picChg chg="add mod">
          <ac:chgData name="jennifer gu" userId="a1fac8cd-4753-4030-bf08-b4b4d691d5b4" providerId="ADAL" clId="{277FEB1F-8B94-424C-84B8-7662D9E7D634}" dt="2025-12-02T04:39:51.724" v="955" actId="14100"/>
          <ac:picMkLst>
            <pc:docMk/>
            <pc:sldMk cId="526751432" sldId="2147479474"/>
            <ac:picMk id="6150" creationId="{674363D9-F5D9-3989-4BB7-EACF1E780A27}"/>
          </ac:picMkLst>
        </pc:picChg>
      </pc:sldChg>
      <pc:sldMasterChg chg="delSp mod">
        <pc:chgData name="jennifer gu" userId="a1fac8cd-4753-4030-bf08-b4b4d691d5b4" providerId="ADAL" clId="{277FEB1F-8B94-424C-84B8-7662D9E7D634}" dt="2025-12-03T00:44:12.594" v="1207" actId="478"/>
        <pc:sldMasterMkLst>
          <pc:docMk/>
          <pc:sldMasterMk cId="2756647624" sldId="2147483714"/>
        </pc:sldMasterMkLst>
        <pc:picChg chg="del">
          <ac:chgData name="jennifer gu" userId="a1fac8cd-4753-4030-bf08-b4b4d691d5b4" providerId="ADAL" clId="{277FEB1F-8B94-424C-84B8-7662D9E7D634}" dt="2025-12-03T00:42:28.337" v="1167" actId="478"/>
          <ac:picMkLst>
            <pc:docMk/>
            <pc:sldMasterMk cId="2756647624" sldId="2147483714"/>
            <ac:picMk id="5" creationId="{9AFE69C1-99D1-AA48-DB09-E61415F20C65}"/>
          </ac:picMkLst>
        </pc:picChg>
        <pc:picChg chg="del">
          <ac:chgData name="jennifer gu" userId="a1fac8cd-4753-4030-bf08-b4b4d691d5b4" providerId="ADAL" clId="{277FEB1F-8B94-424C-84B8-7662D9E7D634}" dt="2025-12-03T00:42:31.559" v="1168" actId="478"/>
          <ac:picMkLst>
            <pc:docMk/>
            <pc:sldMasterMk cId="2756647624" sldId="2147483714"/>
            <ac:picMk id="6" creationId="{1DE7E7D9-9B78-ED0E-C38C-99576621E51E}"/>
          </ac:picMkLst>
        </pc:picChg>
        <pc:picChg chg="del">
          <ac:chgData name="jennifer gu" userId="a1fac8cd-4753-4030-bf08-b4b4d691d5b4" providerId="ADAL" clId="{277FEB1F-8B94-424C-84B8-7662D9E7D634}" dt="2025-12-03T00:44:12.594" v="1207" actId="478"/>
          <ac:picMkLst>
            <pc:docMk/>
            <pc:sldMasterMk cId="2756647624" sldId="2147483714"/>
            <ac:picMk id="8" creationId="{4675BFD5-B467-BE48-C5A5-53C9949F30A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567AE-8F6D-40D7-AC56-43128745A3B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38759-4D26-4CBC-8CED-F29918ED875B}" type="slidenum">
              <a:rPr lang="en-US" smtClean="0"/>
              <a:t>‹#›</a:t>
            </a:fld>
            <a:endParaRPr lang="en-US"/>
          </a:p>
        </p:txBody>
      </p:sp>
    </p:spTree>
    <p:extLst>
      <p:ext uri="{BB962C8B-B14F-4D97-AF65-F5344CB8AC3E}">
        <p14:creationId xmlns:p14="http://schemas.microsoft.com/office/powerpoint/2010/main" val="420447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brain volume also decrease with age by </a:t>
            </a:r>
            <a:r>
              <a:rPr lang="en-US" sz="1200" b="0" i="0" kern="1200" dirty="0">
                <a:solidFill>
                  <a:schemeClr val="tx1"/>
                </a:solidFill>
                <a:effectLst/>
                <a:latin typeface="+mn-lt"/>
                <a:ea typeface="+mn-ea"/>
                <a:cs typeface="+mn-cs"/>
              </a:rPr>
              <a:t>−0.23%/y.</a:t>
            </a:r>
            <a:r>
              <a:rPr lang="en-US" dirty="0"/>
              <a:t>. https://www.sciencedirect.com/science/article/abs/pii/S0720048X11007546</a:t>
            </a:r>
          </a:p>
          <a:p>
            <a:endParaRPr lang="en-US" dirty="0"/>
          </a:p>
          <a:p>
            <a:r>
              <a:rPr lang="en-US" sz="1200" b="0" i="0" kern="1200" dirty="0">
                <a:solidFill>
                  <a:schemeClr val="tx1"/>
                </a:solidFill>
                <a:effectLst/>
                <a:latin typeface="+mn-lt"/>
                <a:ea typeface="+mn-ea"/>
                <a:cs typeface="+mn-cs"/>
              </a:rPr>
              <a:t>We also found directional evidence of acceleration in atrophy rates with increasing age in all analyses, with the most marked changes occurring after 70 years of age. This increase in rates after 70 years of age was particularly marked in the ventricles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&lt;.001) and the hippocampi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.01). https://jamanetwork.com/journals/jamaneurology/fullarticle/784396</a:t>
            </a:r>
            <a:endParaRPr lang="en-US" dirty="0"/>
          </a:p>
          <a:p>
            <a:endParaRPr lang="en-US" dirty="0"/>
          </a:p>
        </p:txBody>
      </p:sp>
      <p:sp>
        <p:nvSpPr>
          <p:cNvPr id="4" name="Slide Number Placeholder 3"/>
          <p:cNvSpPr>
            <a:spLocks noGrp="1"/>
          </p:cNvSpPr>
          <p:nvPr>
            <p:ph type="sldNum" sz="quarter" idx="5"/>
          </p:nvPr>
        </p:nvSpPr>
        <p:spPr/>
        <p:txBody>
          <a:bodyPr/>
          <a:lstStyle/>
          <a:p>
            <a:fld id="{648DB6B2-54E2-4451-96A1-7307800D1917}" type="slidenum">
              <a:rPr lang="en-US" smtClean="0"/>
              <a:t>3</a:t>
            </a:fld>
            <a:endParaRPr lang="en-US"/>
          </a:p>
        </p:txBody>
      </p:sp>
    </p:spTree>
    <p:extLst>
      <p:ext uri="{BB962C8B-B14F-4D97-AF65-F5344CB8AC3E}">
        <p14:creationId xmlns:p14="http://schemas.microsoft.com/office/powerpoint/2010/main" val="16335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a:t>Delivery Forms </a:t>
            </a:r>
          </a:p>
          <a:p>
            <a:pPr algn="just"/>
            <a:r>
              <a:rPr lang="en-US" sz="1100"/>
              <a:t>&amp; Organoleptic such as </a:t>
            </a:r>
          </a:p>
          <a:p>
            <a:pPr algn="just"/>
            <a:r>
              <a:rPr lang="en-US" sz="1100"/>
              <a:t>Taste and smell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a:t>Solubility &amp; Gastrointestinal discomfort</a:t>
            </a:r>
          </a:p>
          <a:p>
            <a:pPr algn="just"/>
            <a:endParaRPr lang="en-US" sz="1100"/>
          </a:p>
          <a:p>
            <a:pPr algn="just"/>
            <a:endParaRPr lang="en-US" sz="1100"/>
          </a:p>
        </p:txBody>
      </p:sp>
      <p:sp>
        <p:nvSpPr>
          <p:cNvPr id="4" name="Slide Number Placeholder 3"/>
          <p:cNvSpPr>
            <a:spLocks noGrp="1"/>
          </p:cNvSpPr>
          <p:nvPr>
            <p:ph type="sldNum" sz="quarter" idx="5"/>
          </p:nvPr>
        </p:nvSpPr>
        <p:spPr/>
        <p:txBody>
          <a:bodyPr/>
          <a:lstStyle/>
          <a:p>
            <a:fld id="{C3E38759-4D26-4CBC-8CED-F29918ED875B}" type="slidenum">
              <a:rPr lang="en-US" smtClean="0"/>
              <a:t>4</a:t>
            </a:fld>
            <a:endParaRPr lang="en-US"/>
          </a:p>
        </p:txBody>
      </p:sp>
    </p:spTree>
    <p:extLst>
      <p:ext uri="{BB962C8B-B14F-4D97-AF65-F5344CB8AC3E}">
        <p14:creationId xmlns:p14="http://schemas.microsoft.com/office/powerpoint/2010/main" val="3114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D482-5000-4A26-A452-1F94D4F89EF6}" type="slidenum">
              <a:rPr lang="en-US" smtClean="0"/>
              <a:t>8</a:t>
            </a:fld>
            <a:endParaRPr lang="en-US"/>
          </a:p>
        </p:txBody>
      </p:sp>
    </p:spTree>
    <p:extLst>
      <p:ext uri="{BB962C8B-B14F-4D97-AF65-F5344CB8AC3E}">
        <p14:creationId xmlns:p14="http://schemas.microsoft.com/office/powerpoint/2010/main" val="215152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8DB6B2-54E2-4451-96A1-7307800D1917}" type="slidenum">
              <a:rPr lang="en-US" smtClean="0"/>
              <a:t>10</a:t>
            </a:fld>
            <a:endParaRPr lang="en-US"/>
          </a:p>
        </p:txBody>
      </p:sp>
    </p:spTree>
    <p:extLst>
      <p:ext uri="{BB962C8B-B14F-4D97-AF65-F5344CB8AC3E}">
        <p14:creationId xmlns:p14="http://schemas.microsoft.com/office/powerpoint/2010/main" val="42846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Magtein Helps the Old Brain Think Young Again</a:t>
            </a:r>
          </a:p>
          <a:p>
            <a:r>
              <a:rPr lang="en-US" dirty="0"/>
              <a:t>Quantification of the protein levels of individual hippocampus </a:t>
            </a:r>
            <a:r>
              <a:rPr lang="en-US" dirty="0" err="1"/>
              <a:t>CaSPs</a:t>
            </a:r>
            <a:endParaRPr lang="en-US" dirty="0"/>
          </a:p>
        </p:txBody>
      </p:sp>
      <p:sp>
        <p:nvSpPr>
          <p:cNvPr id="4" name="Slide Number Placeholder 3"/>
          <p:cNvSpPr>
            <a:spLocks noGrp="1"/>
          </p:cNvSpPr>
          <p:nvPr>
            <p:ph type="sldNum" sz="quarter" idx="5"/>
          </p:nvPr>
        </p:nvSpPr>
        <p:spPr/>
        <p:txBody>
          <a:bodyPr/>
          <a:lstStyle/>
          <a:p>
            <a:fld id="{DDEDEF98-18BF-49FB-B091-3AF9DEEE8717}" type="slidenum">
              <a:rPr lang="en-US" smtClean="0"/>
              <a:t>16</a:t>
            </a:fld>
            <a:endParaRPr lang="en-US"/>
          </a:p>
        </p:txBody>
      </p:sp>
    </p:spTree>
    <p:extLst>
      <p:ext uri="{BB962C8B-B14F-4D97-AF65-F5344CB8AC3E}">
        <p14:creationId xmlns:p14="http://schemas.microsoft.com/office/powerpoint/2010/main" val="165868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3989-63C1-1715-304B-13FE5D8F5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F465F-0DD4-0C8F-A371-71E31A94C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1DDAE-9123-0066-538E-06FD72BE4F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Magnesium and its various health benefits continue to dominate social media feeds Some notable trends we have seen include the “Sleepy Girl Mocktail”, and “what I take” spotlights by longevity expert Peter Attia and neuroscientist Andrew Huberman</a:t>
            </a:r>
          </a:p>
        </p:txBody>
      </p:sp>
      <p:sp>
        <p:nvSpPr>
          <p:cNvPr id="4" name="Slide Number Placeholder 3">
            <a:extLst>
              <a:ext uri="{FF2B5EF4-FFF2-40B4-BE49-F238E27FC236}">
                <a16:creationId xmlns:a16="http://schemas.microsoft.com/office/drawing/2014/main" id="{DE56E541-5049-1ADA-2112-B39228C0F6F1}"/>
              </a:ext>
            </a:extLst>
          </p:cNvPr>
          <p:cNvSpPr>
            <a:spLocks noGrp="1"/>
          </p:cNvSpPr>
          <p:nvPr>
            <p:ph type="sldNum" sz="quarter" idx="5"/>
          </p:nvPr>
        </p:nvSpPr>
        <p:spPr/>
        <p:txBody>
          <a:bodyPr/>
          <a:lstStyle/>
          <a:p>
            <a:fld id="{8615A8F5-E354-49B2-B601-762C4EC613F0}" type="slidenum">
              <a:rPr lang="en-US" smtClean="0"/>
              <a:t>27</a:t>
            </a:fld>
            <a:endParaRPr lang="en-US"/>
          </a:p>
        </p:txBody>
      </p:sp>
    </p:spTree>
    <p:extLst>
      <p:ext uri="{BB962C8B-B14F-4D97-AF65-F5344CB8AC3E}">
        <p14:creationId xmlns:p14="http://schemas.microsoft.com/office/powerpoint/2010/main" val="120789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Magnesium and its various health benefits continue to dominate social media feeds Some notable trends we have seen include the “Sleepy Girl Mocktail”, and “what I take” spotlights by longevity expert Peter Attia and neuroscientist Andrew Huberman</a:t>
            </a:r>
          </a:p>
        </p:txBody>
      </p:sp>
      <p:sp>
        <p:nvSpPr>
          <p:cNvPr id="4" name="Slide Number Placeholder 3"/>
          <p:cNvSpPr>
            <a:spLocks noGrp="1"/>
          </p:cNvSpPr>
          <p:nvPr>
            <p:ph type="sldNum" sz="quarter" idx="5"/>
          </p:nvPr>
        </p:nvSpPr>
        <p:spPr/>
        <p:txBody>
          <a:bodyPr/>
          <a:lstStyle/>
          <a:p>
            <a:fld id="{8615A8F5-E354-49B2-B601-762C4EC613F0}" type="slidenum">
              <a:rPr lang="en-US" smtClean="0"/>
              <a:t>28</a:t>
            </a:fld>
            <a:endParaRPr lang="en-US"/>
          </a:p>
        </p:txBody>
      </p:sp>
    </p:spTree>
    <p:extLst>
      <p:ext uri="{BB962C8B-B14F-4D97-AF65-F5344CB8AC3E}">
        <p14:creationId xmlns:p14="http://schemas.microsoft.com/office/powerpoint/2010/main" val="245575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186-631B-0294-B8E9-86E4FE6CB70A}"/>
              </a:ext>
            </a:extLst>
          </p:cNvPr>
          <p:cNvSpPr>
            <a:spLocks noGrp="1"/>
          </p:cNvSpPr>
          <p:nvPr>
            <p:ph type="ctrTitle"/>
          </p:nvPr>
        </p:nvSpPr>
        <p:spPr>
          <a:xfrm>
            <a:off x="1998133" y="2409296"/>
            <a:ext cx="8737600" cy="1571096"/>
          </a:xfrm>
        </p:spPr>
        <p:txBody>
          <a:bodyPr anchor="b"/>
          <a:lstStyle>
            <a:lvl1pPr algn="ctr">
              <a:defRPr sz="6000">
                <a:latin typeface="Palatino Linotype" panose="02040502050505030304" pitchFamily="18" charset="0"/>
                <a:cs typeface="Biome Ligh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74B05A-3379-7BD7-F535-4482B4540094}"/>
              </a:ext>
            </a:extLst>
          </p:cNvPr>
          <p:cNvSpPr>
            <a:spLocks noGrp="1"/>
          </p:cNvSpPr>
          <p:nvPr>
            <p:ph type="subTitle" idx="1"/>
          </p:nvPr>
        </p:nvSpPr>
        <p:spPr>
          <a:xfrm>
            <a:off x="2379132" y="4157132"/>
            <a:ext cx="8288867" cy="1100667"/>
          </a:xfrm>
        </p:spPr>
        <p:txBody>
          <a:bodyPr/>
          <a:lstStyle>
            <a:lvl1pPr marL="0" indent="0" algn="ctr">
              <a:buNone/>
              <a:defRPr sz="2400">
                <a:solidFill>
                  <a:srgbClr val="002060"/>
                </a:solidFill>
                <a:latin typeface="Palatino Linotype" panose="02040502050505030304" pitchFamily="18" charset="0"/>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718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7822-9690-CF1F-6268-336AF848A7AA}"/>
              </a:ext>
            </a:extLst>
          </p:cNvPr>
          <p:cNvSpPr>
            <a:spLocks noGrp="1"/>
          </p:cNvSpPr>
          <p:nvPr>
            <p:ph type="title"/>
          </p:nvPr>
        </p:nvSpPr>
        <p:spPr>
          <a:xfrm>
            <a:off x="2548466" y="365125"/>
            <a:ext cx="880533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820E9B-809F-5883-9111-AB9CD2884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18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1F78-C96B-6FBB-F2B7-2A4AB09E8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356AA-2BF4-BBAE-4236-743220C21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98F4CF-339C-E1C6-81D1-68F576E29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67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4760-5A6A-4757-4E5E-39DA5490F6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32E69-6CB4-B699-A8C2-EADFB8A34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8610FB-3CA3-44BA-EF06-247B47E64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E76C7-D3DF-4C4C-B063-74AF746AA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AE66B-FAAB-1608-B362-C7924B9DB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72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306E-5C62-3742-8107-658CF62F58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33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01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C8A7-D7D7-805A-3493-A7E42ACCF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77F98-A138-07FA-ED21-DD3900FC7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99C0C-5351-D5D3-F9B6-1BDD6FF8A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867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1224E-60E3-6B5A-9276-1A8574554D29}"/>
              </a:ext>
            </a:extLst>
          </p:cNvPr>
          <p:cNvSpPr>
            <a:spLocks noGrp="1"/>
          </p:cNvSpPr>
          <p:nvPr>
            <p:ph type="title"/>
          </p:nvPr>
        </p:nvSpPr>
        <p:spPr>
          <a:xfrm>
            <a:off x="2245914" y="365125"/>
            <a:ext cx="910788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C4ECE-A63D-DA56-D372-34A30B7FD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03E90FF-BDBB-1325-7C14-F2429993EE38}"/>
              </a:ext>
            </a:extLst>
          </p:cNvPr>
          <p:cNvPicPr>
            <a:picLocks noChangeAspect="1"/>
          </p:cNvPicPr>
          <p:nvPr userDrawn="1"/>
        </p:nvPicPr>
        <p:blipFill>
          <a:blip r:embed="rId9"/>
          <a:stretch>
            <a:fillRect/>
          </a:stretch>
        </p:blipFill>
        <p:spPr>
          <a:xfrm rot="18035177">
            <a:off x="9605106" y="4062502"/>
            <a:ext cx="3314629" cy="1913354"/>
          </a:xfrm>
          <a:prstGeom prst="rect">
            <a:avLst/>
          </a:prstGeom>
        </p:spPr>
      </p:pic>
    </p:spTree>
    <p:extLst>
      <p:ext uri="{BB962C8B-B14F-4D97-AF65-F5344CB8AC3E}">
        <p14:creationId xmlns:p14="http://schemas.microsoft.com/office/powerpoint/2010/main" val="27566476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19" r:id="rId4"/>
    <p:sldLayoutId id="2147483720" r:id="rId5"/>
    <p:sldLayoutId id="2147483721" r:id="rId6"/>
    <p:sldLayoutId id="2147483723" r:id="rId7"/>
  </p:sldLayoutIdLst>
  <p:txStyles>
    <p:title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journal/neuropharmacology/vol/108/suppl/C" TargetMode="External"/><Relationship Id="rId2" Type="http://schemas.openxmlformats.org/officeDocument/2006/relationships/hyperlink" Target="https://www.sciencedirect.com/journal/neuropharmacology"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6386-A60B-3BC8-40B0-5CD20FEB70BA}"/>
              </a:ext>
            </a:extLst>
          </p:cNvPr>
          <p:cNvSpPr>
            <a:spLocks noGrp="1"/>
          </p:cNvSpPr>
          <p:nvPr>
            <p:ph type="ctrTitle"/>
          </p:nvPr>
        </p:nvSpPr>
        <p:spPr>
          <a:xfrm>
            <a:off x="658837" y="2873229"/>
            <a:ext cx="10874326" cy="1418354"/>
          </a:xfrm>
        </p:spPr>
        <p:txBody>
          <a:bodyPr>
            <a:normAutofit/>
          </a:bodyPr>
          <a:lstStyle/>
          <a:p>
            <a:r>
              <a:rPr lang="en-US" sz="3200" dirty="0">
                <a:solidFill>
                  <a:schemeClr val="tx1"/>
                </a:solidFill>
                <a:latin typeface="Palatino Linotype" panose="02040502050505030304" pitchFamily="18" charset="0"/>
              </a:rPr>
              <a:t>for</a:t>
            </a:r>
            <a:br>
              <a:rPr lang="en-US" dirty="0">
                <a:solidFill>
                  <a:schemeClr val="tx1"/>
                </a:solidFill>
                <a:latin typeface="Palatino Linotype" panose="02040502050505030304" pitchFamily="18" charset="0"/>
              </a:rPr>
            </a:br>
            <a:r>
              <a:rPr lang="en-US" sz="5400" b="1" dirty="0">
                <a:latin typeface="Aptos"/>
                <a:ea typeface="Calibri"/>
                <a:cs typeface="Calibri"/>
              </a:rPr>
              <a:t>Brain Health and Cognitive Aging</a:t>
            </a:r>
            <a:endParaRPr lang="en-US" b="1" dirty="0">
              <a:solidFill>
                <a:schemeClr val="tx1"/>
              </a:solidFill>
            </a:endParaRPr>
          </a:p>
        </p:txBody>
      </p:sp>
      <p:sp>
        <p:nvSpPr>
          <p:cNvPr id="3" name="Subtitle 2">
            <a:extLst>
              <a:ext uri="{FF2B5EF4-FFF2-40B4-BE49-F238E27FC236}">
                <a16:creationId xmlns:a16="http://schemas.microsoft.com/office/drawing/2014/main" id="{16532ED2-EA39-52BD-9009-F57C73E3145A}"/>
              </a:ext>
            </a:extLst>
          </p:cNvPr>
          <p:cNvSpPr>
            <a:spLocks noGrp="1"/>
          </p:cNvSpPr>
          <p:nvPr>
            <p:ph type="subTitle" idx="1"/>
          </p:nvPr>
        </p:nvSpPr>
        <p:spPr>
          <a:xfrm>
            <a:off x="1951566" y="4785400"/>
            <a:ext cx="8288867" cy="1100667"/>
          </a:xfrm>
        </p:spPr>
        <p:txBody>
          <a:bodyPr/>
          <a:lstStyle/>
          <a:p>
            <a:r>
              <a:rPr lang="en-US" dirty="0">
                <a:solidFill>
                  <a:schemeClr val="tx1"/>
                </a:solidFill>
                <a:latin typeface="Palatino Linotype" panose="02040502050505030304" pitchFamily="18" charset="0"/>
              </a:rPr>
              <a:t>Jennifer Gu, PhD</a:t>
            </a:r>
          </a:p>
          <a:p>
            <a:r>
              <a:rPr lang="en-US" dirty="0">
                <a:solidFill>
                  <a:schemeClr val="tx1"/>
                </a:solidFill>
                <a:latin typeface="Palatino Linotype" panose="02040502050505030304" pitchFamily="18" charset="0"/>
              </a:rPr>
              <a:t>Senior VP of R&amp;D, </a:t>
            </a:r>
            <a:r>
              <a:rPr lang="en-US" dirty="0" err="1">
                <a:solidFill>
                  <a:schemeClr val="tx1"/>
                </a:solidFill>
                <a:latin typeface="Palatino Linotype" panose="02040502050505030304" pitchFamily="18" charset="0"/>
              </a:rPr>
              <a:t>Threotech</a:t>
            </a:r>
            <a:r>
              <a:rPr lang="en-US" dirty="0">
                <a:solidFill>
                  <a:schemeClr val="tx1"/>
                </a:solidFill>
                <a:latin typeface="Palatino Linotype" panose="02040502050505030304" pitchFamily="18" charset="0"/>
              </a:rPr>
              <a:t>, California, USA</a:t>
            </a:r>
          </a:p>
          <a:p>
            <a:endParaRPr lang="en-US" dirty="0">
              <a:solidFill>
                <a:schemeClr val="tx1"/>
              </a:solidFill>
            </a:endParaRPr>
          </a:p>
        </p:txBody>
      </p:sp>
      <p:pic>
        <p:nvPicPr>
          <p:cNvPr id="15" name="Picture 14" descr="A green logo with a black background&#10;&#10;Description automatically generated">
            <a:extLst>
              <a:ext uri="{FF2B5EF4-FFF2-40B4-BE49-F238E27FC236}">
                <a16:creationId xmlns:a16="http://schemas.microsoft.com/office/drawing/2014/main" id="{BEDFD444-4940-1EE0-8B18-598720A26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803" y="228409"/>
            <a:ext cx="4505423" cy="2644820"/>
          </a:xfrm>
          <a:prstGeom prst="rect">
            <a:avLst/>
          </a:prstGeom>
        </p:spPr>
      </p:pic>
      <p:sp>
        <p:nvSpPr>
          <p:cNvPr id="4" name="Rectangle 1">
            <a:extLst>
              <a:ext uri="{FF2B5EF4-FFF2-40B4-BE49-F238E27FC236}">
                <a16:creationId xmlns:a16="http://schemas.microsoft.com/office/drawing/2014/main" id="{36B3740D-EAB1-F062-D662-BDD7BED24B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ptos" panose="020B0004020202020204" pitchFamily="34" charset="0"/>
              </a:rPr>
              <a:t>Magtein for Brain Health and Brain Cognitive Longevity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482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DA35-C520-4737-64D1-78BA0234F3BE}"/>
            </a:ext>
          </a:extLst>
        </p:cNvPr>
        <p:cNvGrpSpPr/>
        <p:nvPr/>
      </p:nvGrpSpPr>
      <p:grpSpPr>
        <a:xfrm>
          <a:off x="0" y="0"/>
          <a:ext cx="0" cy="0"/>
          <a:chOff x="0" y="0"/>
          <a:chExt cx="0" cy="0"/>
        </a:xfrm>
      </p:grpSpPr>
      <p:pic>
        <p:nvPicPr>
          <p:cNvPr id="2" name="Picture 1" descr="A green and grey logo&#10;&#10;AI-generated content may be incorrect.">
            <a:extLst>
              <a:ext uri="{FF2B5EF4-FFF2-40B4-BE49-F238E27FC236}">
                <a16:creationId xmlns:a16="http://schemas.microsoft.com/office/drawing/2014/main" id="{8B2A0727-FDB0-40CB-37D0-34C4C044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740" y="0"/>
            <a:ext cx="1571567" cy="1101145"/>
          </a:xfrm>
          <a:prstGeom prst="rect">
            <a:avLst/>
          </a:prstGeom>
        </p:spPr>
      </p:pic>
      <p:sp>
        <p:nvSpPr>
          <p:cNvPr id="3" name="TextBox 2">
            <a:extLst>
              <a:ext uri="{FF2B5EF4-FFF2-40B4-BE49-F238E27FC236}">
                <a16:creationId xmlns:a16="http://schemas.microsoft.com/office/drawing/2014/main" id="{B88C1D1C-8E69-E69C-967E-6348265E9B24}"/>
              </a:ext>
            </a:extLst>
          </p:cNvPr>
          <p:cNvSpPr txBox="1"/>
          <p:nvPr/>
        </p:nvSpPr>
        <p:spPr>
          <a:xfrm>
            <a:off x="2611085" y="465001"/>
            <a:ext cx="7691790" cy="769441"/>
          </a:xfrm>
          <a:prstGeom prst="rect">
            <a:avLst/>
          </a:prstGeom>
          <a:noFill/>
        </p:spPr>
        <p:txBody>
          <a:bodyPr wrap="square">
            <a:spAutoFit/>
          </a:bodyPr>
          <a:lstStyle/>
          <a:p>
            <a:r>
              <a:rPr lang="en-US" sz="4400" b="1" dirty="0">
                <a:solidFill>
                  <a:srgbClr val="002060"/>
                </a:solidFill>
                <a:latin typeface="Calibri" panose="020F0502020204030204" pitchFamily="34" charset="0"/>
                <a:ea typeface="Calibri" panose="020F0502020204030204" pitchFamily="34" charset="0"/>
                <a:cs typeface="Calibri" panose="020F0502020204030204" pitchFamily="34" charset="0"/>
              </a:rPr>
              <a:t>Magtein: A Complete Solution</a:t>
            </a:r>
          </a:p>
        </p:txBody>
      </p:sp>
      <p:sp>
        <p:nvSpPr>
          <p:cNvPr id="11" name="Rectangle 10">
            <a:extLst>
              <a:ext uri="{FF2B5EF4-FFF2-40B4-BE49-F238E27FC236}">
                <a16:creationId xmlns:a16="http://schemas.microsoft.com/office/drawing/2014/main" id="{8C7DB62F-3627-F27C-7E42-9215D99BDC5C}"/>
              </a:ext>
            </a:extLst>
          </p:cNvPr>
          <p:cNvSpPr/>
          <p:nvPr/>
        </p:nvSpPr>
        <p:spPr>
          <a:xfrm>
            <a:off x="513977" y="2153486"/>
            <a:ext cx="3364752" cy="4337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7AE933-6821-6962-C57E-BBD628F73FC3}"/>
              </a:ext>
            </a:extLst>
          </p:cNvPr>
          <p:cNvSpPr/>
          <p:nvPr/>
        </p:nvSpPr>
        <p:spPr>
          <a:xfrm>
            <a:off x="4204446" y="2153486"/>
            <a:ext cx="3364752" cy="4337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805A31-8F80-6816-7DAE-50A8BDC21D65}"/>
              </a:ext>
            </a:extLst>
          </p:cNvPr>
          <p:cNvSpPr/>
          <p:nvPr/>
        </p:nvSpPr>
        <p:spPr>
          <a:xfrm>
            <a:off x="7894916" y="2153486"/>
            <a:ext cx="3364752" cy="4337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604C8B-0F01-031B-4F1A-2BD12F095249}"/>
              </a:ext>
            </a:extLst>
          </p:cNvPr>
          <p:cNvSpPr txBox="1"/>
          <p:nvPr/>
        </p:nvSpPr>
        <p:spPr>
          <a:xfrm>
            <a:off x="4326731" y="2217880"/>
            <a:ext cx="3120183" cy="1754326"/>
          </a:xfrm>
          <a:prstGeom prst="rect">
            <a:avLst/>
          </a:prstGeom>
          <a:noFill/>
        </p:spPr>
        <p:txBody>
          <a:bodyPr wrap="square">
            <a:spAutoFit/>
          </a:bodyPr>
          <a:lstStyle/>
          <a:p>
            <a:pPr algn="ctr"/>
            <a:r>
              <a:rPr lang="en-US" sz="1800"/>
              <a:t>Magtein enhanced presynaptic density by 67% in the dentate gyrus and 43% for </a:t>
            </a:r>
            <a:r>
              <a:rPr lang="en-US" sz="1800" err="1"/>
              <a:t>synaptobrevin</a:t>
            </a:r>
            <a:r>
              <a:rPr lang="en-US"/>
              <a:t> </a:t>
            </a:r>
            <a:r>
              <a:rPr lang="en-US" sz="1800"/>
              <a:t>strengthening brain connections for cognitive function</a:t>
            </a:r>
            <a:endParaRPr lang="en-US" sz="180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Macintosh HD:Users:hsu:Desktop:Screen Shot 2018-01-26 at 9.27.45 AM.png">
            <a:extLst>
              <a:ext uri="{FF2B5EF4-FFF2-40B4-BE49-F238E27FC236}">
                <a16:creationId xmlns:a16="http://schemas.microsoft.com/office/drawing/2014/main" id="{BD26D319-74E2-0A96-176B-3DBE0B5572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2" y="3945809"/>
            <a:ext cx="3047783" cy="2430320"/>
          </a:xfrm>
          <a:prstGeom prst="rect">
            <a:avLst/>
          </a:prstGeom>
          <a:noFill/>
          <a:ln>
            <a:noFill/>
          </a:ln>
        </p:spPr>
      </p:pic>
      <p:sp>
        <p:nvSpPr>
          <p:cNvPr id="18" name="TextBox 17">
            <a:extLst>
              <a:ext uri="{FF2B5EF4-FFF2-40B4-BE49-F238E27FC236}">
                <a16:creationId xmlns:a16="http://schemas.microsoft.com/office/drawing/2014/main" id="{95A069E0-4FD7-D75E-0A33-08710D1EF6D6}"/>
              </a:ext>
            </a:extLst>
          </p:cNvPr>
          <p:cNvSpPr txBox="1"/>
          <p:nvPr/>
        </p:nvSpPr>
        <p:spPr>
          <a:xfrm>
            <a:off x="636262" y="2217880"/>
            <a:ext cx="3084092" cy="1754326"/>
          </a:xfrm>
          <a:prstGeom prst="rect">
            <a:avLst/>
          </a:prstGeom>
          <a:noFill/>
        </p:spPr>
        <p:txBody>
          <a:bodyPr wrap="square">
            <a:spAutoFit/>
          </a:bodyPr>
          <a:lstStyle/>
          <a:p>
            <a:pPr algn="ctr"/>
            <a:r>
              <a:rPr lang="en-US"/>
              <a:t>Magtein increased brain magnesium by 15% in 24 days outperforming other forms of magnesium in CSF delivery when compared to control</a:t>
            </a:r>
          </a:p>
        </p:txBody>
      </p:sp>
      <p:sp>
        <p:nvSpPr>
          <p:cNvPr id="21" name="TextBox 20">
            <a:extLst>
              <a:ext uri="{FF2B5EF4-FFF2-40B4-BE49-F238E27FC236}">
                <a16:creationId xmlns:a16="http://schemas.microsoft.com/office/drawing/2014/main" id="{C7143423-AC83-955A-CE09-38C00B29B13C}"/>
              </a:ext>
            </a:extLst>
          </p:cNvPr>
          <p:cNvSpPr txBox="1"/>
          <p:nvPr/>
        </p:nvSpPr>
        <p:spPr>
          <a:xfrm>
            <a:off x="8055835" y="2217880"/>
            <a:ext cx="3114189" cy="1754326"/>
          </a:xfrm>
          <a:prstGeom prst="rect">
            <a:avLst/>
          </a:prstGeom>
          <a:noFill/>
        </p:spPr>
        <p:txBody>
          <a:bodyPr wrap="square">
            <a:spAutoFit/>
          </a:bodyPr>
          <a:lstStyle/>
          <a:p>
            <a:pPr algn="ctr"/>
            <a:r>
              <a:rPr lang="en-US"/>
              <a:t>Magtein improved spatial memory and learning in both young and aged rats, returned to baseline after stopping highlighting its ongoing use is key</a:t>
            </a:r>
          </a:p>
        </p:txBody>
      </p:sp>
      <p:sp>
        <p:nvSpPr>
          <p:cNvPr id="24" name="Rectangle 23">
            <a:extLst>
              <a:ext uri="{FF2B5EF4-FFF2-40B4-BE49-F238E27FC236}">
                <a16:creationId xmlns:a16="http://schemas.microsoft.com/office/drawing/2014/main" id="{DB74A1F1-EA63-AF88-9CCF-D7A052DA7503}"/>
              </a:ext>
            </a:extLst>
          </p:cNvPr>
          <p:cNvSpPr/>
          <p:nvPr/>
        </p:nvSpPr>
        <p:spPr>
          <a:xfrm>
            <a:off x="636262" y="1444269"/>
            <a:ext cx="3120183" cy="637504"/>
          </a:xfrm>
          <a:prstGeom prst="rect">
            <a:avLst/>
          </a:prstGeom>
          <a:solidFill>
            <a:srgbClr val="71DB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ea typeface="Calibri" panose="020F0502020204030204" pitchFamily="34" charset="0"/>
                <a:cs typeface="Calibri" panose="020F0502020204030204" pitchFamily="34" charset="0"/>
              </a:rPr>
              <a:t>Bioavailable</a:t>
            </a:r>
          </a:p>
        </p:txBody>
      </p:sp>
      <p:sp>
        <p:nvSpPr>
          <p:cNvPr id="25" name="Rectangle 24">
            <a:extLst>
              <a:ext uri="{FF2B5EF4-FFF2-40B4-BE49-F238E27FC236}">
                <a16:creationId xmlns:a16="http://schemas.microsoft.com/office/drawing/2014/main" id="{EEB568BD-7EDE-186C-BC3C-E88A3A4722F3}"/>
              </a:ext>
            </a:extLst>
          </p:cNvPr>
          <p:cNvSpPr/>
          <p:nvPr/>
        </p:nvSpPr>
        <p:spPr>
          <a:xfrm>
            <a:off x="4326731" y="1444269"/>
            <a:ext cx="3120183" cy="637504"/>
          </a:xfrm>
          <a:prstGeom prst="rect">
            <a:avLst/>
          </a:prstGeom>
          <a:solidFill>
            <a:srgbClr val="71DB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ea typeface="Calibri" panose="020F0502020204030204" pitchFamily="34" charset="0"/>
                <a:cs typeface="Calibri" panose="020F0502020204030204" pitchFamily="34" charset="0"/>
              </a:rPr>
              <a:t>Structural </a:t>
            </a:r>
          </a:p>
        </p:txBody>
      </p:sp>
      <p:sp>
        <p:nvSpPr>
          <p:cNvPr id="26" name="Rectangle 25">
            <a:extLst>
              <a:ext uri="{FF2B5EF4-FFF2-40B4-BE49-F238E27FC236}">
                <a16:creationId xmlns:a16="http://schemas.microsoft.com/office/drawing/2014/main" id="{E6BE0941-7567-B332-C4F7-00EC5DCB334C}"/>
              </a:ext>
            </a:extLst>
          </p:cNvPr>
          <p:cNvSpPr/>
          <p:nvPr/>
        </p:nvSpPr>
        <p:spPr>
          <a:xfrm>
            <a:off x="8017201" y="1444269"/>
            <a:ext cx="3120183" cy="637504"/>
          </a:xfrm>
          <a:prstGeom prst="rect">
            <a:avLst/>
          </a:prstGeom>
          <a:solidFill>
            <a:srgbClr val="71DB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ea typeface="Calibri" panose="020F0502020204030204" pitchFamily="34" charset="0"/>
                <a:cs typeface="Calibri" panose="020F0502020204030204" pitchFamily="34" charset="0"/>
              </a:rPr>
              <a:t>Functional </a:t>
            </a:r>
          </a:p>
        </p:txBody>
      </p:sp>
      <p:pic>
        <p:nvPicPr>
          <p:cNvPr id="28" name="Picture 27">
            <a:extLst>
              <a:ext uri="{FF2B5EF4-FFF2-40B4-BE49-F238E27FC236}">
                <a16:creationId xmlns:a16="http://schemas.microsoft.com/office/drawing/2014/main" id="{BEC1006F-EBE8-D642-D5BF-4D07D653516D}"/>
              </a:ext>
            </a:extLst>
          </p:cNvPr>
          <p:cNvPicPr>
            <a:picLocks noChangeAspect="1"/>
          </p:cNvPicPr>
          <p:nvPr/>
        </p:nvPicPr>
        <p:blipFill>
          <a:blip r:embed="rId5"/>
          <a:stretch>
            <a:fillRect/>
          </a:stretch>
        </p:blipFill>
        <p:spPr>
          <a:xfrm>
            <a:off x="4731425" y="3945809"/>
            <a:ext cx="2368969" cy="2447190"/>
          </a:xfrm>
          <a:prstGeom prst="rect">
            <a:avLst/>
          </a:prstGeom>
        </p:spPr>
      </p:pic>
      <p:pic>
        <p:nvPicPr>
          <p:cNvPr id="30" name="Picture 29">
            <a:extLst>
              <a:ext uri="{FF2B5EF4-FFF2-40B4-BE49-F238E27FC236}">
                <a16:creationId xmlns:a16="http://schemas.microsoft.com/office/drawing/2014/main" id="{D63EB944-A201-FACC-0705-644C76CB6296}"/>
              </a:ext>
            </a:extLst>
          </p:cNvPr>
          <p:cNvPicPr>
            <a:picLocks noChangeAspect="1"/>
          </p:cNvPicPr>
          <p:nvPr/>
        </p:nvPicPr>
        <p:blipFill>
          <a:blip r:embed="rId6"/>
          <a:stretch>
            <a:fillRect/>
          </a:stretch>
        </p:blipFill>
        <p:spPr>
          <a:xfrm>
            <a:off x="8055835" y="4036061"/>
            <a:ext cx="3017963" cy="2276406"/>
          </a:xfrm>
          <a:prstGeom prst="rect">
            <a:avLst/>
          </a:prstGeom>
        </p:spPr>
      </p:pic>
      <p:cxnSp>
        <p:nvCxnSpPr>
          <p:cNvPr id="32" name="Straight Arrow Connector 31">
            <a:extLst>
              <a:ext uri="{FF2B5EF4-FFF2-40B4-BE49-F238E27FC236}">
                <a16:creationId xmlns:a16="http://schemas.microsoft.com/office/drawing/2014/main" id="{024F3004-63E5-A6C5-EDDF-80901FFF0973}"/>
              </a:ext>
            </a:extLst>
          </p:cNvPr>
          <p:cNvCxnSpPr/>
          <p:nvPr/>
        </p:nvCxnSpPr>
        <p:spPr>
          <a:xfrm flipH="1">
            <a:off x="9953626" y="4925875"/>
            <a:ext cx="257175" cy="4967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16A30A5-EDBE-AE2A-4B20-6F2AD40C1FB1}"/>
              </a:ext>
            </a:extLst>
          </p:cNvPr>
          <p:cNvSpPr txBox="1"/>
          <p:nvPr/>
        </p:nvSpPr>
        <p:spPr>
          <a:xfrm>
            <a:off x="9953626" y="4699000"/>
            <a:ext cx="698499" cy="253916"/>
          </a:xfrm>
          <a:prstGeom prst="rect">
            <a:avLst/>
          </a:prstGeom>
          <a:noFill/>
        </p:spPr>
        <p:txBody>
          <a:bodyPr wrap="square" rtlCol="0">
            <a:spAutoFit/>
          </a:bodyPr>
          <a:lstStyle/>
          <a:p>
            <a:r>
              <a:rPr lang="en-US" sz="1050">
                <a:solidFill>
                  <a:srgbClr val="FF0000"/>
                </a:solidFill>
              </a:rPr>
              <a:t>Stopped</a:t>
            </a:r>
          </a:p>
        </p:txBody>
      </p:sp>
    </p:spTree>
    <p:extLst>
      <p:ext uri="{BB962C8B-B14F-4D97-AF65-F5344CB8AC3E}">
        <p14:creationId xmlns:p14="http://schemas.microsoft.com/office/powerpoint/2010/main" val="278443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FA6EE4-3A48-CE80-215C-B5140D3BFDD9}"/>
              </a:ext>
            </a:extLst>
          </p:cNvPr>
          <p:cNvSpPr txBox="1"/>
          <p:nvPr/>
        </p:nvSpPr>
        <p:spPr>
          <a:xfrm>
            <a:off x="1803905" y="720259"/>
            <a:ext cx="9298004" cy="954107"/>
          </a:xfrm>
          <a:prstGeom prst="rect">
            <a:avLst/>
          </a:prstGeom>
          <a:noFill/>
        </p:spPr>
        <p:txBody>
          <a:bodyPr wrap="square">
            <a:spAutoFit/>
          </a:bodyPr>
          <a:lstStyle/>
          <a:p>
            <a:pPr algn="ctr"/>
            <a:r>
              <a:rPr lang="en-US" sz="2800" b="1" i="0" u="none" strike="noStrike" dirty="0">
                <a:solidFill>
                  <a:srgbClr val="002060"/>
                </a:solidFill>
                <a:effectLst/>
                <a:latin typeface="Palatino Linotype" panose="02040502050505030304" pitchFamily="18" charset="0"/>
              </a:rPr>
              <a:t>L-</a:t>
            </a:r>
            <a:r>
              <a:rPr lang="en-US" sz="2800" b="1" i="0" u="none" strike="noStrike" dirty="0" err="1">
                <a:solidFill>
                  <a:srgbClr val="002060"/>
                </a:solidFill>
                <a:effectLst/>
                <a:latin typeface="Palatino Linotype" panose="02040502050505030304" pitchFamily="18" charset="0"/>
              </a:rPr>
              <a:t>Threonate</a:t>
            </a:r>
            <a:r>
              <a:rPr lang="en-US" sz="2800" b="1" i="0" u="none" strike="noStrike" dirty="0">
                <a:solidFill>
                  <a:srgbClr val="002060"/>
                </a:solidFill>
                <a:effectLst/>
                <a:latin typeface="Palatino Linotype" panose="02040502050505030304" pitchFamily="18" charset="0"/>
              </a:rPr>
              <a:t> of Magtein regulates the structural and functional synapses Explained [2016]</a:t>
            </a:r>
            <a:endParaRPr lang="en-US" sz="2800" b="1" dirty="0"/>
          </a:p>
        </p:txBody>
      </p:sp>
      <p:sp>
        <p:nvSpPr>
          <p:cNvPr id="7" name="TextBox 6">
            <a:extLst>
              <a:ext uri="{FF2B5EF4-FFF2-40B4-BE49-F238E27FC236}">
                <a16:creationId xmlns:a16="http://schemas.microsoft.com/office/drawing/2014/main" id="{9005EB55-E854-C117-F7D5-61A0989BC1BE}"/>
              </a:ext>
            </a:extLst>
          </p:cNvPr>
          <p:cNvSpPr txBox="1"/>
          <p:nvPr/>
        </p:nvSpPr>
        <p:spPr>
          <a:xfrm>
            <a:off x="622373" y="2638223"/>
            <a:ext cx="3809268" cy="2862322"/>
          </a:xfrm>
          <a:prstGeom prst="rect">
            <a:avLst/>
          </a:prstGeom>
          <a:noFill/>
        </p:spPr>
        <p:txBody>
          <a:bodyPr wrap="square">
            <a:spAutoFit/>
          </a:bodyPr>
          <a:lstStyle/>
          <a:p>
            <a:pPr algn="l" rtl="0" fontAlgn="base">
              <a:buFont typeface="Arial" panose="020B0604020202020204" pitchFamily="34" charset="0"/>
              <a:buChar char="•"/>
            </a:pPr>
            <a:r>
              <a:rPr lang="en-US" sz="1800" b="0" i="0" u="none" strike="noStrike" dirty="0">
                <a:solidFill>
                  <a:srgbClr val="002060"/>
                </a:solidFill>
                <a:effectLst/>
                <a:latin typeface="Palatino Linotype" panose="02040502050505030304" pitchFamily="18" charset="0"/>
              </a:rPr>
              <a:t>L-</a:t>
            </a:r>
            <a:r>
              <a:rPr lang="en-US" sz="1800" b="0" i="0" u="none" strike="noStrike" dirty="0" err="1">
                <a:solidFill>
                  <a:srgbClr val="002060"/>
                </a:solidFill>
                <a:effectLst/>
                <a:latin typeface="Palatino Linotype" panose="02040502050505030304" pitchFamily="18" charset="0"/>
              </a:rPr>
              <a:t>threonate</a:t>
            </a:r>
            <a:r>
              <a:rPr lang="en-US" sz="1800" b="0" i="0" u="none" strike="noStrike" dirty="0">
                <a:solidFill>
                  <a:srgbClr val="002060"/>
                </a:solidFill>
                <a:effectLst/>
                <a:latin typeface="Palatino Linotype" panose="02040502050505030304" pitchFamily="18" charset="0"/>
              </a:rPr>
              <a:t> is naturally present in CSF(~100 µM) at higher levels than plasma(~20 µM).</a:t>
            </a:r>
            <a:r>
              <a:rPr lang="en-US" sz="1800" b="0" i="0" dirty="0">
                <a:solidFill>
                  <a:srgbClr val="000000"/>
                </a:solidFill>
                <a:effectLst/>
                <a:latin typeface="Palatino Linotype" panose="02040502050505030304" pitchFamily="18"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2060"/>
                </a:solidFill>
                <a:effectLst/>
                <a:latin typeface="Palatino Linotype" panose="02040502050505030304" pitchFamily="18" charset="0"/>
              </a:rPr>
              <a:t>Enhances intraneuronal Mg²⁺, </a:t>
            </a:r>
            <a:r>
              <a:rPr lang="en-US" sz="1800" b="0" i="0" u="none" strike="noStrike" dirty="0" err="1">
                <a:solidFill>
                  <a:srgbClr val="002060"/>
                </a:solidFill>
                <a:effectLst/>
                <a:latin typeface="Palatino Linotype" panose="02040502050505030304" pitchFamily="18" charset="0"/>
              </a:rPr>
              <a:t>synapticdensity</a:t>
            </a:r>
            <a:r>
              <a:rPr lang="en-US" sz="1800" b="0" i="0" u="none" strike="noStrike" dirty="0">
                <a:solidFill>
                  <a:srgbClr val="002060"/>
                </a:solidFill>
                <a:effectLst/>
                <a:latin typeface="Palatino Linotype" panose="02040502050505030304" pitchFamily="18" charset="0"/>
              </a:rPr>
              <a:t>, plasticity, and </a:t>
            </a:r>
            <a:r>
              <a:rPr lang="en-US" sz="1800" b="0" i="0" u="none" strike="noStrike" dirty="0" err="1">
                <a:solidFill>
                  <a:srgbClr val="002060"/>
                </a:solidFill>
                <a:effectLst/>
                <a:latin typeface="Palatino Linotype" panose="02040502050505030304" pitchFamily="18" charset="0"/>
              </a:rPr>
              <a:t>mitochondrialfunction</a:t>
            </a:r>
            <a:r>
              <a:rPr lang="en-US" sz="1800" b="0" i="0" u="none" strike="noStrike" dirty="0">
                <a:solidFill>
                  <a:srgbClr val="002060"/>
                </a:solidFill>
                <a:effectLst/>
                <a:latin typeface="Palatino Linotype" panose="02040502050505030304" pitchFamily="18" charset="0"/>
              </a:rPr>
              <a:t> in hippocampal neurons.</a:t>
            </a:r>
            <a:r>
              <a:rPr lang="en-US" sz="1800" b="0" i="0" dirty="0">
                <a:solidFill>
                  <a:srgbClr val="000000"/>
                </a:solidFill>
                <a:effectLst/>
                <a:latin typeface="Palatino Linotype" panose="02040502050505030304" pitchFamily="18"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2060"/>
                </a:solidFill>
                <a:effectLst/>
                <a:latin typeface="Palatino Linotype" panose="02040502050505030304" pitchFamily="18" charset="0"/>
              </a:rPr>
              <a:t>Uptake may occur via GLUTs, </a:t>
            </a:r>
            <a:r>
              <a:rPr lang="en-US" sz="1800" b="0" i="0" u="none" strike="noStrike" dirty="0" err="1">
                <a:solidFill>
                  <a:srgbClr val="002060"/>
                </a:solidFill>
                <a:effectLst/>
                <a:latin typeface="Palatino Linotype" panose="02040502050505030304" pitchFamily="18" charset="0"/>
              </a:rPr>
              <a:t>showingspecificity</a:t>
            </a:r>
            <a:r>
              <a:rPr lang="en-US" sz="1800" b="0" i="0" u="none" strike="noStrike" dirty="0">
                <a:solidFill>
                  <a:srgbClr val="002060"/>
                </a:solidFill>
                <a:effectLst/>
                <a:latin typeface="Palatino Linotype" panose="02040502050505030304" pitchFamily="18" charset="0"/>
              </a:rPr>
              <a:t> over other Mg²⁺ carriers. </a:t>
            </a:r>
            <a:endParaRPr lang="en-US" b="0" i="0" dirty="0">
              <a:solidFill>
                <a:srgbClr val="000000"/>
              </a:solidFill>
              <a:effectLst/>
              <a:latin typeface="Arial" panose="020B0604020202020204" pitchFamily="34" charset="0"/>
            </a:endParaRPr>
          </a:p>
        </p:txBody>
      </p:sp>
      <p:pic>
        <p:nvPicPr>
          <p:cNvPr id="6150" name="Picture 6">
            <a:extLst>
              <a:ext uri="{FF2B5EF4-FFF2-40B4-BE49-F238E27FC236}">
                <a16:creationId xmlns:a16="http://schemas.microsoft.com/office/drawing/2014/main" id="{674363D9-F5D9-3989-4BB7-EACF1E780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83" y="2210942"/>
            <a:ext cx="6977372" cy="348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5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8C56-0970-0B3B-B463-BF211E4C675A}"/>
              </a:ext>
            </a:extLst>
          </p:cNvPr>
          <p:cNvSpPr>
            <a:spLocks noGrp="1"/>
          </p:cNvSpPr>
          <p:nvPr>
            <p:ph type="title"/>
          </p:nvPr>
        </p:nvSpPr>
        <p:spPr>
          <a:xfrm>
            <a:off x="1219419" y="848095"/>
            <a:ext cx="8805333" cy="1145110"/>
          </a:xfrm>
        </p:spPr>
        <p:txBody>
          <a:bodyPr>
            <a:normAutofit/>
          </a:bodyPr>
          <a:lstStyle/>
          <a:p>
            <a:r>
              <a:rPr lang="en-US" sz="6000" b="1" dirty="0"/>
              <a:t>Magtein</a:t>
            </a:r>
            <a:endParaRPr lang="en-US" dirty="0"/>
          </a:p>
        </p:txBody>
      </p:sp>
      <p:sp>
        <p:nvSpPr>
          <p:cNvPr id="4" name="Title 1">
            <a:extLst>
              <a:ext uri="{FF2B5EF4-FFF2-40B4-BE49-F238E27FC236}">
                <a16:creationId xmlns:a16="http://schemas.microsoft.com/office/drawing/2014/main" id="{2F8CABEF-C2BA-B3E9-0FA0-4BE383866297}"/>
              </a:ext>
            </a:extLst>
          </p:cNvPr>
          <p:cNvSpPr txBox="1">
            <a:spLocks/>
          </p:cNvSpPr>
          <p:nvPr/>
        </p:nvSpPr>
        <p:spPr>
          <a:xfrm>
            <a:off x="1314792" y="1812343"/>
            <a:ext cx="8805333"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4800" dirty="0"/>
              <a:t>Supports</a:t>
            </a:r>
            <a:endParaRPr lang="en-US" sz="4000" dirty="0"/>
          </a:p>
        </p:txBody>
      </p:sp>
      <p:sp>
        <p:nvSpPr>
          <p:cNvPr id="5" name="Title 1">
            <a:extLst>
              <a:ext uri="{FF2B5EF4-FFF2-40B4-BE49-F238E27FC236}">
                <a16:creationId xmlns:a16="http://schemas.microsoft.com/office/drawing/2014/main" id="{52C9F3C7-60BD-2C28-5119-2D81657C6844}"/>
              </a:ext>
            </a:extLst>
          </p:cNvPr>
          <p:cNvSpPr txBox="1">
            <a:spLocks/>
          </p:cNvSpPr>
          <p:nvPr/>
        </p:nvSpPr>
        <p:spPr>
          <a:xfrm>
            <a:off x="1361003" y="2957453"/>
            <a:ext cx="9793475" cy="1678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Calibri" panose="020F0502020204030204" pitchFamily="34" charset="0"/>
                <a:ea typeface="Calibri" panose="020F0502020204030204" pitchFamily="34" charset="0"/>
                <a:cs typeface="Calibri" panose="020F0502020204030204" pitchFamily="34" charset="0"/>
              </a:defRPr>
            </a:lvl1pPr>
          </a:lstStyle>
          <a:p>
            <a:r>
              <a:rPr lang="en-US" sz="8000" b="1" dirty="0"/>
              <a:t>Brain Cognitive Aging</a:t>
            </a:r>
            <a:endParaRPr lang="en-US" sz="4800" b="1" dirty="0"/>
          </a:p>
        </p:txBody>
      </p:sp>
      <p:pic>
        <p:nvPicPr>
          <p:cNvPr id="3" name="Picture 2" descr="A green and grey logo&#10;&#10;AI-generated content may be incorrect.">
            <a:extLst>
              <a:ext uri="{FF2B5EF4-FFF2-40B4-BE49-F238E27FC236}">
                <a16:creationId xmlns:a16="http://schemas.microsoft.com/office/drawing/2014/main" id="{C940F199-1961-B7FA-3D3E-295C07548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189" y="129208"/>
            <a:ext cx="1891859" cy="1325563"/>
          </a:xfrm>
          <a:prstGeom prst="rect">
            <a:avLst/>
          </a:prstGeom>
        </p:spPr>
      </p:pic>
    </p:spTree>
    <p:extLst>
      <p:ext uri="{BB962C8B-B14F-4D97-AF65-F5344CB8AC3E}">
        <p14:creationId xmlns:p14="http://schemas.microsoft.com/office/powerpoint/2010/main" val="5965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a:extLst>
              <a:ext uri="{FF2B5EF4-FFF2-40B4-BE49-F238E27FC236}">
                <a16:creationId xmlns:a16="http://schemas.microsoft.com/office/drawing/2014/main" id="{5F5F006B-C723-BA4B-177E-13A17FBE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64" y="1026268"/>
            <a:ext cx="3824443" cy="10301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E6675AF4-2996-FA79-0458-8C8DDBD2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87" y="2252911"/>
            <a:ext cx="4471766" cy="3311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E46CA3EB-8329-852E-7D17-55B490F020CA}"/>
              </a:ext>
            </a:extLst>
          </p:cNvPr>
          <p:cNvSpPr txBox="1"/>
          <p:nvPr/>
        </p:nvSpPr>
        <p:spPr>
          <a:xfrm>
            <a:off x="631053" y="5760741"/>
            <a:ext cx="4238063" cy="5770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0" i="0" dirty="0">
                <a:solidFill>
                  <a:srgbClr val="222222"/>
                </a:solidFill>
                <a:effectLst/>
                <a:latin typeface="Arial" panose="020B0604020202020204" pitchFamily="34" charset="0"/>
              </a:rPr>
              <a:t>Li, Wenwen, et al. "Boosting neuronal activity-driven mitochondrial DNA transcription improves cognition in aged mice." </a:t>
            </a:r>
            <a:r>
              <a:rPr lang="en-US" sz="1050" b="0" i="1" dirty="0">
                <a:solidFill>
                  <a:srgbClr val="222222"/>
                </a:solidFill>
                <a:effectLst/>
                <a:latin typeface="Arial" panose="020B0604020202020204" pitchFamily="34" charset="0"/>
              </a:rPr>
              <a:t>Science</a:t>
            </a:r>
            <a:r>
              <a:rPr lang="en-US" sz="1050" b="0" i="0" dirty="0">
                <a:solidFill>
                  <a:srgbClr val="222222"/>
                </a:solidFill>
                <a:effectLst/>
                <a:latin typeface="Arial" panose="020B0604020202020204" pitchFamily="34" charset="0"/>
              </a:rPr>
              <a:t> 386, no. 6728 (2024): eadp6547.</a:t>
            </a:r>
            <a:endParaRPr lang="en-US" sz="1050" dirty="0"/>
          </a:p>
        </p:txBody>
      </p:sp>
      <p:sp>
        <p:nvSpPr>
          <p:cNvPr id="5" name="Text Placeholder 3">
            <a:extLst>
              <a:ext uri="{FF2B5EF4-FFF2-40B4-BE49-F238E27FC236}">
                <a16:creationId xmlns:a16="http://schemas.microsoft.com/office/drawing/2014/main" id="{6A6EE049-869F-22CC-5061-652C635809DE}"/>
              </a:ext>
            </a:extLst>
          </p:cNvPr>
          <p:cNvSpPr>
            <a:spLocks noGrp="1"/>
          </p:cNvSpPr>
          <p:nvPr/>
        </p:nvSpPr>
        <p:spPr>
          <a:xfrm>
            <a:off x="5816014" y="1259775"/>
            <a:ext cx="5441157" cy="43045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2060"/>
                </a:solidFill>
                <a:latin typeface="Palatino Linotype" panose="02040502050505030304" pitchFamily="18" charset="0"/>
                <a:ea typeface="+mn-ea"/>
                <a:cs typeface="Biome Light" panose="020B03030302040208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02060"/>
                </a:solidFill>
                <a:latin typeface="Palatino Linotype" panose="02040502050505030304" pitchFamily="18" charset="0"/>
                <a:ea typeface="+mn-ea"/>
                <a:cs typeface="Biome Light" panose="020B03030302040208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002060"/>
                </a:solidFill>
                <a:latin typeface="Palatino Linotype" panose="02040502050505030304" pitchFamily="18" charset="0"/>
                <a:ea typeface="+mn-ea"/>
                <a:cs typeface="Biome Light" panose="020B03030302040208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Palatino Linotype" panose="02040502050505030304" pitchFamily="18" charset="0"/>
                <a:ea typeface="+mn-ea"/>
                <a:cs typeface="Biome Light" panose="020B03030302040208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Palatino Linotype" panose="02040502050505030304" pitchFamily="18" charset="0"/>
                <a:ea typeface="+mn-ea"/>
                <a:cs typeface="Biome Light" panose="020B03030302040208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000" dirty="0"/>
              <a:t>The Science study identified a strong coupling between neuron excitation and mitochondrial transcription</a:t>
            </a:r>
          </a:p>
          <a:p>
            <a:pPr marL="342900" indent="-342900">
              <a:lnSpc>
                <a:spcPct val="100000"/>
              </a:lnSpc>
              <a:buFont typeface="Arial" panose="020B0604020202020204" pitchFamily="34" charset="0"/>
              <a:buChar char="•"/>
            </a:pPr>
            <a:r>
              <a:rPr lang="en-US" sz="2000" dirty="0"/>
              <a:t>Aging is associated with impairments in mitochondrial functions</a:t>
            </a:r>
          </a:p>
          <a:p>
            <a:pPr marL="342900" indent="-342900">
              <a:lnSpc>
                <a:spcPct val="100000"/>
              </a:lnSpc>
              <a:buFont typeface="Arial" panose="020B0604020202020204" pitchFamily="34" charset="0"/>
              <a:buChar char="•"/>
            </a:pPr>
            <a:r>
              <a:rPr lang="en-US" sz="2000" b="1" dirty="0"/>
              <a:t>Pathway: </a:t>
            </a:r>
            <a:r>
              <a:rPr lang="en-US" sz="2000" dirty="0"/>
              <a:t>Synaptic stimulation → Calcium influx → CREB activation → Enhanced mitochondrial DNA transcription.</a:t>
            </a:r>
          </a:p>
          <a:p>
            <a:pPr marL="342900" indent="-342900">
              <a:lnSpc>
                <a:spcPct val="100000"/>
              </a:lnSpc>
              <a:buFont typeface="Arial" panose="020B0604020202020204" pitchFamily="34" charset="0"/>
              <a:buChar char="•"/>
            </a:pPr>
            <a:r>
              <a:rPr lang="en-US" sz="2000" dirty="0"/>
              <a:t>Boosting mitochondrial activity and ATP production can rejuvenate cognitive performance in aging</a:t>
            </a:r>
          </a:p>
        </p:txBody>
      </p:sp>
    </p:spTree>
    <p:extLst>
      <p:ext uri="{BB962C8B-B14F-4D97-AF65-F5344CB8AC3E}">
        <p14:creationId xmlns:p14="http://schemas.microsoft.com/office/powerpoint/2010/main" val="310805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F76476-F304-AFEA-1790-81EB079FABF5}"/>
              </a:ext>
            </a:extLst>
          </p:cNvPr>
          <p:cNvSpPr txBox="1"/>
          <p:nvPr/>
        </p:nvSpPr>
        <p:spPr>
          <a:xfrm>
            <a:off x="2507478" y="6171147"/>
            <a:ext cx="6466584" cy="624530"/>
          </a:xfrm>
          <a:prstGeom prst="rect">
            <a:avLst/>
          </a:prstGeom>
          <a:noFill/>
        </p:spPr>
        <p:txBody>
          <a:bodyPr wrap="square">
            <a:spAutoFit/>
          </a:bodyPr>
          <a:lstStyle/>
          <a:p>
            <a:pPr algn="ctr">
              <a:lnSpc>
                <a:spcPts val="2400"/>
              </a:lnSpc>
              <a:buNone/>
            </a:pPr>
            <a:r>
              <a:rPr lang="fr-FR" b="0" i="0" u="none" strike="noStrike" dirty="0" err="1">
                <a:solidFill>
                  <a:srgbClr val="1F1F1F"/>
                </a:solidFill>
                <a:effectLst/>
                <a:latin typeface="ElsevierSans"/>
                <a:hlinkClick r:id="rId2" tooltip="Go to Neuropharmacology on ScienceDirect"/>
              </a:rPr>
              <a:t>Neuropharmacology</a:t>
            </a:r>
            <a:endParaRPr lang="fr-FR" b="0" i="0" dirty="0">
              <a:solidFill>
                <a:srgbClr val="1F1F1F"/>
              </a:solidFill>
              <a:effectLst/>
              <a:latin typeface="ElsevierSans"/>
            </a:endParaRPr>
          </a:p>
          <a:p>
            <a:pPr algn="ctr">
              <a:lnSpc>
                <a:spcPts val="1650"/>
              </a:lnSpc>
              <a:buNone/>
            </a:pPr>
            <a:r>
              <a:rPr lang="fr-FR" b="0" i="0" u="none" strike="noStrike" dirty="0">
                <a:solidFill>
                  <a:srgbClr val="0272B1"/>
                </a:solidFill>
                <a:effectLst/>
                <a:latin typeface="ElsevierSans"/>
                <a:hlinkClick r:id="rId3" tooltip="Go to table of contents for this volume/issue"/>
              </a:rPr>
              <a:t>Volume 108</a:t>
            </a:r>
            <a:r>
              <a:rPr lang="fr-FR" b="0" i="0" dirty="0">
                <a:solidFill>
                  <a:srgbClr val="1F1F1F"/>
                </a:solidFill>
                <a:effectLst/>
                <a:latin typeface="ElsevierSans"/>
              </a:rPr>
              <a:t>, </a:t>
            </a:r>
            <a:r>
              <a:rPr lang="fr-FR" b="0" i="0" dirty="0" err="1">
                <a:solidFill>
                  <a:srgbClr val="1F1F1F"/>
                </a:solidFill>
                <a:effectLst/>
                <a:latin typeface="ElsevierSans"/>
              </a:rPr>
              <a:t>September</a:t>
            </a:r>
            <a:r>
              <a:rPr lang="fr-FR" b="0" i="0" dirty="0">
                <a:solidFill>
                  <a:srgbClr val="1F1F1F"/>
                </a:solidFill>
                <a:effectLst/>
                <a:latin typeface="ElsevierSans"/>
              </a:rPr>
              <a:t> 2016, Pages 426-439</a:t>
            </a:r>
          </a:p>
        </p:txBody>
      </p:sp>
      <p:sp>
        <p:nvSpPr>
          <p:cNvPr id="12" name="TextBox 11">
            <a:extLst>
              <a:ext uri="{FF2B5EF4-FFF2-40B4-BE49-F238E27FC236}">
                <a16:creationId xmlns:a16="http://schemas.microsoft.com/office/drawing/2014/main" id="{5B3D8815-1904-2228-54FE-E6850E9FF8A5}"/>
              </a:ext>
            </a:extLst>
          </p:cNvPr>
          <p:cNvSpPr txBox="1"/>
          <p:nvPr/>
        </p:nvSpPr>
        <p:spPr>
          <a:xfrm>
            <a:off x="1315309" y="766091"/>
            <a:ext cx="9284677" cy="1785104"/>
          </a:xfrm>
          <a:prstGeom prst="rect">
            <a:avLst/>
          </a:prstGeom>
          <a:noFill/>
        </p:spPr>
        <p:txBody>
          <a:bodyPr wrap="square">
            <a:spAutoFit/>
          </a:bodyPr>
          <a:lstStyle/>
          <a:p>
            <a:r>
              <a:rPr lang="en-US" sz="2000" b="1" i="0" dirty="0">
                <a:solidFill>
                  <a:srgbClr val="000000"/>
                </a:solidFill>
                <a:effectLst/>
                <a:latin typeface="Calibri" panose="020F0502020204030204" pitchFamily="34" charset="0"/>
              </a:rPr>
              <a:t>Figure 4. Magtein improves neuron mitochondrial function and energy production. </a:t>
            </a:r>
          </a:p>
          <a:p>
            <a:r>
              <a:rPr lang="en-US" sz="1800" b="1" i="0" dirty="0">
                <a:solidFill>
                  <a:srgbClr val="000000"/>
                </a:solidFill>
                <a:effectLst/>
                <a:latin typeface="Calibri" panose="020F0502020204030204" pitchFamily="34" charset="0"/>
              </a:rPr>
              <a:t>Left panel</a:t>
            </a:r>
            <a:r>
              <a:rPr lang="en-US" sz="1800" b="0" i="0" dirty="0">
                <a:solidFill>
                  <a:srgbClr val="000000"/>
                </a:solidFill>
                <a:effectLst/>
                <a:latin typeface="Calibri" panose="020F0502020204030204" pitchFamily="34" charset="0"/>
              </a:rPr>
              <a:t>: Magnesium increases number of mitochondria (N</a:t>
            </a:r>
            <a:r>
              <a:rPr lang="en-US" sz="1400" b="0" i="0" baseline="-25000" dirty="0">
                <a:solidFill>
                  <a:srgbClr val="000000"/>
                </a:solidFill>
                <a:effectLst/>
                <a:latin typeface="Calibri" panose="020F0502020204030204" pitchFamily="34" charset="0"/>
              </a:rPr>
              <a:t>MITO</a:t>
            </a:r>
            <a:r>
              <a:rPr lang="en-US" sz="1800" b="0" i="0" dirty="0">
                <a:solidFill>
                  <a:srgbClr val="000000"/>
                </a:solidFill>
                <a:effectLst/>
                <a:latin typeface="Calibri" panose="020F0502020204030204" pitchFamily="34" charset="0"/>
              </a:rPr>
              <a:t>, black</a:t>
            </a:r>
            <a:r>
              <a:rPr lang="en-US" dirty="0">
                <a:solidFill>
                  <a:srgbClr val="000000"/>
                </a:solidFill>
                <a:latin typeface="Calibri" panose="020F0502020204030204" pitchFamily="34" charset="0"/>
              </a:rPr>
              <a:t> </a:t>
            </a:r>
            <a:r>
              <a:rPr lang="en-US" sz="1800" b="0" i="0" dirty="0">
                <a:solidFill>
                  <a:srgbClr val="000000"/>
                </a:solidFill>
                <a:effectLst/>
                <a:latin typeface="Calibri" panose="020F0502020204030204" pitchFamily="34" charset="0"/>
              </a:rPr>
              <a:t>columns),</a:t>
            </a:r>
            <a:r>
              <a:rPr lang="en-US" dirty="0">
                <a:solidFill>
                  <a:srgbClr val="000000"/>
                </a:solidFill>
                <a:latin typeface="Calibri" panose="020F0502020204030204" pitchFamily="34" charset="0"/>
              </a:rPr>
              <a:t> </a:t>
            </a:r>
            <a:r>
              <a:rPr lang="en-US" sz="1800" b="0" i="0" dirty="0">
                <a:solidFill>
                  <a:srgbClr val="000000"/>
                </a:solidFill>
                <a:effectLst/>
                <a:latin typeface="Calibri" panose="020F0502020204030204" pitchFamily="34" charset="0"/>
              </a:rPr>
              <a:t>increases mitochondrial transmembrane potential (</a:t>
            </a:r>
            <a:r>
              <a:rPr lang="el-GR" sz="1800" b="0" i="0" dirty="0">
                <a:solidFill>
                  <a:srgbClr val="000000"/>
                </a:solidFill>
                <a:effectLst/>
                <a:latin typeface="Calibri" panose="020F0502020204030204" pitchFamily="34" charset="0"/>
              </a:rPr>
              <a:t>ΔΨ, </a:t>
            </a:r>
            <a:r>
              <a:rPr lang="en-US" sz="1800" b="0" i="0" dirty="0">
                <a:solidFill>
                  <a:srgbClr val="000000"/>
                </a:solidFill>
                <a:effectLst/>
                <a:latin typeface="Calibri" panose="020F0502020204030204" pitchFamily="34" charset="0"/>
              </a:rPr>
              <a:t>yellow columns), and increases overall mitochondrial function expressed as number mitochondria multiplied by mitochondrial transmembrane potential (N</a:t>
            </a:r>
            <a:r>
              <a:rPr lang="en-US" sz="1400" b="0" i="0" baseline="-25000" dirty="0">
                <a:solidFill>
                  <a:srgbClr val="000000"/>
                </a:solidFill>
                <a:effectLst/>
                <a:latin typeface="Calibri" panose="020F0502020204030204" pitchFamily="34" charset="0"/>
              </a:rPr>
              <a:t>MITO</a:t>
            </a:r>
            <a:r>
              <a:rPr lang="en-US" sz="1800" b="0" i="0" dirty="0">
                <a:solidFill>
                  <a:srgbClr val="000000"/>
                </a:solidFill>
                <a:effectLst/>
                <a:latin typeface="Calibri" panose="020F0502020204030204" pitchFamily="34" charset="0"/>
              </a:rPr>
              <a:t> x </a:t>
            </a:r>
            <a:r>
              <a:rPr lang="el-GR" sz="1800" b="0" i="0" dirty="0">
                <a:solidFill>
                  <a:srgbClr val="000000"/>
                </a:solidFill>
                <a:effectLst/>
                <a:latin typeface="Calibri" panose="020F0502020204030204" pitchFamily="34" charset="0"/>
              </a:rPr>
              <a:t>ΔΨ, </a:t>
            </a:r>
            <a:r>
              <a:rPr lang="en-US" sz="1800" b="0" i="0" dirty="0">
                <a:solidFill>
                  <a:srgbClr val="000000"/>
                </a:solidFill>
                <a:effectLst/>
                <a:latin typeface="Calibri" panose="020F0502020204030204" pitchFamily="34" charset="0"/>
              </a:rPr>
              <a:t>blue columns). </a:t>
            </a:r>
            <a:r>
              <a:rPr lang="en-US" sz="1800" b="1" i="0" dirty="0">
                <a:solidFill>
                  <a:srgbClr val="000000"/>
                </a:solidFill>
                <a:effectLst/>
                <a:latin typeface="Calibri" panose="020F0502020204030204" pitchFamily="34" charset="0"/>
              </a:rPr>
              <a:t>Right panel</a:t>
            </a:r>
            <a:r>
              <a:rPr lang="en-US" sz="1800" b="0" i="0" dirty="0">
                <a:solidFill>
                  <a:srgbClr val="000000"/>
                </a:solidFill>
                <a:effectLst/>
                <a:latin typeface="Calibri" panose="020F0502020204030204" pitchFamily="34" charset="0"/>
              </a:rPr>
              <a:t>. Increasing magnesium concentration increases mitochondrial function (N</a:t>
            </a:r>
            <a:r>
              <a:rPr lang="en-US" sz="1400" b="0" i="0" baseline="-25000" dirty="0">
                <a:solidFill>
                  <a:srgbClr val="000000"/>
                </a:solidFill>
                <a:effectLst/>
                <a:latin typeface="Calibri" panose="020F0502020204030204" pitchFamily="34" charset="0"/>
              </a:rPr>
              <a:t>MITO</a:t>
            </a:r>
            <a:r>
              <a:rPr lang="en-US" sz="1800" b="0" i="0" dirty="0">
                <a:solidFill>
                  <a:srgbClr val="000000"/>
                </a:solidFill>
                <a:effectLst/>
                <a:latin typeface="Calibri" panose="020F0502020204030204" pitchFamily="34" charset="0"/>
              </a:rPr>
              <a:t> x </a:t>
            </a:r>
            <a:r>
              <a:rPr lang="el-GR" sz="1800" b="0" i="0" dirty="0">
                <a:solidFill>
                  <a:srgbClr val="000000"/>
                </a:solidFill>
                <a:effectLst/>
                <a:latin typeface="Calibri" panose="020F0502020204030204" pitchFamily="34" charset="0"/>
              </a:rPr>
              <a:t>ΔΨ) </a:t>
            </a:r>
            <a:r>
              <a:rPr lang="en-US" sz="1800" b="0" i="0" dirty="0">
                <a:solidFill>
                  <a:srgbClr val="000000"/>
                </a:solidFill>
                <a:effectLst/>
                <a:latin typeface="Calibri" panose="020F0502020204030204" pitchFamily="34" charset="0"/>
              </a:rPr>
              <a:t>and ATP concentration. </a:t>
            </a:r>
            <a:endParaRPr lang="en-US" dirty="0"/>
          </a:p>
        </p:txBody>
      </p:sp>
      <p:pic>
        <p:nvPicPr>
          <p:cNvPr id="17" name="Picture 16">
            <a:extLst>
              <a:ext uri="{FF2B5EF4-FFF2-40B4-BE49-F238E27FC236}">
                <a16:creationId xmlns:a16="http://schemas.microsoft.com/office/drawing/2014/main" id="{E1C42027-7968-6A5B-EC5B-09B213B44D80}"/>
              </a:ext>
            </a:extLst>
          </p:cNvPr>
          <p:cNvPicPr>
            <a:picLocks noChangeAspect="1"/>
          </p:cNvPicPr>
          <p:nvPr/>
        </p:nvPicPr>
        <p:blipFill>
          <a:blip r:embed="rId4"/>
          <a:stretch>
            <a:fillRect/>
          </a:stretch>
        </p:blipFill>
        <p:spPr>
          <a:xfrm>
            <a:off x="2327587" y="2708405"/>
            <a:ext cx="6576686" cy="3383504"/>
          </a:xfrm>
          <a:prstGeom prst="rect">
            <a:avLst/>
          </a:prstGeom>
        </p:spPr>
      </p:pic>
      <p:pic>
        <p:nvPicPr>
          <p:cNvPr id="2" name="Picture 1" descr="A green and grey logo&#10;&#10;AI-generated content may be incorrect.">
            <a:extLst>
              <a:ext uri="{FF2B5EF4-FFF2-40B4-BE49-F238E27FC236}">
                <a16:creationId xmlns:a16="http://schemas.microsoft.com/office/drawing/2014/main" id="{D549858D-6607-B643-EE23-B52E6EFBC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8807" y="0"/>
            <a:ext cx="1891859" cy="1325563"/>
          </a:xfrm>
          <a:prstGeom prst="rect">
            <a:avLst/>
          </a:prstGeom>
        </p:spPr>
      </p:pic>
    </p:spTree>
    <p:extLst>
      <p:ext uri="{BB962C8B-B14F-4D97-AF65-F5344CB8AC3E}">
        <p14:creationId xmlns:p14="http://schemas.microsoft.com/office/powerpoint/2010/main" val="186647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6B9C22-BD85-EEA6-A221-B40A69CB40FF}"/>
              </a:ext>
            </a:extLst>
          </p:cNvPr>
          <p:cNvSpPr>
            <a:spLocks noGrp="1"/>
          </p:cNvSpPr>
          <p:nvPr/>
        </p:nvSpPr>
        <p:spPr>
          <a:xfrm>
            <a:off x="1887970" y="523456"/>
            <a:ext cx="8805333" cy="863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r>
              <a:rPr lang="en-US" sz="3200" b="1" kern="1200" dirty="0" err="1">
                <a:latin typeface="Palatino Linotype" panose="02040502050505030304" pitchFamily="18" charset="0"/>
                <a:ea typeface="Calibri" panose="020F0502020204030204" pitchFamily="34" charset="0"/>
                <a:cs typeface="Biome Light" panose="020B0303030204020804" pitchFamily="34" charset="0"/>
              </a:rPr>
              <a:t>Magtein</a:t>
            </a:r>
            <a:r>
              <a:rPr lang="en-US" sz="3200" b="1" kern="1200" dirty="0">
                <a:latin typeface="Palatino Linotype" panose="02040502050505030304" pitchFamily="18" charset="0"/>
                <a:ea typeface="Calibri" panose="020F0502020204030204" pitchFamily="34" charset="0"/>
                <a:cs typeface="Biome Light" panose="020B0303030204020804" pitchFamily="34" charset="0"/>
              </a:rPr>
              <a:t> </a:t>
            </a:r>
            <a:r>
              <a:rPr lang="en-US" sz="3200" b="1" dirty="0"/>
              <a:t>Converts Old Brain to Young Brain</a:t>
            </a:r>
            <a:endParaRPr lang="en-US" sz="3200" b="1" dirty="0">
              <a:highlight>
                <a:srgbClr val="FFFF00"/>
              </a:highlight>
            </a:endParaRPr>
          </a:p>
        </p:txBody>
      </p:sp>
      <p:pic>
        <p:nvPicPr>
          <p:cNvPr id="8" name="Picture 7">
            <a:extLst>
              <a:ext uri="{FF2B5EF4-FFF2-40B4-BE49-F238E27FC236}">
                <a16:creationId xmlns:a16="http://schemas.microsoft.com/office/drawing/2014/main" id="{ED930C04-BC51-0CC1-A783-C16E2821F9CA}"/>
              </a:ext>
            </a:extLst>
          </p:cNvPr>
          <p:cNvPicPr>
            <a:picLocks noChangeAspect="1"/>
          </p:cNvPicPr>
          <p:nvPr/>
        </p:nvPicPr>
        <p:blipFill>
          <a:blip r:embed="rId2"/>
          <a:stretch>
            <a:fillRect/>
          </a:stretch>
        </p:blipFill>
        <p:spPr>
          <a:xfrm>
            <a:off x="749759" y="1992923"/>
            <a:ext cx="4642785" cy="3028814"/>
          </a:xfrm>
          <a:prstGeom prst="rect">
            <a:avLst/>
          </a:prstGeom>
        </p:spPr>
      </p:pic>
      <p:pic>
        <p:nvPicPr>
          <p:cNvPr id="10" name="Picture 9">
            <a:extLst>
              <a:ext uri="{FF2B5EF4-FFF2-40B4-BE49-F238E27FC236}">
                <a16:creationId xmlns:a16="http://schemas.microsoft.com/office/drawing/2014/main" id="{CA508330-00F8-A605-B6F1-8A41484A966D}"/>
              </a:ext>
            </a:extLst>
          </p:cNvPr>
          <p:cNvPicPr>
            <a:picLocks noChangeAspect="1"/>
          </p:cNvPicPr>
          <p:nvPr/>
        </p:nvPicPr>
        <p:blipFill>
          <a:blip r:embed="rId3"/>
          <a:stretch>
            <a:fillRect/>
          </a:stretch>
        </p:blipFill>
        <p:spPr>
          <a:xfrm>
            <a:off x="6012126" y="1455426"/>
            <a:ext cx="5296639" cy="4515480"/>
          </a:xfrm>
          <a:prstGeom prst="rect">
            <a:avLst/>
          </a:prstGeom>
        </p:spPr>
      </p:pic>
    </p:spTree>
    <p:extLst>
      <p:ext uri="{BB962C8B-B14F-4D97-AF65-F5344CB8AC3E}">
        <p14:creationId xmlns:p14="http://schemas.microsoft.com/office/powerpoint/2010/main" val="65066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50AA93-A663-63B5-8C3E-C3795AAA53D6}"/>
              </a:ext>
            </a:extLst>
          </p:cNvPr>
          <p:cNvPicPr>
            <a:picLocks noGrp="1" noChangeAspect="1"/>
          </p:cNvPicPr>
          <p:nvPr>
            <p:ph idx="1"/>
          </p:nvPr>
        </p:nvPicPr>
        <p:blipFill>
          <a:blip r:embed="rId3"/>
          <a:stretch>
            <a:fillRect/>
          </a:stretch>
        </p:blipFill>
        <p:spPr>
          <a:xfrm>
            <a:off x="931204" y="1281919"/>
            <a:ext cx="4984748" cy="251665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D3965DC-2909-815D-3D09-8C1A57AE7899}"/>
              </a:ext>
            </a:extLst>
          </p:cNvPr>
          <p:cNvPicPr>
            <a:picLocks noChangeAspect="1"/>
          </p:cNvPicPr>
          <p:nvPr/>
        </p:nvPicPr>
        <p:blipFill>
          <a:blip r:embed="rId4"/>
          <a:stretch>
            <a:fillRect/>
          </a:stretch>
        </p:blipFill>
        <p:spPr>
          <a:xfrm>
            <a:off x="6474472" y="76489"/>
            <a:ext cx="5221523" cy="6705021"/>
          </a:xfrm>
          <a:prstGeom prst="rect">
            <a:avLst/>
          </a:prstGeom>
        </p:spPr>
      </p:pic>
      <p:sp>
        <p:nvSpPr>
          <p:cNvPr id="5" name="TextBox 4">
            <a:extLst>
              <a:ext uri="{FF2B5EF4-FFF2-40B4-BE49-F238E27FC236}">
                <a16:creationId xmlns:a16="http://schemas.microsoft.com/office/drawing/2014/main" id="{A41F6229-3EA7-5363-70BC-5F00342E3156}"/>
              </a:ext>
            </a:extLst>
          </p:cNvPr>
          <p:cNvSpPr txBox="1"/>
          <p:nvPr/>
        </p:nvSpPr>
        <p:spPr>
          <a:xfrm>
            <a:off x="817054" y="4219027"/>
            <a:ext cx="5098898" cy="1938992"/>
          </a:xfrm>
          <a:prstGeom prst="rect">
            <a:avLst/>
          </a:prstGeom>
          <a:noFill/>
        </p:spPr>
        <p:txBody>
          <a:bodyPr wrap="square">
            <a:spAutoFit/>
          </a:bodyPr>
          <a:lstStyle/>
          <a:p>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Elevating magnesium levels in the brain with Magtein, older animals were able to rebuild brain connections similar to those of the young, leading to better learning and memory.</a:t>
            </a:r>
          </a:p>
        </p:txBody>
      </p:sp>
    </p:spTree>
    <p:extLst>
      <p:ext uri="{BB962C8B-B14F-4D97-AF65-F5344CB8AC3E}">
        <p14:creationId xmlns:p14="http://schemas.microsoft.com/office/powerpoint/2010/main" val="194412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F13B109-8DC5-0517-14E6-272E88C05D54}"/>
              </a:ext>
            </a:extLst>
          </p:cNvPr>
          <p:cNvSpPr>
            <a:spLocks noChangeArrowheads="1"/>
          </p:cNvSpPr>
          <p:nvPr/>
        </p:nvSpPr>
        <p:spPr bwMode="auto">
          <a:xfrm>
            <a:off x="118064" y="6129841"/>
            <a:ext cx="42294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5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ptos" panose="020B0004020202020204" pitchFamily="34" charset="0"/>
              </a:rPr>
              <a:t>Table 1. Magtein human clinical studies in healthy people.</a:t>
            </a:r>
            <a:endParaRPr kumimoji="0" lang="en-US" altLang="zh-CN" sz="140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9C9C2BEC-F3B2-2000-3D03-9B73AFFCB803}"/>
              </a:ext>
            </a:extLst>
          </p:cNvPr>
          <p:cNvGraphicFramePr>
            <a:graphicFrameLocks noGrp="1"/>
          </p:cNvGraphicFramePr>
          <p:nvPr>
            <p:extLst>
              <p:ext uri="{D42A27DB-BD31-4B8C-83A1-F6EECF244321}">
                <p14:modId xmlns:p14="http://schemas.microsoft.com/office/powerpoint/2010/main" val="2906628055"/>
              </p:ext>
            </p:extLst>
          </p:nvPr>
        </p:nvGraphicFramePr>
        <p:xfrm>
          <a:off x="697832" y="825311"/>
          <a:ext cx="11376104" cy="5437429"/>
        </p:xfrm>
        <a:graphic>
          <a:graphicData uri="http://schemas.openxmlformats.org/drawingml/2006/table">
            <a:tbl>
              <a:tblPr firstRow="1" bandRow="1">
                <a:tableStyleId>{5940675A-B579-460E-94D1-54222C63F5DA}</a:tableStyleId>
              </a:tblPr>
              <a:tblGrid>
                <a:gridCol w="1503947">
                  <a:extLst>
                    <a:ext uri="{9D8B030D-6E8A-4147-A177-3AD203B41FA5}">
                      <a16:colId xmlns:a16="http://schemas.microsoft.com/office/drawing/2014/main" val="3502404619"/>
                    </a:ext>
                  </a:extLst>
                </a:gridCol>
                <a:gridCol w="2149670">
                  <a:extLst>
                    <a:ext uri="{9D8B030D-6E8A-4147-A177-3AD203B41FA5}">
                      <a16:colId xmlns:a16="http://schemas.microsoft.com/office/drawing/2014/main" val="2306499753"/>
                    </a:ext>
                  </a:extLst>
                </a:gridCol>
                <a:gridCol w="2024560">
                  <a:extLst>
                    <a:ext uri="{9D8B030D-6E8A-4147-A177-3AD203B41FA5}">
                      <a16:colId xmlns:a16="http://schemas.microsoft.com/office/drawing/2014/main" val="1515352145"/>
                    </a:ext>
                  </a:extLst>
                </a:gridCol>
                <a:gridCol w="5697927">
                  <a:extLst>
                    <a:ext uri="{9D8B030D-6E8A-4147-A177-3AD203B41FA5}">
                      <a16:colId xmlns:a16="http://schemas.microsoft.com/office/drawing/2014/main" val="1456196295"/>
                    </a:ext>
                  </a:extLst>
                </a:gridCol>
              </a:tblGrid>
              <a:tr h="436042">
                <a:tc>
                  <a:txBody>
                    <a:bodyPr/>
                    <a:lstStyle/>
                    <a:p>
                      <a:r>
                        <a:rPr lang="en-US" sz="1600" b="1" dirty="0">
                          <a:solidFill>
                            <a:schemeClr val="tx1"/>
                          </a:solidFill>
                          <a:latin typeface="Palatino Linotype" panose="02040502050505030304" pitchFamily="18" charset="0"/>
                          <a:cs typeface="Biome Light" panose="020B0303030204020804" pitchFamily="34" charset="0"/>
                        </a:rPr>
                        <a:t>Study Design</a:t>
                      </a:r>
                    </a:p>
                  </a:txBody>
                  <a:tcPr marL="68580" marR="68580" marT="34290" marB="34290" anchor="ctr">
                    <a:lnB w="12700" cmpd="sng">
                      <a:noFill/>
                    </a:lnB>
                    <a:solidFill>
                      <a:srgbClr val="158BD1"/>
                    </a:solidFill>
                  </a:tcPr>
                </a:tc>
                <a:tc>
                  <a:txBody>
                    <a:bodyPr/>
                    <a:lstStyle/>
                    <a:p>
                      <a:r>
                        <a:rPr lang="en-US" sz="1600" b="1" dirty="0">
                          <a:solidFill>
                            <a:schemeClr val="tx1"/>
                          </a:solidFill>
                          <a:latin typeface="Palatino Linotype" panose="02040502050505030304" pitchFamily="18" charset="0"/>
                          <a:cs typeface="Biome Light" panose="020B0303030204020804" pitchFamily="34" charset="0"/>
                        </a:rPr>
                        <a:t>Participants</a:t>
                      </a:r>
                    </a:p>
                  </a:txBody>
                  <a:tcPr marL="68580" marR="68580" marT="34290" marB="34290" anchor="ctr">
                    <a:lnB w="12700" cmpd="sng">
                      <a:noFill/>
                    </a:lnB>
                    <a:solidFill>
                      <a:srgbClr val="158BD1"/>
                    </a:solidFill>
                  </a:tcPr>
                </a:tc>
                <a:tc>
                  <a:txBody>
                    <a:bodyPr/>
                    <a:lstStyle/>
                    <a:p>
                      <a:r>
                        <a:rPr lang="en-US" sz="1600" b="1" dirty="0">
                          <a:solidFill>
                            <a:schemeClr val="tx1"/>
                          </a:solidFill>
                          <a:latin typeface="Palatino Linotype" panose="02040502050505030304" pitchFamily="18" charset="0"/>
                          <a:cs typeface="Biome Light" panose="020B0303030204020804" pitchFamily="34" charset="0"/>
                        </a:rPr>
                        <a:t>Intervention</a:t>
                      </a:r>
                    </a:p>
                  </a:txBody>
                  <a:tcPr marL="68580" marR="68580" marT="34290" marB="34290" anchor="ctr">
                    <a:lnB w="12700" cmpd="sng">
                      <a:noFill/>
                    </a:lnB>
                    <a:solidFill>
                      <a:srgbClr val="158BD1"/>
                    </a:solidFill>
                  </a:tcPr>
                </a:tc>
                <a:tc>
                  <a:txBody>
                    <a:bodyPr/>
                    <a:lstStyle/>
                    <a:p>
                      <a:r>
                        <a:rPr lang="en-US" sz="1600" b="1" dirty="0">
                          <a:solidFill>
                            <a:schemeClr val="tx1"/>
                          </a:solidFill>
                          <a:latin typeface="Palatino Linotype" panose="02040502050505030304" pitchFamily="18" charset="0"/>
                          <a:cs typeface="Biome Light" panose="020B0303030204020804" pitchFamily="34" charset="0"/>
                        </a:rPr>
                        <a:t>Outcomes</a:t>
                      </a:r>
                    </a:p>
                  </a:txBody>
                  <a:tcPr marL="68580" marR="68580" marT="34290" marB="34290" anchor="ctr">
                    <a:lnB w="12700" cmpd="sng">
                      <a:noFill/>
                    </a:lnB>
                    <a:solidFill>
                      <a:srgbClr val="158BD1"/>
                    </a:solidFill>
                  </a:tcPr>
                </a:tc>
                <a:extLst>
                  <a:ext uri="{0D108BD9-81ED-4DB2-BD59-A6C34878D82A}">
                    <a16:rowId xmlns:a16="http://schemas.microsoft.com/office/drawing/2014/main" val="541057380"/>
                  </a:ext>
                </a:extLst>
              </a:tr>
              <a:tr h="872081">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Randomized, double-blind, placebo-controlled, parallel arm study [21].</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51 healthy participants</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50-70 years old.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Self-reported complaints of memory problems, anxiety and poor sleep, </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USA</a:t>
                      </a: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1.5 – 2 g/day (if &gt;70 kg bodyweight).</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12 weeks.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significantly raised body magnesium status.</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significantly improved memory and cognition vs placebo.</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reduced brain age by 9 years.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3075740"/>
                  </a:ext>
                </a:extLst>
              </a:tr>
              <a:tr h="1031604">
                <a:tc>
                  <a:txBody>
                    <a:bodyPr/>
                    <a:lstStyle/>
                    <a:p>
                      <a:pPr marL="0" marR="0">
                        <a:lnSpc>
                          <a:spcPct val="115000"/>
                        </a:lnSpc>
                        <a:spcBef>
                          <a:spcPts val="300"/>
                        </a:spcBef>
                        <a:spcAft>
                          <a:spcPts val="0"/>
                        </a:spcAft>
                      </a:pPr>
                      <a:r>
                        <a:rPr lang="en-US" sz="1100">
                          <a:solidFill>
                            <a:schemeClr val="tx1"/>
                          </a:solidFill>
                          <a:effectLst/>
                          <a:latin typeface="Palatino Linotype" panose="02040502050505030304" pitchFamily="18" charset="0"/>
                          <a:cs typeface="Biome Light" panose="020B0303030204020804" pitchFamily="34" charset="0"/>
                        </a:rPr>
                        <a:t>Randomized, double-blind, placebo-controlled, parallel arm study [22].</a:t>
                      </a:r>
                      <a:endParaRPr lang="en-US" sz="110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102 healthy participants.</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18-65 years old.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China.</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formula:</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Formula: </a:t>
                      </a:r>
                      <a:r>
                        <a:rPr lang="en-US" sz="1100" dirty="0" err="1">
                          <a:solidFill>
                            <a:schemeClr val="tx1"/>
                          </a:solidFill>
                          <a:effectLst/>
                          <a:latin typeface="Palatino Linotype" panose="02040502050505030304" pitchFamily="18" charset="0"/>
                          <a:cs typeface="Biome Light" panose="020B0303030204020804" pitchFamily="34" charset="0"/>
                        </a:rPr>
                        <a:t>MgT+PS+C+D</a:t>
                      </a:r>
                      <a:r>
                        <a:rPr lang="en-US" sz="1100" dirty="0">
                          <a:solidFill>
                            <a:schemeClr val="tx1"/>
                          </a:solidFill>
                          <a:effectLst/>
                          <a:latin typeface="Palatino Linotype" panose="02040502050505030304" pitchFamily="18" charset="0"/>
                          <a:cs typeface="Biome Light" panose="020B0303030204020804" pitchFamily="34" charset="0"/>
                        </a:rPr>
                        <a:t> (delivered BID).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30 days.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significantly improved results over placebo and baseline for the Clinical Memory Test, a standard cognition test that assesses:</a:t>
                      </a:r>
                    </a:p>
                    <a:p>
                      <a:pPr marL="342900" marR="0" lvl="0" indent="-342900" algn="l">
                        <a:lnSpc>
                          <a:spcPct val="100000"/>
                        </a:lnSpc>
                        <a:spcBef>
                          <a:spcPts val="300"/>
                        </a:spcBef>
                        <a:spcAft>
                          <a:spcPts val="0"/>
                        </a:spcAft>
                        <a:buFont typeface="Symbol" panose="05050102010706020507" pitchFamily="18" charset="2"/>
                        <a:buChar char=""/>
                      </a:pPr>
                      <a:r>
                        <a:rPr lang="en-US" sz="1100" dirty="0">
                          <a:solidFill>
                            <a:schemeClr val="tx1"/>
                          </a:solidFill>
                          <a:effectLst/>
                          <a:latin typeface="Palatino Linotype" panose="02040502050505030304" pitchFamily="18" charset="0"/>
                          <a:cs typeface="Biome Light" panose="020B0303030204020804" pitchFamily="34" charset="0"/>
                        </a:rPr>
                        <a:t>Memory</a:t>
                      </a:r>
                    </a:p>
                    <a:p>
                      <a:pPr marL="342900" marR="0" lvl="0" indent="-342900" algn="l">
                        <a:lnSpc>
                          <a:spcPct val="100000"/>
                        </a:lnSpc>
                        <a:spcBef>
                          <a:spcPts val="300"/>
                        </a:spcBef>
                        <a:spcAft>
                          <a:spcPts val="0"/>
                        </a:spcAft>
                        <a:buFont typeface="Symbol" panose="05050102010706020507" pitchFamily="18" charset="2"/>
                        <a:buChar char=""/>
                      </a:pPr>
                      <a:r>
                        <a:rPr lang="en-US" sz="1100" dirty="0">
                          <a:solidFill>
                            <a:schemeClr val="tx1"/>
                          </a:solidFill>
                          <a:effectLst/>
                          <a:latin typeface="Palatino Linotype" panose="02040502050505030304" pitchFamily="18" charset="0"/>
                          <a:cs typeface="Biome Light" panose="020B0303030204020804" pitchFamily="34" charset="0"/>
                        </a:rPr>
                        <a:t>Associational Learning</a:t>
                      </a:r>
                    </a:p>
                    <a:p>
                      <a:pPr marL="342900" marR="0" lvl="0" indent="-342900" algn="l">
                        <a:lnSpc>
                          <a:spcPct val="100000"/>
                        </a:lnSpc>
                        <a:spcBef>
                          <a:spcPts val="300"/>
                        </a:spcBef>
                        <a:spcAft>
                          <a:spcPts val="0"/>
                        </a:spcAft>
                        <a:buFont typeface="Symbol" panose="05050102010706020507" pitchFamily="18" charset="2"/>
                        <a:buChar char=""/>
                      </a:pPr>
                      <a:r>
                        <a:rPr lang="en-US" sz="1100" dirty="0">
                          <a:solidFill>
                            <a:schemeClr val="tx1"/>
                          </a:solidFill>
                          <a:effectLst/>
                          <a:latin typeface="Palatino Linotype" panose="02040502050505030304" pitchFamily="18" charset="0"/>
                          <a:cs typeface="Biome Light" panose="020B0303030204020804" pitchFamily="34" charset="0"/>
                        </a:rPr>
                        <a:t>Figure Recognition</a:t>
                      </a:r>
                    </a:p>
                    <a:p>
                      <a:pPr marL="342900" marR="0" lvl="0" indent="-342900" algn="l">
                        <a:lnSpc>
                          <a:spcPct val="100000"/>
                        </a:lnSpc>
                        <a:spcBef>
                          <a:spcPts val="300"/>
                        </a:spcBef>
                        <a:spcAft>
                          <a:spcPts val="0"/>
                        </a:spcAft>
                        <a:buFont typeface="Symbol" panose="05050102010706020507" pitchFamily="18" charset="2"/>
                        <a:buChar char=""/>
                      </a:pPr>
                      <a:r>
                        <a:rPr lang="en-US" sz="1100" dirty="0">
                          <a:solidFill>
                            <a:schemeClr val="tx1"/>
                          </a:solidFill>
                          <a:effectLst/>
                          <a:latin typeface="Palatino Linotype" panose="02040502050505030304" pitchFamily="18" charset="0"/>
                          <a:cs typeface="Biome Light" panose="020B0303030204020804" pitchFamily="34" charset="0"/>
                        </a:rPr>
                        <a:t>Recall</a:t>
                      </a:r>
                    </a:p>
                    <a:p>
                      <a:pPr marL="342900" marR="0" lvl="0" indent="-342900" algn="l">
                        <a:lnSpc>
                          <a:spcPct val="100000"/>
                        </a:lnSpc>
                        <a:spcBef>
                          <a:spcPts val="300"/>
                        </a:spcBef>
                        <a:spcAft>
                          <a:spcPts val="0"/>
                        </a:spcAft>
                        <a:buFont typeface="Symbol" panose="05050102010706020507" pitchFamily="18" charset="2"/>
                        <a:buChar char=""/>
                      </a:pPr>
                      <a:r>
                        <a:rPr lang="en-US" sz="1100" dirty="0">
                          <a:solidFill>
                            <a:schemeClr val="tx1"/>
                          </a:solidFill>
                          <a:effectLst/>
                          <a:latin typeface="Palatino Linotype" panose="02040502050505030304" pitchFamily="18" charset="0"/>
                          <a:cs typeface="Biome Light" panose="020B0303030204020804" pitchFamily="34" charset="0"/>
                        </a:rPr>
                        <a:t>Character-Face Association</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403674"/>
                  </a:ext>
                </a:extLst>
              </a:tr>
              <a:tr h="707186">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Randomized, double-blind, placebo-controlled, parallel arm study [23].</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50 healthy participants</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50-70 years old.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Self-reported complaints of stress and anxiety.</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USA.</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1.5 – 2 g/day (if &gt;70 kg bodyweight).</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12 weeks.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significantly reduced Hamilton Anxiety Rating Scale-A (HADS-A) Fear score compared to placebo.</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9122432"/>
                  </a:ext>
                </a:extLst>
              </a:tr>
              <a:tr h="872081">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Randomized, double-blind, placebo-controlled, parallel arm study [24].</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80 healthy participants</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35-55 years old.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Self-reported complaints of poor sleep and non–clinical anxiety</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USA.</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1 g/day (delivered BID).</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3 weeks.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Magtein</a:t>
                      </a:r>
                      <a:r>
                        <a:rPr lang="en-US" sz="1100" baseline="30000" dirty="0">
                          <a:solidFill>
                            <a:schemeClr val="tx1"/>
                          </a:solidFill>
                          <a:latin typeface="Palatino Linotype" panose="02040502050505030304" pitchFamily="18" charset="0"/>
                          <a:cs typeface="Biome Light" panose="020B0303030204020804" pitchFamily="34" charset="0"/>
                        </a:rPr>
                        <a:t>®</a:t>
                      </a:r>
                      <a:r>
                        <a:rPr lang="en-US" sz="1100" dirty="0">
                          <a:solidFill>
                            <a:schemeClr val="tx1"/>
                          </a:solidFill>
                          <a:effectLst/>
                          <a:latin typeface="Palatino Linotype" panose="02040502050505030304" pitchFamily="18" charset="0"/>
                          <a:cs typeface="Biome Light" panose="020B0303030204020804" pitchFamily="34" charset="0"/>
                        </a:rPr>
                        <a:t> significantly improved results over placebo for:</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Objectively measured (Oura ring): deep sleep score, activity score and activity daily movement score.</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Leeds Sleep Questionnaire (LSEQ) subcategory behavior following awakening; </a:t>
                      </a:r>
                    </a:p>
                    <a:p>
                      <a:pPr marL="0" marR="0">
                        <a:lnSpc>
                          <a:spcPct val="115000"/>
                        </a:lnSpc>
                        <a:spcBef>
                          <a:spcPts val="300"/>
                        </a:spcBef>
                        <a:spcAft>
                          <a:spcPts val="0"/>
                        </a:spcAft>
                      </a:pPr>
                      <a:r>
                        <a:rPr lang="en-US" sz="1100" dirty="0">
                          <a:solidFill>
                            <a:schemeClr val="tx1"/>
                          </a:solidFill>
                          <a:effectLst/>
                          <a:latin typeface="Palatino Linotype" panose="02040502050505030304" pitchFamily="18" charset="0"/>
                          <a:cs typeface="Biome Light" panose="020B0303030204020804" pitchFamily="34" charset="0"/>
                        </a:rPr>
                        <a:t>Restorative Sleep Questionnaire (RSQ) subcategories grouchy, in a good mood, and mental alertness.</a:t>
                      </a:r>
                      <a:endParaRPr lang="en-US" sz="1100" dirty="0">
                        <a:solidFill>
                          <a:schemeClr val="tx1"/>
                        </a:solidFill>
                        <a:effectLst/>
                        <a:latin typeface="Palatino Linotype" panose="02040502050505030304" pitchFamily="18" charset="0"/>
                        <a:ea typeface="Times New Roman" panose="02020603050405020304" pitchFamily="18" charset="0"/>
                        <a:cs typeface="Biome Light" panose="020B0303030204020804" pitchFamily="34" charset="0"/>
                      </a:endParaRPr>
                    </a:p>
                  </a:txBody>
                  <a:tcPr marL="59127" marR="5912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80268"/>
                  </a:ext>
                </a:extLst>
              </a:tr>
            </a:tbl>
          </a:graphicData>
        </a:graphic>
      </p:graphicFrame>
      <p:sp>
        <p:nvSpPr>
          <p:cNvPr id="3" name="Pentagon 2">
            <a:extLst>
              <a:ext uri="{FF2B5EF4-FFF2-40B4-BE49-F238E27FC236}">
                <a16:creationId xmlns:a16="http://schemas.microsoft.com/office/drawing/2014/main" id="{4E3A255E-874B-4334-4D4F-8DB11818085E}"/>
              </a:ext>
            </a:extLst>
          </p:cNvPr>
          <p:cNvSpPr/>
          <p:nvPr/>
        </p:nvSpPr>
        <p:spPr>
          <a:xfrm>
            <a:off x="2873140" y="168707"/>
            <a:ext cx="8936355" cy="747499"/>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Palatino Linotype" panose="02040502050505030304" pitchFamily="18" charset="0"/>
                <a:cs typeface="Biome Light" panose="020B0303030204020804" pitchFamily="34" charset="0"/>
              </a:rPr>
              <a:t>Magtein</a:t>
            </a:r>
            <a:r>
              <a:rPr lang="en-US" sz="3200" baseline="30000" dirty="0">
                <a:solidFill>
                  <a:schemeClr val="tx1"/>
                </a:solidFill>
                <a:latin typeface="Palatino Linotype" panose="02040502050505030304" pitchFamily="18" charset="0"/>
                <a:cs typeface="Biome Light" panose="020B0303030204020804" pitchFamily="34" charset="0"/>
              </a:rPr>
              <a:t>®</a:t>
            </a:r>
            <a:r>
              <a:rPr lang="en-US" sz="3200" dirty="0">
                <a:solidFill>
                  <a:schemeClr val="tx1"/>
                </a:solidFill>
                <a:latin typeface="Palatino Linotype" panose="02040502050505030304" pitchFamily="18" charset="0"/>
                <a:cs typeface="Biome Light" panose="020B0303030204020804" pitchFamily="34" charset="0"/>
              </a:rPr>
              <a:t> - Human Clinical Trials</a:t>
            </a:r>
          </a:p>
        </p:txBody>
      </p:sp>
    </p:spTree>
    <p:extLst>
      <p:ext uri="{BB962C8B-B14F-4D97-AF65-F5344CB8AC3E}">
        <p14:creationId xmlns:p14="http://schemas.microsoft.com/office/powerpoint/2010/main" val="85009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970F-1B96-57E0-E356-981459317061}"/>
              </a:ext>
            </a:extLst>
          </p:cNvPr>
          <p:cNvSpPr>
            <a:spLocks noGrp="1"/>
          </p:cNvSpPr>
          <p:nvPr>
            <p:ph type="title"/>
          </p:nvPr>
        </p:nvSpPr>
        <p:spPr>
          <a:xfrm>
            <a:off x="1693334" y="738187"/>
            <a:ext cx="8698442" cy="1119912"/>
          </a:xfrm>
          <a:custGeom>
            <a:avLst/>
            <a:gdLst>
              <a:gd name="connsiteX0" fmla="*/ 0 w 8698442"/>
              <a:gd name="connsiteY0" fmla="*/ 0 h 1119912"/>
              <a:gd name="connsiteX1" fmla="*/ 8698442 w 8698442"/>
              <a:gd name="connsiteY1" fmla="*/ 0 h 1119912"/>
              <a:gd name="connsiteX2" fmla="*/ 8698442 w 8698442"/>
              <a:gd name="connsiteY2" fmla="*/ 1119912 h 1119912"/>
              <a:gd name="connsiteX3" fmla="*/ 0 w 8698442"/>
              <a:gd name="connsiteY3" fmla="*/ 1119912 h 1119912"/>
              <a:gd name="connsiteX4" fmla="*/ 0 w 8698442"/>
              <a:gd name="connsiteY4" fmla="*/ 0 h 1119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8442" h="1119912" fill="none" extrusionOk="0">
                <a:moveTo>
                  <a:pt x="0" y="0"/>
                </a:moveTo>
                <a:cubicBezTo>
                  <a:pt x="4289260" y="-53499"/>
                  <a:pt x="7064792" y="137520"/>
                  <a:pt x="8698442" y="0"/>
                </a:cubicBezTo>
                <a:cubicBezTo>
                  <a:pt x="8734488" y="490262"/>
                  <a:pt x="8639800" y="603088"/>
                  <a:pt x="8698442" y="1119912"/>
                </a:cubicBezTo>
                <a:cubicBezTo>
                  <a:pt x="5067135" y="1124196"/>
                  <a:pt x="1976615" y="1035295"/>
                  <a:pt x="0" y="1119912"/>
                </a:cubicBezTo>
                <a:cubicBezTo>
                  <a:pt x="19728" y="897786"/>
                  <a:pt x="49603" y="366434"/>
                  <a:pt x="0" y="0"/>
                </a:cubicBezTo>
                <a:close/>
              </a:path>
              <a:path w="8698442" h="1119912" stroke="0" extrusionOk="0">
                <a:moveTo>
                  <a:pt x="0" y="0"/>
                </a:moveTo>
                <a:cubicBezTo>
                  <a:pt x="2505213" y="68199"/>
                  <a:pt x="5326566" y="46162"/>
                  <a:pt x="8698442" y="0"/>
                </a:cubicBezTo>
                <a:cubicBezTo>
                  <a:pt x="8669565" y="388635"/>
                  <a:pt x="8691980" y="697656"/>
                  <a:pt x="8698442" y="1119912"/>
                </a:cubicBezTo>
                <a:cubicBezTo>
                  <a:pt x="7569148" y="1230285"/>
                  <a:pt x="4103179" y="1103582"/>
                  <a:pt x="0" y="1119912"/>
                </a:cubicBezTo>
                <a:cubicBezTo>
                  <a:pt x="-10614" y="655675"/>
                  <a:pt x="17277" y="139396"/>
                  <a:pt x="0" y="0"/>
                </a:cubicBezTo>
                <a:close/>
              </a:path>
            </a:pathLst>
          </a:custGeom>
          <a:solidFill>
            <a:srgbClr val="92D050">
              <a:alpha val="50196"/>
            </a:srgbClr>
          </a:solidFill>
          <a:ln>
            <a:solidFill>
              <a:schemeClr val="tx1"/>
            </a:solidFill>
            <a:extLst>
              <a:ext uri="{C807C97D-BFC1-408E-A445-0C87EB9F89A2}">
                <ask:lineSketchStyleProps xmlns:ask="http://schemas.microsoft.com/office/drawing/2018/sketchyshapes" sd="2227766094">
                  <ask:type>
                    <ask:lineSketchCurved/>
                  </ask:type>
                </ask:lineSketchStyleProps>
              </a:ext>
            </a:extLst>
          </a:ln>
        </p:spPr>
        <p:txBody>
          <a:bodyPr>
            <a:normAutofit fontScale="90000"/>
          </a:bodyPr>
          <a:lstStyle/>
          <a:p>
            <a:pPr algn="ctr"/>
            <a:r>
              <a:rPr lang="en-US" sz="4000" b="1" dirty="0"/>
              <a:t>Magtein Supports Brain Cognitive Aging</a:t>
            </a:r>
          </a:p>
        </p:txBody>
      </p:sp>
      <p:sp>
        <p:nvSpPr>
          <p:cNvPr id="3" name="Content Placeholder 2">
            <a:extLst>
              <a:ext uri="{FF2B5EF4-FFF2-40B4-BE49-F238E27FC236}">
                <a16:creationId xmlns:a16="http://schemas.microsoft.com/office/drawing/2014/main" id="{46215CC2-6950-8D8C-5735-824ED9EEE99E}"/>
              </a:ext>
            </a:extLst>
          </p:cNvPr>
          <p:cNvSpPr>
            <a:spLocks noGrp="1"/>
          </p:cNvSpPr>
          <p:nvPr>
            <p:ph idx="1"/>
          </p:nvPr>
        </p:nvSpPr>
        <p:spPr>
          <a:xfrm>
            <a:off x="1181101" y="1768475"/>
            <a:ext cx="2990850" cy="4351338"/>
          </a:xfrm>
          <a:custGeom>
            <a:avLst/>
            <a:gdLst>
              <a:gd name="connsiteX0" fmla="*/ 0 w 2990850"/>
              <a:gd name="connsiteY0" fmla="*/ 0 h 4351338"/>
              <a:gd name="connsiteX1" fmla="*/ 628079 w 2990850"/>
              <a:gd name="connsiteY1" fmla="*/ 0 h 4351338"/>
              <a:gd name="connsiteX2" fmla="*/ 1226249 w 2990850"/>
              <a:gd name="connsiteY2" fmla="*/ 0 h 4351338"/>
              <a:gd name="connsiteX3" fmla="*/ 1734693 w 2990850"/>
              <a:gd name="connsiteY3" fmla="*/ 0 h 4351338"/>
              <a:gd name="connsiteX4" fmla="*/ 2243138 w 2990850"/>
              <a:gd name="connsiteY4" fmla="*/ 0 h 4351338"/>
              <a:gd name="connsiteX5" fmla="*/ 2990850 w 2990850"/>
              <a:gd name="connsiteY5" fmla="*/ 0 h 4351338"/>
              <a:gd name="connsiteX6" fmla="*/ 2990850 w 2990850"/>
              <a:gd name="connsiteY6" fmla="*/ 500404 h 4351338"/>
              <a:gd name="connsiteX7" fmla="*/ 2990850 w 2990850"/>
              <a:gd name="connsiteY7" fmla="*/ 1131348 h 4351338"/>
              <a:gd name="connsiteX8" fmla="*/ 2990850 w 2990850"/>
              <a:gd name="connsiteY8" fmla="*/ 1675265 h 4351338"/>
              <a:gd name="connsiteX9" fmla="*/ 2990850 w 2990850"/>
              <a:gd name="connsiteY9" fmla="*/ 2132156 h 4351338"/>
              <a:gd name="connsiteX10" fmla="*/ 2990850 w 2990850"/>
              <a:gd name="connsiteY10" fmla="*/ 2763100 h 4351338"/>
              <a:gd name="connsiteX11" fmla="*/ 2990850 w 2990850"/>
              <a:gd name="connsiteY11" fmla="*/ 3263504 h 4351338"/>
              <a:gd name="connsiteX12" fmla="*/ 2990850 w 2990850"/>
              <a:gd name="connsiteY12" fmla="*/ 3807421 h 4351338"/>
              <a:gd name="connsiteX13" fmla="*/ 2990850 w 2990850"/>
              <a:gd name="connsiteY13" fmla="*/ 4351338 h 4351338"/>
              <a:gd name="connsiteX14" fmla="*/ 2362772 w 2990850"/>
              <a:gd name="connsiteY14" fmla="*/ 4351338 h 4351338"/>
              <a:gd name="connsiteX15" fmla="*/ 1854327 w 2990850"/>
              <a:gd name="connsiteY15" fmla="*/ 4351338 h 4351338"/>
              <a:gd name="connsiteX16" fmla="*/ 1256157 w 2990850"/>
              <a:gd name="connsiteY16" fmla="*/ 4351338 h 4351338"/>
              <a:gd name="connsiteX17" fmla="*/ 628078 w 2990850"/>
              <a:gd name="connsiteY17" fmla="*/ 4351338 h 4351338"/>
              <a:gd name="connsiteX18" fmla="*/ 0 w 2990850"/>
              <a:gd name="connsiteY18" fmla="*/ 4351338 h 4351338"/>
              <a:gd name="connsiteX19" fmla="*/ 0 w 2990850"/>
              <a:gd name="connsiteY19" fmla="*/ 3894448 h 4351338"/>
              <a:gd name="connsiteX20" fmla="*/ 0 w 2990850"/>
              <a:gd name="connsiteY20" fmla="*/ 3481070 h 4351338"/>
              <a:gd name="connsiteX21" fmla="*/ 0 w 2990850"/>
              <a:gd name="connsiteY21" fmla="*/ 3067693 h 4351338"/>
              <a:gd name="connsiteX22" fmla="*/ 0 w 2990850"/>
              <a:gd name="connsiteY22" fmla="*/ 2610803 h 4351338"/>
              <a:gd name="connsiteX23" fmla="*/ 0 w 2990850"/>
              <a:gd name="connsiteY23" fmla="*/ 2110399 h 4351338"/>
              <a:gd name="connsiteX24" fmla="*/ 0 w 2990850"/>
              <a:gd name="connsiteY24" fmla="*/ 1566482 h 4351338"/>
              <a:gd name="connsiteX25" fmla="*/ 0 w 2990850"/>
              <a:gd name="connsiteY25" fmla="*/ 1066078 h 4351338"/>
              <a:gd name="connsiteX26" fmla="*/ 0 w 2990850"/>
              <a:gd name="connsiteY26" fmla="*/ 522161 h 4351338"/>
              <a:gd name="connsiteX27" fmla="*/ 0 w 2990850"/>
              <a:gd name="connsiteY27"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0850" h="4351338" fill="none" extrusionOk="0">
                <a:moveTo>
                  <a:pt x="0" y="0"/>
                </a:moveTo>
                <a:cubicBezTo>
                  <a:pt x="265382" y="-37658"/>
                  <a:pt x="500751" y="48286"/>
                  <a:pt x="628079" y="0"/>
                </a:cubicBezTo>
                <a:cubicBezTo>
                  <a:pt x="755407" y="-48286"/>
                  <a:pt x="994983" y="23600"/>
                  <a:pt x="1226249" y="0"/>
                </a:cubicBezTo>
                <a:cubicBezTo>
                  <a:pt x="1457515" y="-23600"/>
                  <a:pt x="1609797" y="27916"/>
                  <a:pt x="1734693" y="0"/>
                </a:cubicBezTo>
                <a:cubicBezTo>
                  <a:pt x="1859589" y="-27916"/>
                  <a:pt x="2076279" y="18528"/>
                  <a:pt x="2243138" y="0"/>
                </a:cubicBezTo>
                <a:cubicBezTo>
                  <a:pt x="2409998" y="-18528"/>
                  <a:pt x="2645651" y="52544"/>
                  <a:pt x="2990850" y="0"/>
                </a:cubicBezTo>
                <a:cubicBezTo>
                  <a:pt x="3007943" y="127712"/>
                  <a:pt x="2985945" y="338997"/>
                  <a:pt x="2990850" y="500404"/>
                </a:cubicBezTo>
                <a:cubicBezTo>
                  <a:pt x="2995755" y="661811"/>
                  <a:pt x="2966899" y="837553"/>
                  <a:pt x="2990850" y="1131348"/>
                </a:cubicBezTo>
                <a:cubicBezTo>
                  <a:pt x="3014801" y="1425143"/>
                  <a:pt x="2985681" y="1562391"/>
                  <a:pt x="2990850" y="1675265"/>
                </a:cubicBezTo>
                <a:cubicBezTo>
                  <a:pt x="2996019" y="1788139"/>
                  <a:pt x="2970130" y="1922139"/>
                  <a:pt x="2990850" y="2132156"/>
                </a:cubicBezTo>
                <a:cubicBezTo>
                  <a:pt x="3011570" y="2342173"/>
                  <a:pt x="2945457" y="2526301"/>
                  <a:pt x="2990850" y="2763100"/>
                </a:cubicBezTo>
                <a:cubicBezTo>
                  <a:pt x="3036243" y="2999899"/>
                  <a:pt x="2939567" y="3106835"/>
                  <a:pt x="2990850" y="3263504"/>
                </a:cubicBezTo>
                <a:cubicBezTo>
                  <a:pt x="3042133" y="3420173"/>
                  <a:pt x="2949467" y="3681035"/>
                  <a:pt x="2990850" y="3807421"/>
                </a:cubicBezTo>
                <a:cubicBezTo>
                  <a:pt x="3032233" y="3933807"/>
                  <a:pt x="2990005" y="4134762"/>
                  <a:pt x="2990850" y="4351338"/>
                </a:cubicBezTo>
                <a:cubicBezTo>
                  <a:pt x="2778130" y="4425210"/>
                  <a:pt x="2585530" y="4314361"/>
                  <a:pt x="2362772" y="4351338"/>
                </a:cubicBezTo>
                <a:cubicBezTo>
                  <a:pt x="2140014" y="4388315"/>
                  <a:pt x="2066770" y="4314726"/>
                  <a:pt x="1854327" y="4351338"/>
                </a:cubicBezTo>
                <a:cubicBezTo>
                  <a:pt x="1641884" y="4387950"/>
                  <a:pt x="1482009" y="4318782"/>
                  <a:pt x="1256157" y="4351338"/>
                </a:cubicBezTo>
                <a:cubicBezTo>
                  <a:pt x="1030305" y="4383894"/>
                  <a:pt x="800531" y="4304480"/>
                  <a:pt x="628078" y="4351338"/>
                </a:cubicBezTo>
                <a:cubicBezTo>
                  <a:pt x="455625" y="4398196"/>
                  <a:pt x="146295" y="4292756"/>
                  <a:pt x="0" y="4351338"/>
                </a:cubicBezTo>
                <a:cubicBezTo>
                  <a:pt x="-33335" y="4254530"/>
                  <a:pt x="13265" y="4111516"/>
                  <a:pt x="0" y="3894448"/>
                </a:cubicBezTo>
                <a:cubicBezTo>
                  <a:pt x="-13265" y="3677380"/>
                  <a:pt x="24186" y="3618988"/>
                  <a:pt x="0" y="3481070"/>
                </a:cubicBezTo>
                <a:cubicBezTo>
                  <a:pt x="-24186" y="3343152"/>
                  <a:pt x="26471" y="3234698"/>
                  <a:pt x="0" y="3067693"/>
                </a:cubicBezTo>
                <a:cubicBezTo>
                  <a:pt x="-26471" y="2900688"/>
                  <a:pt x="17397" y="2828986"/>
                  <a:pt x="0" y="2610803"/>
                </a:cubicBezTo>
                <a:cubicBezTo>
                  <a:pt x="-17397" y="2392620"/>
                  <a:pt x="15138" y="2211137"/>
                  <a:pt x="0" y="2110399"/>
                </a:cubicBezTo>
                <a:cubicBezTo>
                  <a:pt x="-15138" y="2009661"/>
                  <a:pt x="40948" y="1696632"/>
                  <a:pt x="0" y="1566482"/>
                </a:cubicBezTo>
                <a:cubicBezTo>
                  <a:pt x="-40948" y="1436332"/>
                  <a:pt x="3988" y="1222507"/>
                  <a:pt x="0" y="1066078"/>
                </a:cubicBezTo>
                <a:cubicBezTo>
                  <a:pt x="-3988" y="909649"/>
                  <a:pt x="15054" y="773855"/>
                  <a:pt x="0" y="522161"/>
                </a:cubicBezTo>
                <a:cubicBezTo>
                  <a:pt x="-15054" y="270467"/>
                  <a:pt x="37879" y="149761"/>
                  <a:pt x="0" y="0"/>
                </a:cubicBezTo>
                <a:close/>
              </a:path>
              <a:path w="2990850" h="4351338" stroke="0" extrusionOk="0">
                <a:moveTo>
                  <a:pt x="0" y="0"/>
                </a:moveTo>
                <a:cubicBezTo>
                  <a:pt x="112976" y="-41415"/>
                  <a:pt x="375864" y="3034"/>
                  <a:pt x="508445" y="0"/>
                </a:cubicBezTo>
                <a:cubicBezTo>
                  <a:pt x="641027" y="-3034"/>
                  <a:pt x="912007" y="45044"/>
                  <a:pt x="1016889" y="0"/>
                </a:cubicBezTo>
                <a:cubicBezTo>
                  <a:pt x="1121771" y="-45044"/>
                  <a:pt x="1364599" y="41352"/>
                  <a:pt x="1525334" y="0"/>
                </a:cubicBezTo>
                <a:cubicBezTo>
                  <a:pt x="1686069" y="-41352"/>
                  <a:pt x="1966506" y="25165"/>
                  <a:pt x="2153412" y="0"/>
                </a:cubicBezTo>
                <a:cubicBezTo>
                  <a:pt x="2340318" y="-25165"/>
                  <a:pt x="2802431" y="2543"/>
                  <a:pt x="2990850" y="0"/>
                </a:cubicBezTo>
                <a:cubicBezTo>
                  <a:pt x="3021804" y="151139"/>
                  <a:pt x="2927543" y="376667"/>
                  <a:pt x="2990850" y="587431"/>
                </a:cubicBezTo>
                <a:cubicBezTo>
                  <a:pt x="3054157" y="798195"/>
                  <a:pt x="2923258" y="988838"/>
                  <a:pt x="2990850" y="1174861"/>
                </a:cubicBezTo>
                <a:cubicBezTo>
                  <a:pt x="3058442" y="1360884"/>
                  <a:pt x="2980975" y="1523815"/>
                  <a:pt x="2990850" y="1718779"/>
                </a:cubicBezTo>
                <a:cubicBezTo>
                  <a:pt x="3000725" y="1913743"/>
                  <a:pt x="2983741" y="2025439"/>
                  <a:pt x="2990850" y="2132156"/>
                </a:cubicBezTo>
                <a:cubicBezTo>
                  <a:pt x="2997959" y="2238873"/>
                  <a:pt x="2952938" y="2432396"/>
                  <a:pt x="2990850" y="2545533"/>
                </a:cubicBezTo>
                <a:cubicBezTo>
                  <a:pt x="3028762" y="2658670"/>
                  <a:pt x="2973174" y="2898116"/>
                  <a:pt x="2990850" y="3089450"/>
                </a:cubicBezTo>
                <a:cubicBezTo>
                  <a:pt x="3008526" y="3280784"/>
                  <a:pt x="2939258" y="3381251"/>
                  <a:pt x="2990850" y="3589854"/>
                </a:cubicBezTo>
                <a:cubicBezTo>
                  <a:pt x="3042442" y="3798457"/>
                  <a:pt x="2966627" y="4102150"/>
                  <a:pt x="2990850" y="4351338"/>
                </a:cubicBezTo>
                <a:cubicBezTo>
                  <a:pt x="2752045" y="4379060"/>
                  <a:pt x="2593399" y="4314348"/>
                  <a:pt x="2392680" y="4351338"/>
                </a:cubicBezTo>
                <a:cubicBezTo>
                  <a:pt x="2191961" y="4388328"/>
                  <a:pt x="1943882" y="4318656"/>
                  <a:pt x="1764602" y="4351338"/>
                </a:cubicBezTo>
                <a:cubicBezTo>
                  <a:pt x="1585322" y="4384020"/>
                  <a:pt x="1307478" y="4292182"/>
                  <a:pt x="1166431" y="4351338"/>
                </a:cubicBezTo>
                <a:cubicBezTo>
                  <a:pt x="1025384" y="4410494"/>
                  <a:pt x="393431" y="4306551"/>
                  <a:pt x="0" y="4351338"/>
                </a:cubicBezTo>
                <a:cubicBezTo>
                  <a:pt x="-47597" y="4149550"/>
                  <a:pt x="15995" y="4079416"/>
                  <a:pt x="0" y="3850934"/>
                </a:cubicBezTo>
                <a:cubicBezTo>
                  <a:pt x="-15995" y="3622452"/>
                  <a:pt x="22837" y="3432215"/>
                  <a:pt x="0" y="3263504"/>
                </a:cubicBezTo>
                <a:cubicBezTo>
                  <a:pt x="-22837" y="3094793"/>
                  <a:pt x="9890" y="2969700"/>
                  <a:pt x="0" y="2806613"/>
                </a:cubicBezTo>
                <a:cubicBezTo>
                  <a:pt x="-9890" y="2643526"/>
                  <a:pt x="57662" y="2500889"/>
                  <a:pt x="0" y="2306209"/>
                </a:cubicBezTo>
                <a:cubicBezTo>
                  <a:pt x="-57662" y="2111529"/>
                  <a:pt x="44992" y="1838358"/>
                  <a:pt x="0" y="1675265"/>
                </a:cubicBezTo>
                <a:cubicBezTo>
                  <a:pt x="-44992" y="1512172"/>
                  <a:pt x="8765" y="1302082"/>
                  <a:pt x="0" y="1044321"/>
                </a:cubicBezTo>
                <a:cubicBezTo>
                  <a:pt x="-8765" y="786560"/>
                  <a:pt x="46806" y="818530"/>
                  <a:pt x="0" y="630944"/>
                </a:cubicBezTo>
                <a:cubicBezTo>
                  <a:pt x="-46806" y="443358"/>
                  <a:pt x="14944" y="136538"/>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3695362937">
                  <ask:type>
                    <ask:lineSketchScribble/>
                  </ask:type>
                </ask:lineSketchStyleProps>
              </a:ext>
            </a:extLst>
          </a:ln>
        </p:spPr>
        <p:txBody>
          <a:bodyPr/>
          <a:lstStyle/>
          <a:p>
            <a:pPr marL="0" indent="0" algn="ctr">
              <a:buNone/>
            </a:pPr>
            <a:r>
              <a:rPr lang="en-US" sz="3600" b="1"/>
              <a:t>2016</a:t>
            </a:r>
          </a:p>
          <a:p>
            <a:pPr marL="0" indent="0" algn="ctr">
              <a:buNone/>
            </a:pPr>
            <a:endParaRPr lang="en-US"/>
          </a:p>
        </p:txBody>
      </p:sp>
      <p:sp>
        <p:nvSpPr>
          <p:cNvPr id="6" name="Content Placeholder 2">
            <a:extLst>
              <a:ext uri="{FF2B5EF4-FFF2-40B4-BE49-F238E27FC236}">
                <a16:creationId xmlns:a16="http://schemas.microsoft.com/office/drawing/2014/main" id="{8D08DE80-F148-565C-7B04-71E1876D7A04}"/>
              </a:ext>
            </a:extLst>
          </p:cNvPr>
          <p:cNvSpPr txBox="1">
            <a:spLocks/>
          </p:cNvSpPr>
          <p:nvPr/>
        </p:nvSpPr>
        <p:spPr>
          <a:xfrm>
            <a:off x="4581526" y="1768475"/>
            <a:ext cx="2990850" cy="4351338"/>
          </a:xfrm>
          <a:custGeom>
            <a:avLst/>
            <a:gdLst>
              <a:gd name="connsiteX0" fmla="*/ 0 w 2990850"/>
              <a:gd name="connsiteY0" fmla="*/ 0 h 4351338"/>
              <a:gd name="connsiteX1" fmla="*/ 538353 w 2990850"/>
              <a:gd name="connsiteY1" fmla="*/ 0 h 4351338"/>
              <a:gd name="connsiteX2" fmla="*/ 1196340 w 2990850"/>
              <a:gd name="connsiteY2" fmla="*/ 0 h 4351338"/>
              <a:gd name="connsiteX3" fmla="*/ 1764602 w 2990850"/>
              <a:gd name="connsiteY3" fmla="*/ 0 h 4351338"/>
              <a:gd name="connsiteX4" fmla="*/ 2332863 w 2990850"/>
              <a:gd name="connsiteY4" fmla="*/ 0 h 4351338"/>
              <a:gd name="connsiteX5" fmla="*/ 2990850 w 2990850"/>
              <a:gd name="connsiteY5" fmla="*/ 0 h 4351338"/>
              <a:gd name="connsiteX6" fmla="*/ 2990850 w 2990850"/>
              <a:gd name="connsiteY6" fmla="*/ 543917 h 4351338"/>
              <a:gd name="connsiteX7" fmla="*/ 2990850 w 2990850"/>
              <a:gd name="connsiteY7" fmla="*/ 1131348 h 4351338"/>
              <a:gd name="connsiteX8" fmla="*/ 2990850 w 2990850"/>
              <a:gd name="connsiteY8" fmla="*/ 1631752 h 4351338"/>
              <a:gd name="connsiteX9" fmla="*/ 2990850 w 2990850"/>
              <a:gd name="connsiteY9" fmla="*/ 2132156 h 4351338"/>
              <a:gd name="connsiteX10" fmla="*/ 2990850 w 2990850"/>
              <a:gd name="connsiteY10" fmla="*/ 2763100 h 4351338"/>
              <a:gd name="connsiteX11" fmla="*/ 2990850 w 2990850"/>
              <a:gd name="connsiteY11" fmla="*/ 3307017 h 4351338"/>
              <a:gd name="connsiteX12" fmla="*/ 2990850 w 2990850"/>
              <a:gd name="connsiteY12" fmla="*/ 3807421 h 4351338"/>
              <a:gd name="connsiteX13" fmla="*/ 2990850 w 2990850"/>
              <a:gd name="connsiteY13" fmla="*/ 4351338 h 4351338"/>
              <a:gd name="connsiteX14" fmla="*/ 2482406 w 2990850"/>
              <a:gd name="connsiteY14" fmla="*/ 4351338 h 4351338"/>
              <a:gd name="connsiteX15" fmla="*/ 1944052 w 2990850"/>
              <a:gd name="connsiteY15" fmla="*/ 4351338 h 4351338"/>
              <a:gd name="connsiteX16" fmla="*/ 1315974 w 2990850"/>
              <a:gd name="connsiteY16" fmla="*/ 4351338 h 4351338"/>
              <a:gd name="connsiteX17" fmla="*/ 687896 w 2990850"/>
              <a:gd name="connsiteY17" fmla="*/ 4351338 h 4351338"/>
              <a:gd name="connsiteX18" fmla="*/ 0 w 2990850"/>
              <a:gd name="connsiteY18" fmla="*/ 4351338 h 4351338"/>
              <a:gd name="connsiteX19" fmla="*/ 0 w 2990850"/>
              <a:gd name="connsiteY19" fmla="*/ 3720394 h 4351338"/>
              <a:gd name="connsiteX20" fmla="*/ 0 w 2990850"/>
              <a:gd name="connsiteY20" fmla="*/ 3307017 h 4351338"/>
              <a:gd name="connsiteX21" fmla="*/ 0 w 2990850"/>
              <a:gd name="connsiteY21" fmla="*/ 2806613 h 4351338"/>
              <a:gd name="connsiteX22" fmla="*/ 0 w 2990850"/>
              <a:gd name="connsiteY22" fmla="*/ 2262696 h 4351338"/>
              <a:gd name="connsiteX23" fmla="*/ 0 w 2990850"/>
              <a:gd name="connsiteY23" fmla="*/ 1718779 h 4351338"/>
              <a:gd name="connsiteX24" fmla="*/ 0 w 2990850"/>
              <a:gd name="connsiteY24" fmla="*/ 1218375 h 4351338"/>
              <a:gd name="connsiteX25" fmla="*/ 0 w 2990850"/>
              <a:gd name="connsiteY25" fmla="*/ 630944 h 4351338"/>
              <a:gd name="connsiteX26" fmla="*/ 0 w 2990850"/>
              <a:gd name="connsiteY26"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90850" h="4351338" fill="none" extrusionOk="0">
                <a:moveTo>
                  <a:pt x="0" y="0"/>
                </a:moveTo>
                <a:cubicBezTo>
                  <a:pt x="163766" y="-16280"/>
                  <a:pt x="292788" y="60386"/>
                  <a:pt x="538353" y="0"/>
                </a:cubicBezTo>
                <a:cubicBezTo>
                  <a:pt x="783918" y="-60386"/>
                  <a:pt x="938410" y="48158"/>
                  <a:pt x="1196340" y="0"/>
                </a:cubicBezTo>
                <a:cubicBezTo>
                  <a:pt x="1454270" y="-48158"/>
                  <a:pt x="1608436" y="40455"/>
                  <a:pt x="1764602" y="0"/>
                </a:cubicBezTo>
                <a:cubicBezTo>
                  <a:pt x="1920768" y="-40455"/>
                  <a:pt x="2205556" y="64567"/>
                  <a:pt x="2332863" y="0"/>
                </a:cubicBezTo>
                <a:cubicBezTo>
                  <a:pt x="2460170" y="-64567"/>
                  <a:pt x="2834765" y="20884"/>
                  <a:pt x="2990850" y="0"/>
                </a:cubicBezTo>
                <a:cubicBezTo>
                  <a:pt x="3051448" y="155512"/>
                  <a:pt x="2965866" y="391007"/>
                  <a:pt x="2990850" y="543917"/>
                </a:cubicBezTo>
                <a:cubicBezTo>
                  <a:pt x="3015834" y="696827"/>
                  <a:pt x="2941959" y="953379"/>
                  <a:pt x="2990850" y="1131348"/>
                </a:cubicBezTo>
                <a:cubicBezTo>
                  <a:pt x="3039741" y="1309317"/>
                  <a:pt x="2957253" y="1428551"/>
                  <a:pt x="2990850" y="1631752"/>
                </a:cubicBezTo>
                <a:cubicBezTo>
                  <a:pt x="3024447" y="1834953"/>
                  <a:pt x="2982232" y="1947479"/>
                  <a:pt x="2990850" y="2132156"/>
                </a:cubicBezTo>
                <a:cubicBezTo>
                  <a:pt x="2999468" y="2316833"/>
                  <a:pt x="2940880" y="2589645"/>
                  <a:pt x="2990850" y="2763100"/>
                </a:cubicBezTo>
                <a:cubicBezTo>
                  <a:pt x="3040820" y="2936555"/>
                  <a:pt x="2944295" y="3161473"/>
                  <a:pt x="2990850" y="3307017"/>
                </a:cubicBezTo>
                <a:cubicBezTo>
                  <a:pt x="3037405" y="3452561"/>
                  <a:pt x="2983601" y="3681164"/>
                  <a:pt x="2990850" y="3807421"/>
                </a:cubicBezTo>
                <a:cubicBezTo>
                  <a:pt x="2998099" y="3933678"/>
                  <a:pt x="2949756" y="4115001"/>
                  <a:pt x="2990850" y="4351338"/>
                </a:cubicBezTo>
                <a:cubicBezTo>
                  <a:pt x="2883282" y="4356240"/>
                  <a:pt x="2610176" y="4301729"/>
                  <a:pt x="2482406" y="4351338"/>
                </a:cubicBezTo>
                <a:cubicBezTo>
                  <a:pt x="2354636" y="4400947"/>
                  <a:pt x="2092014" y="4345582"/>
                  <a:pt x="1944052" y="4351338"/>
                </a:cubicBezTo>
                <a:cubicBezTo>
                  <a:pt x="1796090" y="4357094"/>
                  <a:pt x="1629949" y="4350198"/>
                  <a:pt x="1315974" y="4351338"/>
                </a:cubicBezTo>
                <a:cubicBezTo>
                  <a:pt x="1001999" y="4352478"/>
                  <a:pt x="818534" y="4334896"/>
                  <a:pt x="687896" y="4351338"/>
                </a:cubicBezTo>
                <a:cubicBezTo>
                  <a:pt x="557258" y="4367780"/>
                  <a:pt x="228753" y="4290796"/>
                  <a:pt x="0" y="4351338"/>
                </a:cubicBezTo>
                <a:cubicBezTo>
                  <a:pt x="-47414" y="4148005"/>
                  <a:pt x="24262" y="3941365"/>
                  <a:pt x="0" y="3720394"/>
                </a:cubicBezTo>
                <a:cubicBezTo>
                  <a:pt x="-24262" y="3499423"/>
                  <a:pt x="9803" y="3510331"/>
                  <a:pt x="0" y="3307017"/>
                </a:cubicBezTo>
                <a:cubicBezTo>
                  <a:pt x="-9803" y="3103703"/>
                  <a:pt x="56950" y="3023507"/>
                  <a:pt x="0" y="2806613"/>
                </a:cubicBezTo>
                <a:cubicBezTo>
                  <a:pt x="-56950" y="2589719"/>
                  <a:pt x="3527" y="2433935"/>
                  <a:pt x="0" y="2262696"/>
                </a:cubicBezTo>
                <a:cubicBezTo>
                  <a:pt x="-3527" y="2091457"/>
                  <a:pt x="31924" y="1965724"/>
                  <a:pt x="0" y="1718779"/>
                </a:cubicBezTo>
                <a:cubicBezTo>
                  <a:pt x="-31924" y="1471834"/>
                  <a:pt x="12423" y="1406035"/>
                  <a:pt x="0" y="1218375"/>
                </a:cubicBezTo>
                <a:cubicBezTo>
                  <a:pt x="-12423" y="1030715"/>
                  <a:pt x="28871" y="901091"/>
                  <a:pt x="0" y="630944"/>
                </a:cubicBezTo>
                <a:cubicBezTo>
                  <a:pt x="-28871" y="360797"/>
                  <a:pt x="9191" y="202645"/>
                  <a:pt x="0" y="0"/>
                </a:cubicBezTo>
                <a:close/>
              </a:path>
              <a:path w="2990850" h="4351338" stroke="0" extrusionOk="0">
                <a:moveTo>
                  <a:pt x="0" y="0"/>
                </a:moveTo>
                <a:cubicBezTo>
                  <a:pt x="227906" y="-63243"/>
                  <a:pt x="396048" y="11517"/>
                  <a:pt x="568262" y="0"/>
                </a:cubicBezTo>
                <a:cubicBezTo>
                  <a:pt x="740476" y="-11517"/>
                  <a:pt x="872938" y="59207"/>
                  <a:pt x="1166432" y="0"/>
                </a:cubicBezTo>
                <a:cubicBezTo>
                  <a:pt x="1459926" y="-59207"/>
                  <a:pt x="1501390" y="2023"/>
                  <a:pt x="1734693" y="0"/>
                </a:cubicBezTo>
                <a:cubicBezTo>
                  <a:pt x="1967996" y="-2023"/>
                  <a:pt x="2151424" y="56615"/>
                  <a:pt x="2273046" y="0"/>
                </a:cubicBezTo>
                <a:cubicBezTo>
                  <a:pt x="2394668" y="-56615"/>
                  <a:pt x="2669209" y="4652"/>
                  <a:pt x="2990850" y="0"/>
                </a:cubicBezTo>
                <a:cubicBezTo>
                  <a:pt x="2999039" y="181112"/>
                  <a:pt x="2978703" y="420111"/>
                  <a:pt x="2990850" y="587431"/>
                </a:cubicBezTo>
                <a:cubicBezTo>
                  <a:pt x="3002997" y="754751"/>
                  <a:pt x="2954926" y="935817"/>
                  <a:pt x="2990850" y="1044321"/>
                </a:cubicBezTo>
                <a:cubicBezTo>
                  <a:pt x="3026774" y="1152825"/>
                  <a:pt x="2962518" y="1368062"/>
                  <a:pt x="2990850" y="1631752"/>
                </a:cubicBezTo>
                <a:cubicBezTo>
                  <a:pt x="3019182" y="1895442"/>
                  <a:pt x="2978889" y="1951505"/>
                  <a:pt x="2990850" y="2045129"/>
                </a:cubicBezTo>
                <a:cubicBezTo>
                  <a:pt x="3002811" y="2138753"/>
                  <a:pt x="2943027" y="2322405"/>
                  <a:pt x="2990850" y="2589046"/>
                </a:cubicBezTo>
                <a:cubicBezTo>
                  <a:pt x="3038673" y="2855687"/>
                  <a:pt x="2965834" y="2828124"/>
                  <a:pt x="2990850" y="3002423"/>
                </a:cubicBezTo>
                <a:cubicBezTo>
                  <a:pt x="3015866" y="3176722"/>
                  <a:pt x="2975175" y="3334953"/>
                  <a:pt x="2990850" y="3502827"/>
                </a:cubicBezTo>
                <a:cubicBezTo>
                  <a:pt x="3006525" y="3670701"/>
                  <a:pt x="2923807" y="4123470"/>
                  <a:pt x="2990850" y="4351338"/>
                </a:cubicBezTo>
                <a:cubicBezTo>
                  <a:pt x="2751547" y="4368093"/>
                  <a:pt x="2578020" y="4336098"/>
                  <a:pt x="2452497" y="4351338"/>
                </a:cubicBezTo>
                <a:cubicBezTo>
                  <a:pt x="2326974" y="4366578"/>
                  <a:pt x="2158388" y="4336917"/>
                  <a:pt x="1944052" y="4351338"/>
                </a:cubicBezTo>
                <a:cubicBezTo>
                  <a:pt x="1729717" y="4365759"/>
                  <a:pt x="1438691" y="4281800"/>
                  <a:pt x="1286065" y="4351338"/>
                </a:cubicBezTo>
                <a:cubicBezTo>
                  <a:pt x="1133439" y="4420876"/>
                  <a:pt x="890367" y="4326269"/>
                  <a:pt x="657987" y="4351338"/>
                </a:cubicBezTo>
                <a:cubicBezTo>
                  <a:pt x="425607" y="4376407"/>
                  <a:pt x="171663" y="4320616"/>
                  <a:pt x="0" y="4351338"/>
                </a:cubicBezTo>
                <a:cubicBezTo>
                  <a:pt x="-26172" y="4240132"/>
                  <a:pt x="45720" y="4110303"/>
                  <a:pt x="0" y="3937961"/>
                </a:cubicBezTo>
                <a:cubicBezTo>
                  <a:pt x="-45720" y="3765619"/>
                  <a:pt x="17432" y="3601124"/>
                  <a:pt x="0" y="3350530"/>
                </a:cubicBezTo>
                <a:cubicBezTo>
                  <a:pt x="-17432" y="3099936"/>
                  <a:pt x="4545" y="2941263"/>
                  <a:pt x="0" y="2763100"/>
                </a:cubicBezTo>
                <a:cubicBezTo>
                  <a:pt x="-4545" y="2584937"/>
                  <a:pt x="69633" y="2403107"/>
                  <a:pt x="0" y="2132156"/>
                </a:cubicBezTo>
                <a:cubicBezTo>
                  <a:pt x="-69633" y="1861205"/>
                  <a:pt x="44336" y="1834895"/>
                  <a:pt x="0" y="1718779"/>
                </a:cubicBezTo>
                <a:cubicBezTo>
                  <a:pt x="-44336" y="1602663"/>
                  <a:pt x="45669" y="1369051"/>
                  <a:pt x="0" y="1261888"/>
                </a:cubicBezTo>
                <a:cubicBezTo>
                  <a:pt x="-45669" y="1154725"/>
                  <a:pt x="5774" y="981816"/>
                  <a:pt x="0" y="761484"/>
                </a:cubicBezTo>
                <a:cubicBezTo>
                  <a:pt x="-5774" y="541152"/>
                  <a:pt x="65194" y="173243"/>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4075459480">
                  <a:prstGeom prst="rect">
                    <a:avLst/>
                  </a:prstGeom>
                  <ask:type>
                    <ask:lineSketchScribble/>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a:t>2022</a:t>
            </a:r>
          </a:p>
          <a:p>
            <a:pPr marL="0" indent="0" algn="ctr">
              <a:buFont typeface="Arial" panose="020B0604020202020204" pitchFamily="34" charset="0"/>
              <a:buNone/>
            </a:pPr>
            <a:endParaRPr lang="en-US"/>
          </a:p>
        </p:txBody>
      </p:sp>
      <p:sp>
        <p:nvSpPr>
          <p:cNvPr id="7" name="Content Placeholder 2">
            <a:extLst>
              <a:ext uri="{FF2B5EF4-FFF2-40B4-BE49-F238E27FC236}">
                <a16:creationId xmlns:a16="http://schemas.microsoft.com/office/drawing/2014/main" id="{5F43A5FC-ADEB-DB4D-CB79-4B5ADB58CBE6}"/>
              </a:ext>
            </a:extLst>
          </p:cNvPr>
          <p:cNvSpPr txBox="1">
            <a:spLocks/>
          </p:cNvSpPr>
          <p:nvPr/>
        </p:nvSpPr>
        <p:spPr>
          <a:xfrm>
            <a:off x="7953377" y="1768475"/>
            <a:ext cx="2990850" cy="4351338"/>
          </a:xfrm>
          <a:custGeom>
            <a:avLst/>
            <a:gdLst>
              <a:gd name="connsiteX0" fmla="*/ 0 w 2990850"/>
              <a:gd name="connsiteY0" fmla="*/ 0 h 4351338"/>
              <a:gd name="connsiteX1" fmla="*/ 628079 w 2990850"/>
              <a:gd name="connsiteY1" fmla="*/ 0 h 4351338"/>
              <a:gd name="connsiteX2" fmla="*/ 1286066 w 2990850"/>
              <a:gd name="connsiteY2" fmla="*/ 0 h 4351338"/>
              <a:gd name="connsiteX3" fmla="*/ 1914144 w 2990850"/>
              <a:gd name="connsiteY3" fmla="*/ 0 h 4351338"/>
              <a:gd name="connsiteX4" fmla="*/ 2422589 w 2990850"/>
              <a:gd name="connsiteY4" fmla="*/ 0 h 4351338"/>
              <a:gd name="connsiteX5" fmla="*/ 2990850 w 2990850"/>
              <a:gd name="connsiteY5" fmla="*/ 0 h 4351338"/>
              <a:gd name="connsiteX6" fmla="*/ 2990850 w 2990850"/>
              <a:gd name="connsiteY6" fmla="*/ 456890 h 4351338"/>
              <a:gd name="connsiteX7" fmla="*/ 2990850 w 2990850"/>
              <a:gd name="connsiteY7" fmla="*/ 1087835 h 4351338"/>
              <a:gd name="connsiteX8" fmla="*/ 2990850 w 2990850"/>
              <a:gd name="connsiteY8" fmla="*/ 1544725 h 4351338"/>
              <a:gd name="connsiteX9" fmla="*/ 2990850 w 2990850"/>
              <a:gd name="connsiteY9" fmla="*/ 1958102 h 4351338"/>
              <a:gd name="connsiteX10" fmla="*/ 2990850 w 2990850"/>
              <a:gd name="connsiteY10" fmla="*/ 2371479 h 4351338"/>
              <a:gd name="connsiteX11" fmla="*/ 2990850 w 2990850"/>
              <a:gd name="connsiteY11" fmla="*/ 2828370 h 4351338"/>
              <a:gd name="connsiteX12" fmla="*/ 2990850 w 2990850"/>
              <a:gd name="connsiteY12" fmla="*/ 3241747 h 4351338"/>
              <a:gd name="connsiteX13" fmla="*/ 2990850 w 2990850"/>
              <a:gd name="connsiteY13" fmla="*/ 3785664 h 4351338"/>
              <a:gd name="connsiteX14" fmla="*/ 2990850 w 2990850"/>
              <a:gd name="connsiteY14" fmla="*/ 4351338 h 4351338"/>
              <a:gd name="connsiteX15" fmla="*/ 2392680 w 2990850"/>
              <a:gd name="connsiteY15" fmla="*/ 4351338 h 4351338"/>
              <a:gd name="connsiteX16" fmla="*/ 1734693 w 2990850"/>
              <a:gd name="connsiteY16" fmla="*/ 4351338 h 4351338"/>
              <a:gd name="connsiteX17" fmla="*/ 1136523 w 2990850"/>
              <a:gd name="connsiteY17" fmla="*/ 4351338 h 4351338"/>
              <a:gd name="connsiteX18" fmla="*/ 568261 w 2990850"/>
              <a:gd name="connsiteY18" fmla="*/ 4351338 h 4351338"/>
              <a:gd name="connsiteX19" fmla="*/ 0 w 2990850"/>
              <a:gd name="connsiteY19" fmla="*/ 4351338 h 4351338"/>
              <a:gd name="connsiteX20" fmla="*/ 0 w 2990850"/>
              <a:gd name="connsiteY20" fmla="*/ 3937961 h 4351338"/>
              <a:gd name="connsiteX21" fmla="*/ 0 w 2990850"/>
              <a:gd name="connsiteY21" fmla="*/ 3307017 h 4351338"/>
              <a:gd name="connsiteX22" fmla="*/ 0 w 2990850"/>
              <a:gd name="connsiteY22" fmla="*/ 2719586 h 4351338"/>
              <a:gd name="connsiteX23" fmla="*/ 0 w 2990850"/>
              <a:gd name="connsiteY23" fmla="*/ 2219182 h 4351338"/>
              <a:gd name="connsiteX24" fmla="*/ 0 w 2990850"/>
              <a:gd name="connsiteY24" fmla="*/ 1762292 h 4351338"/>
              <a:gd name="connsiteX25" fmla="*/ 0 w 2990850"/>
              <a:gd name="connsiteY25" fmla="*/ 1348915 h 4351338"/>
              <a:gd name="connsiteX26" fmla="*/ 0 w 2990850"/>
              <a:gd name="connsiteY26" fmla="*/ 761484 h 4351338"/>
              <a:gd name="connsiteX27" fmla="*/ 0 w 2990850"/>
              <a:gd name="connsiteY27"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0850" h="4351338" fill="none" extrusionOk="0">
                <a:moveTo>
                  <a:pt x="0" y="0"/>
                </a:moveTo>
                <a:cubicBezTo>
                  <a:pt x="170330" y="-25721"/>
                  <a:pt x="415534" y="13263"/>
                  <a:pt x="628079" y="0"/>
                </a:cubicBezTo>
                <a:cubicBezTo>
                  <a:pt x="840624" y="-13263"/>
                  <a:pt x="1126875" y="16982"/>
                  <a:pt x="1286066" y="0"/>
                </a:cubicBezTo>
                <a:cubicBezTo>
                  <a:pt x="1445257" y="-16982"/>
                  <a:pt x="1682167" y="2698"/>
                  <a:pt x="1914144" y="0"/>
                </a:cubicBezTo>
                <a:cubicBezTo>
                  <a:pt x="2146121" y="-2698"/>
                  <a:pt x="2196951" y="35605"/>
                  <a:pt x="2422589" y="0"/>
                </a:cubicBezTo>
                <a:cubicBezTo>
                  <a:pt x="2648227" y="-35605"/>
                  <a:pt x="2766680" y="32062"/>
                  <a:pt x="2990850" y="0"/>
                </a:cubicBezTo>
                <a:cubicBezTo>
                  <a:pt x="2992209" y="145630"/>
                  <a:pt x="2972623" y="255528"/>
                  <a:pt x="2990850" y="456890"/>
                </a:cubicBezTo>
                <a:cubicBezTo>
                  <a:pt x="3009077" y="658252"/>
                  <a:pt x="2934605" y="951259"/>
                  <a:pt x="2990850" y="1087835"/>
                </a:cubicBezTo>
                <a:cubicBezTo>
                  <a:pt x="3047095" y="1224411"/>
                  <a:pt x="2950073" y="1323526"/>
                  <a:pt x="2990850" y="1544725"/>
                </a:cubicBezTo>
                <a:cubicBezTo>
                  <a:pt x="3031627" y="1765924"/>
                  <a:pt x="2985901" y="1764511"/>
                  <a:pt x="2990850" y="1958102"/>
                </a:cubicBezTo>
                <a:cubicBezTo>
                  <a:pt x="2995799" y="2151693"/>
                  <a:pt x="2947457" y="2238872"/>
                  <a:pt x="2990850" y="2371479"/>
                </a:cubicBezTo>
                <a:cubicBezTo>
                  <a:pt x="3034243" y="2504086"/>
                  <a:pt x="2970842" y="2728608"/>
                  <a:pt x="2990850" y="2828370"/>
                </a:cubicBezTo>
                <a:cubicBezTo>
                  <a:pt x="3010858" y="2928132"/>
                  <a:pt x="2979049" y="3129617"/>
                  <a:pt x="2990850" y="3241747"/>
                </a:cubicBezTo>
                <a:cubicBezTo>
                  <a:pt x="3002651" y="3353877"/>
                  <a:pt x="2979770" y="3579282"/>
                  <a:pt x="2990850" y="3785664"/>
                </a:cubicBezTo>
                <a:cubicBezTo>
                  <a:pt x="3001930" y="3992046"/>
                  <a:pt x="2980600" y="4222535"/>
                  <a:pt x="2990850" y="4351338"/>
                </a:cubicBezTo>
                <a:cubicBezTo>
                  <a:pt x="2860685" y="4359394"/>
                  <a:pt x="2543920" y="4308779"/>
                  <a:pt x="2392680" y="4351338"/>
                </a:cubicBezTo>
                <a:cubicBezTo>
                  <a:pt x="2241440" y="4393897"/>
                  <a:pt x="1999783" y="4315612"/>
                  <a:pt x="1734693" y="4351338"/>
                </a:cubicBezTo>
                <a:cubicBezTo>
                  <a:pt x="1469603" y="4387064"/>
                  <a:pt x="1258291" y="4328215"/>
                  <a:pt x="1136523" y="4351338"/>
                </a:cubicBezTo>
                <a:cubicBezTo>
                  <a:pt x="1014755" y="4374461"/>
                  <a:pt x="714821" y="4310618"/>
                  <a:pt x="568261" y="4351338"/>
                </a:cubicBezTo>
                <a:cubicBezTo>
                  <a:pt x="421701" y="4392058"/>
                  <a:pt x="265049" y="4291649"/>
                  <a:pt x="0" y="4351338"/>
                </a:cubicBezTo>
                <a:cubicBezTo>
                  <a:pt x="-27029" y="4204308"/>
                  <a:pt x="47596" y="4035161"/>
                  <a:pt x="0" y="3937961"/>
                </a:cubicBezTo>
                <a:cubicBezTo>
                  <a:pt x="-47596" y="3840761"/>
                  <a:pt x="24162" y="3438131"/>
                  <a:pt x="0" y="3307017"/>
                </a:cubicBezTo>
                <a:cubicBezTo>
                  <a:pt x="-24162" y="3175903"/>
                  <a:pt x="51291" y="2935231"/>
                  <a:pt x="0" y="2719586"/>
                </a:cubicBezTo>
                <a:cubicBezTo>
                  <a:pt x="-51291" y="2503941"/>
                  <a:pt x="26223" y="2460462"/>
                  <a:pt x="0" y="2219182"/>
                </a:cubicBezTo>
                <a:cubicBezTo>
                  <a:pt x="-26223" y="1977902"/>
                  <a:pt x="34465" y="1871630"/>
                  <a:pt x="0" y="1762292"/>
                </a:cubicBezTo>
                <a:cubicBezTo>
                  <a:pt x="-34465" y="1652954"/>
                  <a:pt x="33318" y="1518438"/>
                  <a:pt x="0" y="1348915"/>
                </a:cubicBezTo>
                <a:cubicBezTo>
                  <a:pt x="-33318" y="1179392"/>
                  <a:pt x="36301" y="959597"/>
                  <a:pt x="0" y="761484"/>
                </a:cubicBezTo>
                <a:cubicBezTo>
                  <a:pt x="-36301" y="563371"/>
                  <a:pt x="22076" y="316672"/>
                  <a:pt x="0" y="0"/>
                </a:cubicBezTo>
                <a:close/>
              </a:path>
              <a:path w="2990850" h="4351338" stroke="0" extrusionOk="0">
                <a:moveTo>
                  <a:pt x="0" y="0"/>
                </a:moveTo>
                <a:cubicBezTo>
                  <a:pt x="262546" y="-1061"/>
                  <a:pt x="391840" y="29872"/>
                  <a:pt x="568262" y="0"/>
                </a:cubicBezTo>
                <a:cubicBezTo>
                  <a:pt x="744684" y="-29872"/>
                  <a:pt x="957063" y="73279"/>
                  <a:pt x="1226249" y="0"/>
                </a:cubicBezTo>
                <a:cubicBezTo>
                  <a:pt x="1495435" y="-73279"/>
                  <a:pt x="1575952" y="9780"/>
                  <a:pt x="1884236" y="0"/>
                </a:cubicBezTo>
                <a:cubicBezTo>
                  <a:pt x="2192520" y="-9780"/>
                  <a:pt x="2184252" y="4227"/>
                  <a:pt x="2392680" y="0"/>
                </a:cubicBezTo>
                <a:cubicBezTo>
                  <a:pt x="2601108" y="-4227"/>
                  <a:pt x="2731501" y="55477"/>
                  <a:pt x="2990850" y="0"/>
                </a:cubicBezTo>
                <a:cubicBezTo>
                  <a:pt x="3038972" y="238608"/>
                  <a:pt x="2962692" y="374047"/>
                  <a:pt x="2990850" y="500404"/>
                </a:cubicBezTo>
                <a:cubicBezTo>
                  <a:pt x="3019008" y="626761"/>
                  <a:pt x="2959285" y="846900"/>
                  <a:pt x="2990850" y="1044321"/>
                </a:cubicBezTo>
                <a:cubicBezTo>
                  <a:pt x="3022415" y="1241742"/>
                  <a:pt x="2989080" y="1382321"/>
                  <a:pt x="2990850" y="1501212"/>
                </a:cubicBezTo>
                <a:cubicBezTo>
                  <a:pt x="2992620" y="1620103"/>
                  <a:pt x="2925861" y="1875308"/>
                  <a:pt x="2990850" y="2045129"/>
                </a:cubicBezTo>
                <a:cubicBezTo>
                  <a:pt x="3055839" y="2214950"/>
                  <a:pt x="2949416" y="2338244"/>
                  <a:pt x="2990850" y="2458506"/>
                </a:cubicBezTo>
                <a:cubicBezTo>
                  <a:pt x="3032284" y="2578768"/>
                  <a:pt x="2960862" y="2847632"/>
                  <a:pt x="2990850" y="3045937"/>
                </a:cubicBezTo>
                <a:cubicBezTo>
                  <a:pt x="3020838" y="3244242"/>
                  <a:pt x="2989181" y="3382317"/>
                  <a:pt x="2990850" y="3633367"/>
                </a:cubicBezTo>
                <a:cubicBezTo>
                  <a:pt x="2992519" y="3884417"/>
                  <a:pt x="2960898" y="4027366"/>
                  <a:pt x="2990850" y="4351338"/>
                </a:cubicBezTo>
                <a:cubicBezTo>
                  <a:pt x="2784516" y="4380932"/>
                  <a:pt x="2653879" y="4295291"/>
                  <a:pt x="2482406" y="4351338"/>
                </a:cubicBezTo>
                <a:cubicBezTo>
                  <a:pt x="2310933" y="4407385"/>
                  <a:pt x="2157071" y="4327283"/>
                  <a:pt x="1944052" y="4351338"/>
                </a:cubicBezTo>
                <a:cubicBezTo>
                  <a:pt x="1731033" y="4375393"/>
                  <a:pt x="1559416" y="4344514"/>
                  <a:pt x="1315974" y="4351338"/>
                </a:cubicBezTo>
                <a:cubicBezTo>
                  <a:pt x="1072532" y="4358162"/>
                  <a:pt x="999894" y="4287906"/>
                  <a:pt x="747713" y="4351338"/>
                </a:cubicBezTo>
                <a:cubicBezTo>
                  <a:pt x="495532" y="4414770"/>
                  <a:pt x="157233" y="4294160"/>
                  <a:pt x="0" y="4351338"/>
                </a:cubicBezTo>
                <a:cubicBezTo>
                  <a:pt x="-30266" y="4066832"/>
                  <a:pt x="9390" y="4002881"/>
                  <a:pt x="0" y="3763907"/>
                </a:cubicBezTo>
                <a:cubicBezTo>
                  <a:pt x="-9390" y="3524933"/>
                  <a:pt x="53762" y="3391528"/>
                  <a:pt x="0" y="3176477"/>
                </a:cubicBezTo>
                <a:cubicBezTo>
                  <a:pt x="-53762" y="2961426"/>
                  <a:pt x="3168" y="2810313"/>
                  <a:pt x="0" y="2676073"/>
                </a:cubicBezTo>
                <a:cubicBezTo>
                  <a:pt x="-3168" y="2541833"/>
                  <a:pt x="61790" y="2262931"/>
                  <a:pt x="0" y="2088642"/>
                </a:cubicBezTo>
                <a:cubicBezTo>
                  <a:pt x="-61790" y="1914353"/>
                  <a:pt x="43524" y="1823111"/>
                  <a:pt x="0" y="1631752"/>
                </a:cubicBezTo>
                <a:cubicBezTo>
                  <a:pt x="-43524" y="1440393"/>
                  <a:pt x="9332" y="1284506"/>
                  <a:pt x="0" y="1044321"/>
                </a:cubicBezTo>
                <a:cubicBezTo>
                  <a:pt x="-9332" y="804136"/>
                  <a:pt x="75580" y="223209"/>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1999587669">
                  <a:prstGeom prst="rect">
                    <a:avLst/>
                  </a:prstGeom>
                  <ask:type>
                    <ask:lineSketchScribble/>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a:t>2025</a:t>
            </a:r>
          </a:p>
          <a:p>
            <a:pPr marL="0" indent="0" algn="ctr">
              <a:buFont typeface="Arial" panose="020B0604020202020204" pitchFamily="34" charset="0"/>
              <a:buNone/>
            </a:pPr>
            <a:endParaRPr lang="en-US"/>
          </a:p>
        </p:txBody>
      </p:sp>
      <p:pic>
        <p:nvPicPr>
          <p:cNvPr id="8" name="Picture 2" descr="Home - NIH Toolbox">
            <a:extLst>
              <a:ext uri="{FF2B5EF4-FFF2-40B4-BE49-F238E27FC236}">
                <a16:creationId xmlns:a16="http://schemas.microsoft.com/office/drawing/2014/main" id="{4442F34F-7DFC-4EE5-3E19-F2F3C433F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2413558"/>
            <a:ext cx="1300946" cy="825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92192362-862B-1098-EC5A-B830B6ACE8E5}"/>
              </a:ext>
            </a:extLst>
          </p:cNvPr>
          <p:cNvPicPr>
            <a:picLocks noChangeAspect="1"/>
          </p:cNvPicPr>
          <p:nvPr/>
        </p:nvPicPr>
        <p:blipFill>
          <a:blip r:embed="rId3"/>
          <a:stretch>
            <a:fillRect/>
          </a:stretch>
        </p:blipFill>
        <p:spPr>
          <a:xfrm>
            <a:off x="1947079" y="2370035"/>
            <a:ext cx="1395418" cy="928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215178A1-E52E-21F1-2D02-C39F76FF4C14}"/>
              </a:ext>
            </a:extLst>
          </p:cNvPr>
          <p:cNvPicPr>
            <a:picLocks noChangeAspect="1"/>
          </p:cNvPicPr>
          <p:nvPr/>
        </p:nvPicPr>
        <p:blipFill>
          <a:blip r:embed="rId4"/>
          <a:stretch>
            <a:fillRect/>
          </a:stretch>
        </p:blipFill>
        <p:spPr>
          <a:xfrm>
            <a:off x="4692058" y="2658506"/>
            <a:ext cx="2769786" cy="244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80E3A9C1-A7DB-C692-A09D-92BA287A00ED}"/>
              </a:ext>
            </a:extLst>
          </p:cNvPr>
          <p:cNvSpPr txBox="1"/>
          <p:nvPr/>
        </p:nvSpPr>
        <p:spPr>
          <a:xfrm>
            <a:off x="1438275" y="3600450"/>
            <a:ext cx="2495550" cy="2352952"/>
          </a:xfrm>
          <a:prstGeom prst="rect">
            <a:avLst/>
          </a:prstGeom>
          <a:solidFill>
            <a:schemeClr val="tx2">
              <a:lumMod val="40000"/>
              <a:lumOff val="60000"/>
            </a:schemeClr>
          </a:solidFill>
          <a:ln>
            <a:solidFill>
              <a:schemeClr val="tx1"/>
            </a:solidFill>
          </a:ln>
        </p:spPr>
        <p:txBody>
          <a:bodyPr wrap="square" rtlCol="0">
            <a:spAutoFit/>
          </a:bodyPr>
          <a:lstStyle/>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51 participants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50-70 years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2 g/day</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12 weeks</a:t>
            </a:r>
          </a:p>
          <a:p>
            <a:pPr algn="ctr">
              <a:lnSpc>
                <a:spcPct val="150000"/>
              </a:lnSpc>
            </a:pPr>
            <a:r>
              <a:rPr lang="en-US" sz="2000" i="1">
                <a:latin typeface="Calibri" panose="020F0502020204030204" pitchFamily="34" charset="0"/>
                <a:ea typeface="Calibri" panose="020F0502020204030204" pitchFamily="34" charset="0"/>
                <a:cs typeface="Calibri" panose="020F0502020204030204" pitchFamily="34" charset="0"/>
              </a:rPr>
              <a:t>Trail Making Test-B</a:t>
            </a:r>
          </a:p>
        </p:txBody>
      </p:sp>
      <p:sp>
        <p:nvSpPr>
          <p:cNvPr id="13" name="TextBox 12">
            <a:extLst>
              <a:ext uri="{FF2B5EF4-FFF2-40B4-BE49-F238E27FC236}">
                <a16:creationId xmlns:a16="http://schemas.microsoft.com/office/drawing/2014/main" id="{95A9DD7B-46B3-093D-9D99-CE21597DD21B}"/>
              </a:ext>
            </a:extLst>
          </p:cNvPr>
          <p:cNvSpPr txBox="1"/>
          <p:nvPr/>
        </p:nvSpPr>
        <p:spPr>
          <a:xfrm>
            <a:off x="4829176" y="3600450"/>
            <a:ext cx="2495550" cy="2352952"/>
          </a:xfrm>
          <a:prstGeom prst="rect">
            <a:avLst/>
          </a:prstGeom>
          <a:solidFill>
            <a:schemeClr val="accent1">
              <a:lumMod val="40000"/>
              <a:lumOff val="60000"/>
            </a:schemeClr>
          </a:solidFill>
          <a:ln>
            <a:solidFill>
              <a:schemeClr val="tx1"/>
            </a:solidFill>
          </a:ln>
        </p:spPr>
        <p:txBody>
          <a:bodyPr wrap="square" rtlCol="0">
            <a:spAutoFit/>
          </a:bodyPr>
          <a:lstStyle/>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102 participants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18-65 years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2 g/day</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30 days</a:t>
            </a:r>
          </a:p>
          <a:p>
            <a:pPr algn="ctr">
              <a:lnSpc>
                <a:spcPct val="150000"/>
              </a:lnSpc>
            </a:pPr>
            <a:r>
              <a:rPr lang="en-US" sz="2000" i="1">
                <a:latin typeface="Calibri" panose="020F0502020204030204" pitchFamily="34" charset="0"/>
                <a:ea typeface="Calibri" panose="020F0502020204030204" pitchFamily="34" charset="0"/>
                <a:cs typeface="Calibri" panose="020F0502020204030204" pitchFamily="34" charset="0"/>
              </a:rPr>
              <a:t>Clinical Memory Test</a:t>
            </a:r>
          </a:p>
        </p:txBody>
      </p:sp>
      <p:sp>
        <p:nvSpPr>
          <p:cNvPr id="14" name="TextBox 13">
            <a:extLst>
              <a:ext uri="{FF2B5EF4-FFF2-40B4-BE49-F238E27FC236}">
                <a16:creationId xmlns:a16="http://schemas.microsoft.com/office/drawing/2014/main" id="{A28300E7-5D76-BB69-5A1C-1A776937788D}"/>
              </a:ext>
            </a:extLst>
          </p:cNvPr>
          <p:cNvSpPr txBox="1"/>
          <p:nvPr/>
        </p:nvSpPr>
        <p:spPr>
          <a:xfrm>
            <a:off x="8181976" y="3600450"/>
            <a:ext cx="2495550" cy="2352952"/>
          </a:xfrm>
          <a:prstGeom prst="rect">
            <a:avLst/>
          </a:prstGeom>
          <a:solidFill>
            <a:schemeClr val="accent2">
              <a:lumMod val="60000"/>
              <a:lumOff val="40000"/>
            </a:schemeClr>
          </a:solidFill>
          <a:ln>
            <a:solidFill>
              <a:schemeClr val="tx1"/>
            </a:solidFill>
          </a:ln>
        </p:spPr>
        <p:txBody>
          <a:bodyPr wrap="square" rtlCol="0">
            <a:spAutoFit/>
          </a:bodyPr>
          <a:lstStyle/>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100 participants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18-45 years</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2 g/day</a:t>
            </a:r>
          </a:p>
          <a:p>
            <a:pPr algn="ctr">
              <a:lnSpc>
                <a:spcPct val="150000"/>
              </a:lnSpc>
            </a:pPr>
            <a:r>
              <a:rPr lang="en-US" sz="2000">
                <a:latin typeface="Calibri" panose="020F0502020204030204" pitchFamily="34" charset="0"/>
                <a:ea typeface="Calibri" panose="020F0502020204030204" pitchFamily="34" charset="0"/>
                <a:cs typeface="Calibri" panose="020F0502020204030204" pitchFamily="34" charset="0"/>
              </a:rPr>
              <a:t>6 weeks</a:t>
            </a:r>
          </a:p>
          <a:p>
            <a:pPr algn="ctr">
              <a:lnSpc>
                <a:spcPct val="150000"/>
              </a:lnSpc>
            </a:pPr>
            <a:r>
              <a:rPr lang="en-US" sz="2000" i="1">
                <a:latin typeface="Calibri" panose="020F0502020204030204" pitchFamily="34" charset="0"/>
                <a:ea typeface="Calibri" panose="020F0502020204030204" pitchFamily="34" charset="0"/>
                <a:cs typeface="Calibri" panose="020F0502020204030204" pitchFamily="34" charset="0"/>
              </a:rPr>
              <a:t>NIH Cognition Battery</a:t>
            </a:r>
          </a:p>
        </p:txBody>
      </p:sp>
      <p:pic>
        <p:nvPicPr>
          <p:cNvPr id="15" name="Picture 14" descr="A green and grey logo&#10;&#10;AI-generated content may be incorrect.">
            <a:extLst>
              <a:ext uri="{FF2B5EF4-FFF2-40B4-BE49-F238E27FC236}">
                <a16:creationId xmlns:a16="http://schemas.microsoft.com/office/drawing/2014/main" id="{CAA13959-3502-ADBD-6D89-AFDA7EF8B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0141" y="0"/>
            <a:ext cx="1891859" cy="1325563"/>
          </a:xfrm>
          <a:prstGeom prst="rect">
            <a:avLst/>
          </a:prstGeom>
        </p:spPr>
      </p:pic>
    </p:spTree>
    <p:extLst>
      <p:ext uri="{BB962C8B-B14F-4D97-AF65-F5344CB8AC3E}">
        <p14:creationId xmlns:p14="http://schemas.microsoft.com/office/powerpoint/2010/main" val="246594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CC6DA-29DB-9B8A-F66E-557AFFE6BE4C}"/>
              </a:ext>
            </a:extLst>
          </p:cNvPr>
          <p:cNvSpPr/>
          <p:nvPr/>
        </p:nvSpPr>
        <p:spPr>
          <a:xfrm>
            <a:off x="6181725" y="1771650"/>
            <a:ext cx="4464205" cy="437652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2">
            <a:extLst>
              <a:ext uri="{FF2B5EF4-FFF2-40B4-BE49-F238E27FC236}">
                <a16:creationId xmlns:a16="http://schemas.microsoft.com/office/drawing/2014/main" id="{A2578C62-A90D-A4F3-38C7-17032370FBD7}"/>
              </a:ext>
            </a:extLst>
          </p:cNvPr>
          <p:cNvSpPr>
            <a:spLocks noGrp="1"/>
          </p:cNvSpPr>
          <p:nvPr/>
        </p:nvSpPr>
        <p:spPr>
          <a:xfrm>
            <a:off x="2119547" y="418675"/>
            <a:ext cx="8166541" cy="1020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Magtein Healthy Brain Cognitive Aging </a:t>
            </a:r>
          </a:p>
          <a:p>
            <a:pPr algn="ctr"/>
            <a:r>
              <a:rPr lang="en-US" sz="3600" i="1" dirty="0">
                <a:latin typeface="Calibri" panose="020F0502020204030204" pitchFamily="34" charset="0"/>
                <a:ea typeface="Calibri" panose="020F0502020204030204" pitchFamily="34" charset="0"/>
                <a:cs typeface="Calibri" panose="020F0502020204030204" pitchFamily="34" charset="0"/>
              </a:rPr>
              <a:t>2016 Study</a:t>
            </a:r>
          </a:p>
        </p:txBody>
      </p:sp>
      <p:sp>
        <p:nvSpPr>
          <p:cNvPr id="5" name="Content Placeholder 5">
            <a:extLst>
              <a:ext uri="{FF2B5EF4-FFF2-40B4-BE49-F238E27FC236}">
                <a16:creationId xmlns:a16="http://schemas.microsoft.com/office/drawing/2014/main" id="{4E80587B-34D4-C65B-D426-370488AEE2B2}"/>
              </a:ext>
            </a:extLst>
          </p:cNvPr>
          <p:cNvSpPr txBox="1">
            <a:spLocks/>
          </p:cNvSpPr>
          <p:nvPr/>
        </p:nvSpPr>
        <p:spPr>
          <a:xfrm>
            <a:off x="784630" y="1771650"/>
            <a:ext cx="5228111" cy="4605209"/>
          </a:xfrm>
          <a:prstGeom prst="rect">
            <a:avLst/>
          </a:prstGeom>
        </p:spPr>
        <p:txBody>
          <a:bodyPr vert="horz" lIns="91440" tIns="45720" rIns="91440" bIns="45720" rtlCol="0">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Magtein resulted in 10% improvement in a “Trail Making Test-B” a clinical assessment of </a:t>
            </a:r>
            <a:r>
              <a:rPr lang="en-US" sz="2000" u="sng">
                <a:solidFill>
                  <a:schemeClr val="tx1"/>
                </a:solidFill>
                <a:latin typeface="Calibri" panose="020F0502020204030204" pitchFamily="34" charset="0"/>
                <a:ea typeface="Calibri" panose="020F0502020204030204" pitchFamily="34" charset="0"/>
                <a:cs typeface="Calibri" panose="020F0502020204030204" pitchFamily="34" charset="0"/>
              </a:rPr>
              <a:t>executive function</a:t>
            </a: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nSpc>
                <a:spcPct val="150000"/>
              </a:lnSpc>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This improvement is equivalent to reverse the trajectory of cognitive aging by an average of 9 years over a 12-week period.</a:t>
            </a:r>
          </a:p>
          <a:p>
            <a:pPr>
              <a:lnSpc>
                <a:spcPct val="150000"/>
              </a:lnSpc>
            </a:pPr>
            <a:r>
              <a:rPr lang="en-US" sz="2000" b="1">
                <a:solidFill>
                  <a:schemeClr val="tx1"/>
                </a:solidFill>
                <a:latin typeface="Calibri" panose="020F0502020204030204" pitchFamily="34" charset="0"/>
                <a:ea typeface="Calibri" panose="020F0502020204030204" pitchFamily="34" charset="0"/>
                <a:cs typeface="Calibri" panose="020F0502020204030204" pitchFamily="34" charset="0"/>
              </a:rPr>
              <a:t>Magtein Supports Healthy Brain Cognitive Aging </a:t>
            </a:r>
          </a:p>
        </p:txBody>
      </p:sp>
      <p:pic>
        <p:nvPicPr>
          <p:cNvPr id="9" name="Picture 8">
            <a:extLst>
              <a:ext uri="{FF2B5EF4-FFF2-40B4-BE49-F238E27FC236}">
                <a16:creationId xmlns:a16="http://schemas.microsoft.com/office/drawing/2014/main" id="{EE1C2495-201F-A1FF-AD13-24C5883FE6ED}"/>
              </a:ext>
            </a:extLst>
          </p:cNvPr>
          <p:cNvPicPr>
            <a:picLocks noChangeAspect="1"/>
          </p:cNvPicPr>
          <p:nvPr/>
        </p:nvPicPr>
        <p:blipFill>
          <a:blip r:embed="rId2">
            <a:alphaModFix/>
          </a:blip>
          <a:stretch>
            <a:fillRect/>
          </a:stretch>
        </p:blipFill>
        <p:spPr>
          <a:xfrm>
            <a:off x="6294437" y="1845163"/>
            <a:ext cx="4351493" cy="4303008"/>
          </a:xfrm>
          <a:prstGeom prst="rect">
            <a:avLst/>
          </a:prstGeom>
        </p:spPr>
      </p:pic>
      <p:sp>
        <p:nvSpPr>
          <p:cNvPr id="3" name="TextBox 2">
            <a:extLst>
              <a:ext uri="{FF2B5EF4-FFF2-40B4-BE49-F238E27FC236}">
                <a16:creationId xmlns:a16="http://schemas.microsoft.com/office/drawing/2014/main" id="{C8FF3BC2-5E1B-E6BF-E4D9-0C65CE078770}"/>
              </a:ext>
            </a:extLst>
          </p:cNvPr>
          <p:cNvSpPr txBox="1"/>
          <p:nvPr/>
        </p:nvSpPr>
        <p:spPr>
          <a:xfrm>
            <a:off x="940205" y="6052407"/>
            <a:ext cx="4685895" cy="338554"/>
          </a:xfrm>
          <a:prstGeom prst="rect">
            <a:avLst/>
          </a:prstGeom>
          <a:noFill/>
        </p:spPr>
        <p:txBody>
          <a:bodyPr wrap="square">
            <a:spAutoFit/>
          </a:bodyPr>
          <a:lstStyle/>
          <a:p>
            <a:r>
              <a:rPr lang="en-US" sz="1600" i="1">
                <a:effectLst/>
                <a:latin typeface="Times"/>
              </a:rPr>
              <a:t>Journal of Alzheimer’s Disease 49 (2016) 971–990</a:t>
            </a:r>
          </a:p>
        </p:txBody>
      </p:sp>
      <p:pic>
        <p:nvPicPr>
          <p:cNvPr id="11" name="Picture 10">
            <a:extLst>
              <a:ext uri="{FF2B5EF4-FFF2-40B4-BE49-F238E27FC236}">
                <a16:creationId xmlns:a16="http://schemas.microsoft.com/office/drawing/2014/main" id="{4662ADF1-70EC-74D6-8770-18026F6802AA}"/>
              </a:ext>
            </a:extLst>
          </p:cNvPr>
          <p:cNvPicPr>
            <a:picLocks noChangeAspect="1"/>
          </p:cNvPicPr>
          <p:nvPr/>
        </p:nvPicPr>
        <p:blipFill>
          <a:blip r:embed="rId3"/>
          <a:stretch>
            <a:fillRect/>
          </a:stretch>
        </p:blipFill>
        <p:spPr>
          <a:xfrm>
            <a:off x="8651688" y="4229370"/>
            <a:ext cx="1617693" cy="1076055"/>
          </a:xfrm>
          <a:prstGeom prst="rect">
            <a:avLst/>
          </a:prstGeom>
        </p:spPr>
      </p:pic>
      <p:pic>
        <p:nvPicPr>
          <p:cNvPr id="7" name="Picture 6" descr="A green and grey logo&#10;&#10;AI-generated content may be incorrect.">
            <a:extLst>
              <a:ext uri="{FF2B5EF4-FFF2-40B4-BE49-F238E27FC236}">
                <a16:creationId xmlns:a16="http://schemas.microsoft.com/office/drawing/2014/main" id="{9C6CFC25-EDFD-C9EB-749C-7899BB77E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141" y="0"/>
            <a:ext cx="1891859" cy="1325563"/>
          </a:xfrm>
          <a:prstGeom prst="rect">
            <a:avLst/>
          </a:prstGeom>
        </p:spPr>
      </p:pic>
    </p:spTree>
    <p:extLst>
      <p:ext uri="{BB962C8B-B14F-4D97-AF65-F5344CB8AC3E}">
        <p14:creationId xmlns:p14="http://schemas.microsoft.com/office/powerpoint/2010/main" val="7212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C0AE8E9-A0AC-8764-982E-A56959C22189}"/>
              </a:ext>
            </a:extLst>
          </p:cNvPr>
          <p:cNvSpPr>
            <a:spLocks noGrp="1"/>
          </p:cNvSpPr>
          <p:nvPr/>
        </p:nvSpPr>
        <p:spPr>
          <a:xfrm>
            <a:off x="771211" y="2186625"/>
            <a:ext cx="4378457" cy="3804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Global life expectancy at birth increased from 46 years in 1950 to over 70 years in 2023.</a:t>
            </a:r>
          </a:p>
          <a:p>
            <a:r>
              <a:rPr lang="en-US" sz="1800" dirty="0"/>
              <a:t>By 2050, it is estimated that there will be more than 2.1 billion people aged 60 and over, representing over 21% of the global population.</a:t>
            </a:r>
          </a:p>
          <a:p>
            <a:r>
              <a:rPr lang="en-US" sz="1800" dirty="0"/>
              <a:t>It has been reported that up to 42% of the population aged over 60 are affected by mild cognitive impairment (MCI) worldwide.</a:t>
            </a:r>
          </a:p>
          <a:p>
            <a:r>
              <a:rPr lang="en-US" sz="1800" dirty="0"/>
              <a:t>Early interventions can help slow age-related declines.</a:t>
            </a:r>
          </a:p>
        </p:txBody>
      </p:sp>
      <p:sp>
        <p:nvSpPr>
          <p:cNvPr id="6" name="Title 1">
            <a:extLst>
              <a:ext uri="{FF2B5EF4-FFF2-40B4-BE49-F238E27FC236}">
                <a16:creationId xmlns:a16="http://schemas.microsoft.com/office/drawing/2014/main" id="{DE0A131D-C579-CB71-5622-2AC871195720}"/>
              </a:ext>
            </a:extLst>
          </p:cNvPr>
          <p:cNvSpPr>
            <a:spLocks noGrp="1"/>
          </p:cNvSpPr>
          <p:nvPr/>
        </p:nvSpPr>
        <p:spPr>
          <a:xfrm>
            <a:off x="1963775" y="1033936"/>
            <a:ext cx="9410341" cy="5973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2060"/>
                </a:solidFill>
                <a:latin typeface="Palatino Linotype" panose="02040502050505030304" pitchFamily="18" charset="0"/>
                <a:ea typeface="+mj-ea"/>
                <a:cs typeface="Biome Light" panose="020B0303030204020804" pitchFamily="34" charset="0"/>
              </a:defRPr>
            </a:lvl1pPr>
          </a:lstStyle>
          <a:p>
            <a:r>
              <a:rPr lang="en-US" b="1" dirty="0"/>
              <a:t>Decline of Cognitive Abilities with Ageing </a:t>
            </a:r>
          </a:p>
        </p:txBody>
      </p:sp>
      <p:pic>
        <p:nvPicPr>
          <p:cNvPr id="8" name="Picture 7">
            <a:extLst>
              <a:ext uri="{FF2B5EF4-FFF2-40B4-BE49-F238E27FC236}">
                <a16:creationId xmlns:a16="http://schemas.microsoft.com/office/drawing/2014/main" id="{82053BE4-8FBA-BBC1-0E01-DE3A2BF7CB5B}"/>
              </a:ext>
            </a:extLst>
          </p:cNvPr>
          <p:cNvPicPr>
            <a:picLocks noChangeAspect="1"/>
          </p:cNvPicPr>
          <p:nvPr/>
        </p:nvPicPr>
        <p:blipFill>
          <a:blip r:embed="rId2"/>
          <a:srcRect l="1963" t="2672" r="30244" b="-1"/>
          <a:stretch/>
        </p:blipFill>
        <p:spPr>
          <a:xfrm>
            <a:off x="5641816" y="2046396"/>
            <a:ext cx="5377762" cy="3739466"/>
          </a:xfrm>
          <a:prstGeom prst="rect">
            <a:avLst/>
          </a:prstGeom>
        </p:spPr>
      </p:pic>
      <p:sp>
        <p:nvSpPr>
          <p:cNvPr id="9" name="TextBox 8">
            <a:extLst>
              <a:ext uri="{FF2B5EF4-FFF2-40B4-BE49-F238E27FC236}">
                <a16:creationId xmlns:a16="http://schemas.microsoft.com/office/drawing/2014/main" id="{26DB56A5-B173-0069-BF3F-DC027962CA05}"/>
              </a:ext>
            </a:extLst>
          </p:cNvPr>
          <p:cNvSpPr txBox="1"/>
          <p:nvPr/>
        </p:nvSpPr>
        <p:spPr>
          <a:xfrm>
            <a:off x="7072159" y="6412669"/>
            <a:ext cx="2996888" cy="261610"/>
          </a:xfrm>
          <a:prstGeom prst="rect">
            <a:avLst/>
          </a:prstGeom>
          <a:noFill/>
        </p:spPr>
        <p:txBody>
          <a:bodyPr wrap="square">
            <a:spAutoFit/>
          </a:bodyPr>
          <a:lstStyle>
            <a:defPPr>
              <a:defRPr lang="en-US"/>
            </a:defPPr>
            <a:lvl1pPr>
              <a:defRPr sz="1100" b="0" i="0">
                <a:solidFill>
                  <a:srgbClr val="222222"/>
                </a:solidFill>
                <a:effectLst/>
                <a:latin typeface="Arial" panose="020B0604020202020204" pitchFamily="34" charset="0"/>
              </a:defRPr>
            </a:lvl1pPr>
          </a:lstStyle>
          <a:p>
            <a:r>
              <a:rPr lang="en-US" dirty="0">
                <a:latin typeface="Calibri" panose="020F0502020204030204" pitchFamily="34" charset="0"/>
                <a:ea typeface="Calibri" panose="020F0502020204030204" pitchFamily="34" charset="0"/>
                <a:cs typeface="Calibri" panose="020F0502020204030204" pitchFamily="34" charset="0"/>
              </a:rPr>
              <a:t>Park DC, Reuter Lorenz P. 2009</a:t>
            </a:r>
          </a:p>
        </p:txBody>
      </p:sp>
      <p:pic>
        <p:nvPicPr>
          <p:cNvPr id="11" name="Picture 10" descr="A close-up of a sign&#10;&#10;AI-generated content may be incorrect.">
            <a:extLst>
              <a:ext uri="{FF2B5EF4-FFF2-40B4-BE49-F238E27FC236}">
                <a16:creationId xmlns:a16="http://schemas.microsoft.com/office/drawing/2014/main" id="{B446D632-76DB-B71D-8712-1A5C965C5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58" y="5991581"/>
            <a:ext cx="973728" cy="385950"/>
          </a:xfrm>
          <a:prstGeom prst="rect">
            <a:avLst/>
          </a:prstGeom>
        </p:spPr>
      </p:pic>
      <p:pic>
        <p:nvPicPr>
          <p:cNvPr id="13" name="Picture 12" descr="A list of words with black text&#10;&#10;AI-generated content may be incorrect.">
            <a:extLst>
              <a:ext uri="{FF2B5EF4-FFF2-40B4-BE49-F238E27FC236}">
                <a16:creationId xmlns:a16="http://schemas.microsoft.com/office/drawing/2014/main" id="{3640BC62-C118-3E3A-DC56-004B47156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86" y="5991581"/>
            <a:ext cx="837487" cy="373555"/>
          </a:xfrm>
          <a:prstGeom prst="rect">
            <a:avLst/>
          </a:prstGeom>
        </p:spPr>
      </p:pic>
      <p:pic>
        <p:nvPicPr>
          <p:cNvPr id="14" name="Picture 13" descr="A close-up of a memory list&#10;&#10;AI-generated content may be incorrect.">
            <a:extLst>
              <a:ext uri="{FF2B5EF4-FFF2-40B4-BE49-F238E27FC236}">
                <a16:creationId xmlns:a16="http://schemas.microsoft.com/office/drawing/2014/main" id="{5FA1F56D-E1B6-9B97-47DE-A9972CBD3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560" y="5949750"/>
            <a:ext cx="837487" cy="427781"/>
          </a:xfrm>
          <a:prstGeom prst="rect">
            <a:avLst/>
          </a:prstGeom>
        </p:spPr>
      </p:pic>
      <p:pic>
        <p:nvPicPr>
          <p:cNvPr id="15" name="Picture 14" descr="A close-up of a memory&#10;&#10;AI-generated content may be incorrect.">
            <a:extLst>
              <a:ext uri="{FF2B5EF4-FFF2-40B4-BE49-F238E27FC236}">
                <a16:creationId xmlns:a16="http://schemas.microsoft.com/office/drawing/2014/main" id="{04169275-A11C-8A61-8B3A-424C1AD4BA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073" y="5956443"/>
            <a:ext cx="837487" cy="433806"/>
          </a:xfrm>
          <a:prstGeom prst="rect">
            <a:avLst/>
          </a:prstGeom>
        </p:spPr>
      </p:pic>
    </p:spTree>
    <p:extLst>
      <p:ext uri="{BB962C8B-B14F-4D97-AF65-F5344CB8AC3E}">
        <p14:creationId xmlns:p14="http://schemas.microsoft.com/office/powerpoint/2010/main" val="102718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662D572-8C3D-0E3D-9C84-D7DC273BD624}"/>
              </a:ext>
            </a:extLst>
          </p:cNvPr>
          <p:cNvSpPr>
            <a:spLocks noGrp="1"/>
          </p:cNvSpPr>
          <p:nvPr/>
        </p:nvSpPr>
        <p:spPr>
          <a:xfrm>
            <a:off x="1823640" y="487314"/>
            <a:ext cx="9290050" cy="862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pPr algn="ctr"/>
            <a:r>
              <a:rPr lang="en-US" b="1" dirty="0">
                <a:latin typeface="Calibri" panose="020F0502020204030204" pitchFamily="34" charset="0"/>
                <a:ea typeface="Calibri" panose="020F0502020204030204" pitchFamily="34" charset="0"/>
                <a:cs typeface="Calibri" panose="020F0502020204030204" pitchFamily="34" charset="0"/>
              </a:rPr>
              <a:t>Magtein for Aging Populations</a:t>
            </a:r>
          </a:p>
          <a:p>
            <a:pPr algn="ctr"/>
            <a:r>
              <a:rPr lang="en-US" sz="3600" i="1" dirty="0">
                <a:latin typeface="Calibri" panose="020F0502020204030204" pitchFamily="34" charset="0"/>
                <a:ea typeface="Calibri" panose="020F0502020204030204" pitchFamily="34" charset="0"/>
                <a:cs typeface="Calibri" panose="020F0502020204030204" pitchFamily="34" charset="0"/>
              </a:rPr>
              <a:t>2022 Study</a:t>
            </a:r>
          </a:p>
        </p:txBody>
      </p:sp>
      <p:sp>
        <p:nvSpPr>
          <p:cNvPr id="5" name="Rectangle 4">
            <a:extLst>
              <a:ext uri="{FF2B5EF4-FFF2-40B4-BE49-F238E27FC236}">
                <a16:creationId xmlns:a16="http://schemas.microsoft.com/office/drawing/2014/main" id="{F5BF9D57-D31E-1A52-EBFB-1B8C566C5A22}"/>
              </a:ext>
            </a:extLst>
          </p:cNvPr>
          <p:cNvSpPr/>
          <p:nvPr/>
        </p:nvSpPr>
        <p:spPr>
          <a:xfrm>
            <a:off x="6363130" y="4955460"/>
            <a:ext cx="5183188" cy="823912"/>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100" b="0" i="0">
                <a:effectLst/>
                <a:latin typeface="Arial" panose="020B0604020202020204" pitchFamily="34" charset="0"/>
              </a:rPr>
              <a:t>Zhang, </a:t>
            </a:r>
            <a:r>
              <a:rPr lang="en-US" sz="1100" b="0" i="0" err="1">
                <a:effectLst/>
                <a:latin typeface="Arial" panose="020B0604020202020204" pitchFamily="34" charset="0"/>
              </a:rPr>
              <a:t>Chengxiang</a:t>
            </a:r>
            <a:r>
              <a:rPr lang="en-US" sz="1100" b="0" i="0">
                <a:effectLst/>
                <a:latin typeface="Arial" panose="020B0604020202020204" pitchFamily="34" charset="0"/>
              </a:rPr>
              <a:t>, Qi Hu, </a:t>
            </a:r>
            <a:r>
              <a:rPr lang="en-US" sz="1100" b="0" i="0" err="1">
                <a:effectLst/>
                <a:latin typeface="Arial" panose="020B0604020202020204" pitchFamily="34" charset="0"/>
              </a:rPr>
              <a:t>Shifen</a:t>
            </a:r>
            <a:r>
              <a:rPr lang="en-US" sz="1100" b="0" i="0">
                <a:effectLst/>
                <a:latin typeface="Arial" panose="020B0604020202020204" pitchFamily="34" charset="0"/>
              </a:rPr>
              <a:t> Li, </a:t>
            </a:r>
            <a:r>
              <a:rPr lang="en-US" sz="1100" b="0" i="0" err="1">
                <a:effectLst/>
                <a:latin typeface="Arial" panose="020B0604020202020204" pitchFamily="34" charset="0"/>
              </a:rPr>
              <a:t>Feifei</a:t>
            </a:r>
            <a:r>
              <a:rPr lang="en-US" sz="1100" b="0" i="0">
                <a:effectLst/>
                <a:latin typeface="Arial" panose="020B0604020202020204" pitchFamily="34" charset="0"/>
              </a:rPr>
              <a:t> Dai, Wen Qian, Susan Hewlings, Ting Yan, and </a:t>
            </a:r>
            <a:r>
              <a:rPr lang="en-US" sz="1100" b="0" i="0" err="1">
                <a:effectLst/>
                <a:latin typeface="Arial" panose="020B0604020202020204" pitchFamily="34" charset="0"/>
              </a:rPr>
              <a:t>Yubang</a:t>
            </a:r>
            <a:r>
              <a:rPr lang="en-US" sz="1100" b="0" i="0">
                <a:effectLst/>
                <a:latin typeface="Arial" panose="020B0604020202020204" pitchFamily="34" charset="0"/>
              </a:rPr>
              <a:t> Wang. "A Magtein®, magnesium L-Threonate,-based formula improves brain cognitive functions in healthy Chinese adults." </a:t>
            </a:r>
            <a:r>
              <a:rPr lang="en-US" sz="1100" b="0" i="1">
                <a:effectLst/>
                <a:latin typeface="Arial" panose="020B0604020202020204" pitchFamily="34" charset="0"/>
              </a:rPr>
              <a:t>Nutrients</a:t>
            </a:r>
            <a:r>
              <a:rPr lang="en-US" sz="1100" b="0" i="0">
                <a:effectLst/>
                <a:latin typeface="Arial" panose="020B0604020202020204" pitchFamily="34" charset="0"/>
              </a:rPr>
              <a:t> 14, no. 24 (2022): 5235.</a:t>
            </a:r>
            <a:endParaRPr lang="en-US" sz="1100" b="1" i="1" kern="1200">
              <a:latin typeface="Palatino Linotype" panose="02040502050505030304" pitchFamily="18" charset="0"/>
              <a:cs typeface="Biome Light" panose="020B0303030204020804" pitchFamily="34" charset="0"/>
            </a:endParaRPr>
          </a:p>
        </p:txBody>
      </p:sp>
      <p:sp>
        <p:nvSpPr>
          <p:cNvPr id="6" name="TextBox 11">
            <a:extLst>
              <a:ext uri="{FF2B5EF4-FFF2-40B4-BE49-F238E27FC236}">
                <a16:creationId xmlns:a16="http://schemas.microsoft.com/office/drawing/2014/main" id="{FA93FD35-7DEA-1722-5DDA-34D9DC7C1825}"/>
              </a:ext>
            </a:extLst>
          </p:cNvPr>
          <p:cNvSpPr txBox="1"/>
          <p:nvPr/>
        </p:nvSpPr>
        <p:spPr>
          <a:xfrm>
            <a:off x="736630" y="1546882"/>
            <a:ext cx="5951845" cy="49950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spcBef>
                <a:spcPts val="1000"/>
              </a:spcBef>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A 2022 Clinical study. 2 g/day Magtein with phosphatidylserine, vitamins C &amp; D for 30 days.</a:t>
            </a:r>
          </a:p>
          <a:p>
            <a:pPr marL="228600" indent="-228600">
              <a:lnSpc>
                <a:spcPct val="150000"/>
              </a:lnSpc>
              <a:spcBef>
                <a:spcPts val="1000"/>
              </a:spcBef>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The Clinical Memory Test (CMT) is a standard cognitive assessment widely used in in Chinese Hospitals.</a:t>
            </a:r>
          </a:p>
          <a:p>
            <a:pPr marL="228600" indent="-228600">
              <a:lnSpc>
                <a:spcPct val="150000"/>
              </a:lnSpc>
              <a:spcBef>
                <a:spcPts val="1000"/>
              </a:spcBef>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Magtein significantly improved results over placebo for the Clinical Memory Test</a:t>
            </a:r>
          </a:p>
          <a:p>
            <a:pPr marL="228600" indent="-228600">
              <a:lnSpc>
                <a:spcPct val="150000"/>
              </a:lnSpc>
              <a:spcBef>
                <a:spcPts val="1000"/>
              </a:spcBef>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Older participants showed greater cognitive improvement.</a:t>
            </a:r>
          </a:p>
        </p:txBody>
      </p:sp>
      <p:pic>
        <p:nvPicPr>
          <p:cNvPr id="19458" name="Picture 2">
            <a:extLst>
              <a:ext uri="{FF2B5EF4-FFF2-40B4-BE49-F238E27FC236}">
                <a16:creationId xmlns:a16="http://schemas.microsoft.com/office/drawing/2014/main" id="{4CDD5187-F798-2CB0-0F7D-C21A8F1A4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130" y="1716892"/>
            <a:ext cx="5517627" cy="32146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een and grey logo&#10;&#10;AI-generated content may be incorrect.">
            <a:extLst>
              <a:ext uri="{FF2B5EF4-FFF2-40B4-BE49-F238E27FC236}">
                <a16:creationId xmlns:a16="http://schemas.microsoft.com/office/drawing/2014/main" id="{0D2C1BEE-FA3F-7A70-A108-9528AD016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141" y="0"/>
            <a:ext cx="1891859" cy="1325563"/>
          </a:xfrm>
          <a:prstGeom prst="rect">
            <a:avLst/>
          </a:prstGeom>
        </p:spPr>
      </p:pic>
      <p:sp>
        <p:nvSpPr>
          <p:cNvPr id="8" name="Oval 7">
            <a:extLst>
              <a:ext uri="{FF2B5EF4-FFF2-40B4-BE49-F238E27FC236}">
                <a16:creationId xmlns:a16="http://schemas.microsoft.com/office/drawing/2014/main" id="{1CBF3CF8-4A38-2BF9-3177-2D00B87FEE04}"/>
              </a:ext>
            </a:extLst>
          </p:cNvPr>
          <p:cNvSpPr/>
          <p:nvPr/>
        </p:nvSpPr>
        <p:spPr>
          <a:xfrm rot="20213159">
            <a:off x="8232244" y="2471178"/>
            <a:ext cx="1899940" cy="1164614"/>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highlight>
                  <a:srgbClr val="FFFF00"/>
                </a:highlight>
              </a:rPr>
              <a:t>Old participants scored higher scores </a:t>
            </a:r>
          </a:p>
          <a:p>
            <a:pPr algn="ctr"/>
            <a:endParaRPr lang="en-US" sz="1050"/>
          </a:p>
        </p:txBody>
      </p:sp>
      <p:cxnSp>
        <p:nvCxnSpPr>
          <p:cNvPr id="12" name="Straight Arrow Connector 11">
            <a:extLst>
              <a:ext uri="{FF2B5EF4-FFF2-40B4-BE49-F238E27FC236}">
                <a16:creationId xmlns:a16="http://schemas.microsoft.com/office/drawing/2014/main" id="{6D1ED8E3-6095-E3F0-1E54-C920560E3D09}"/>
              </a:ext>
            </a:extLst>
          </p:cNvPr>
          <p:cNvCxnSpPr/>
          <p:nvPr/>
        </p:nvCxnSpPr>
        <p:spPr>
          <a:xfrm flipV="1">
            <a:off x="9940545" y="2989445"/>
            <a:ext cx="0" cy="739740"/>
          </a:xfrm>
          <a:prstGeom prst="straightConnector1">
            <a:avLst/>
          </a:prstGeom>
          <a:ln w="57150">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00AB8D-320A-E968-8A7A-18C439F1950A}"/>
              </a:ext>
            </a:extLst>
          </p:cNvPr>
          <p:cNvPicPr>
            <a:picLocks noChangeAspect="1"/>
          </p:cNvPicPr>
          <p:nvPr/>
        </p:nvPicPr>
        <p:blipFill>
          <a:blip r:embed="rId2"/>
          <a:stretch>
            <a:fillRect/>
          </a:stretch>
        </p:blipFill>
        <p:spPr>
          <a:xfrm>
            <a:off x="6453810" y="1982179"/>
            <a:ext cx="5300367" cy="3956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D9B4606-373F-C279-391F-05CDA145C3A0}"/>
              </a:ext>
            </a:extLst>
          </p:cNvPr>
          <p:cNvSpPr txBox="1"/>
          <p:nvPr/>
        </p:nvSpPr>
        <p:spPr>
          <a:xfrm>
            <a:off x="708993" y="1953862"/>
            <a:ext cx="5439218" cy="2062103"/>
          </a:xfrm>
          <a:prstGeom prst="rect">
            <a:avLst/>
          </a:prstGeom>
          <a:solidFill>
            <a:schemeClr val="accent1">
              <a:lumMod val="20000"/>
              <a:lumOff val="80000"/>
            </a:schemeClr>
          </a:solidFill>
        </p:spPr>
        <p:txBody>
          <a:bodyPr wrap="square" lIns="91440" tIns="45720" rIns="91440" bIns="45720" anchor="t">
            <a:spAutoFit/>
          </a:bodyPr>
          <a:lstStyle/>
          <a:p>
            <a:r>
              <a:rPr lang="en-US" b="1"/>
              <a:t>We calculated the relative change in Cognitive Age</a:t>
            </a:r>
          </a:p>
          <a:p>
            <a:endParaRPr lang="en-US" u="sng"/>
          </a:p>
          <a:p>
            <a:r>
              <a:rPr lang="en-US" u="sng"/>
              <a:t>Total cognition composite Change-Sensitive Score</a:t>
            </a:r>
            <a:endParaRPr lang="en-US"/>
          </a:p>
          <a:p>
            <a:endParaRPr lang="en-US"/>
          </a:p>
          <a:p>
            <a:r>
              <a:rPr lang="en-US" b="1"/>
              <a:t>Magtein – placebo = ​2.236, p =0.041</a:t>
            </a:r>
          </a:p>
          <a:p>
            <a:endParaRPr lang="en-US"/>
          </a:p>
          <a:p>
            <a:r>
              <a:rPr lang="en-US" sz="2000" b="1" u="sng">
                <a:highlight>
                  <a:srgbClr val="00FFFF"/>
                </a:highlight>
              </a:rPr>
              <a:t>7.5 years of cognitive age benefit vs placebo</a:t>
            </a:r>
          </a:p>
        </p:txBody>
      </p:sp>
      <p:sp>
        <p:nvSpPr>
          <p:cNvPr id="3" name="TextBox 2">
            <a:extLst>
              <a:ext uri="{FF2B5EF4-FFF2-40B4-BE49-F238E27FC236}">
                <a16:creationId xmlns:a16="http://schemas.microsoft.com/office/drawing/2014/main" id="{45CC6733-ADA3-8B39-228C-B502FBB0E4DB}"/>
              </a:ext>
            </a:extLst>
          </p:cNvPr>
          <p:cNvSpPr txBox="1"/>
          <p:nvPr/>
        </p:nvSpPr>
        <p:spPr>
          <a:xfrm>
            <a:off x="708991" y="4598368"/>
            <a:ext cx="5457897" cy="1200329"/>
          </a:xfrm>
          <a:prstGeom prst="rect">
            <a:avLst/>
          </a:prstGeom>
          <a:solidFill>
            <a:schemeClr val="bg1">
              <a:lumMod val="95000"/>
            </a:schemeClr>
          </a:solidFill>
          <a:ln>
            <a:solidFill>
              <a:schemeClr val="tx1"/>
            </a:solidFill>
          </a:ln>
        </p:spPr>
        <p:txBody>
          <a:bodyPr wrap="square" lIns="91440" tIns="45720" rIns="91440" bIns="45720" anchor="t">
            <a:spAutoFit/>
          </a:bodyPr>
          <a:lstStyle/>
          <a:p>
            <a:pPr algn="ctr"/>
            <a:r>
              <a:rPr lang="en-US"/>
              <a:t>This corroborates the Liu 2016 data but now in a younger healthy population</a:t>
            </a:r>
          </a:p>
          <a:p>
            <a:pPr algn="ctr"/>
            <a:r>
              <a:rPr lang="en-US" b="1">
                <a:highlight>
                  <a:srgbClr val="00FFFF"/>
                </a:highlight>
              </a:rPr>
              <a:t>Customers can use the claim: “supports healthy brain cognitive aging”</a:t>
            </a:r>
          </a:p>
        </p:txBody>
      </p:sp>
      <p:sp>
        <p:nvSpPr>
          <p:cNvPr id="6" name="Title 1">
            <a:extLst>
              <a:ext uri="{FF2B5EF4-FFF2-40B4-BE49-F238E27FC236}">
                <a16:creationId xmlns:a16="http://schemas.microsoft.com/office/drawing/2014/main" id="{C1B01D8F-5FA8-AE67-901F-2329B1A63B7A}"/>
              </a:ext>
            </a:extLst>
          </p:cNvPr>
          <p:cNvSpPr>
            <a:spLocks noGrp="1"/>
          </p:cNvSpPr>
          <p:nvPr>
            <p:ph type="title"/>
          </p:nvPr>
        </p:nvSpPr>
        <p:spPr>
          <a:xfrm>
            <a:off x="1123950" y="414648"/>
            <a:ext cx="9944099" cy="792860"/>
          </a:xfrm>
        </p:spPr>
        <p:txBody>
          <a:bodyPr>
            <a:noAutofit/>
          </a:bodyPr>
          <a:lstStyle/>
          <a:p>
            <a:pPr algn="ctr"/>
            <a:r>
              <a:rPr lang="en-US" b="1" dirty="0"/>
              <a:t>Brain Cognitive\Aging Health</a:t>
            </a:r>
            <a:br>
              <a:rPr lang="en-US" sz="3600" b="1" dirty="0">
                <a:solidFill>
                  <a:schemeClr val="tx1"/>
                </a:solidFill>
              </a:rPr>
            </a:br>
            <a:r>
              <a:rPr lang="en-US" sz="3600" i="1" dirty="0"/>
              <a:t>2025 Study</a:t>
            </a:r>
          </a:p>
        </p:txBody>
      </p:sp>
      <p:sp>
        <p:nvSpPr>
          <p:cNvPr id="7" name="TextBox 6">
            <a:extLst>
              <a:ext uri="{FF2B5EF4-FFF2-40B4-BE49-F238E27FC236}">
                <a16:creationId xmlns:a16="http://schemas.microsoft.com/office/drawing/2014/main" id="{F4B8ED35-A7EE-E6E0-F943-B8A5FAAB0938}"/>
              </a:ext>
            </a:extLst>
          </p:cNvPr>
          <p:cNvSpPr txBox="1"/>
          <p:nvPr/>
        </p:nvSpPr>
        <p:spPr>
          <a:xfrm>
            <a:off x="6615812" y="1535816"/>
            <a:ext cx="4981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Total Cognition CSS Declines with Age</a:t>
            </a:r>
          </a:p>
        </p:txBody>
      </p:sp>
      <p:pic>
        <p:nvPicPr>
          <p:cNvPr id="9" name="Picture 2" descr="Home - NIH Toolbox">
            <a:extLst>
              <a:ext uri="{FF2B5EF4-FFF2-40B4-BE49-F238E27FC236}">
                <a16:creationId xmlns:a16="http://schemas.microsoft.com/office/drawing/2014/main" id="{209EDBAA-EAE2-9EBF-D34A-DAE960CE8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543" y="4826749"/>
            <a:ext cx="970178" cy="615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descr="A green and grey logo&#10;&#10;AI-generated content may be incorrect.">
            <a:extLst>
              <a:ext uri="{FF2B5EF4-FFF2-40B4-BE49-F238E27FC236}">
                <a16:creationId xmlns:a16="http://schemas.microsoft.com/office/drawing/2014/main" id="{C292AD30-41DF-8324-7EBD-28E6AE7D3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141" y="0"/>
            <a:ext cx="1891859" cy="1325563"/>
          </a:xfrm>
          <a:prstGeom prst="rect">
            <a:avLst/>
          </a:prstGeom>
        </p:spPr>
      </p:pic>
    </p:spTree>
    <p:extLst>
      <p:ext uri="{BB962C8B-B14F-4D97-AF65-F5344CB8AC3E}">
        <p14:creationId xmlns:p14="http://schemas.microsoft.com/office/powerpoint/2010/main" val="53324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3398-866C-2DC8-9BAD-D068DE3CF91B}"/>
              </a:ext>
            </a:extLst>
          </p:cNvPr>
          <p:cNvSpPr>
            <a:spLocks noGrp="1"/>
          </p:cNvSpPr>
          <p:nvPr>
            <p:ph type="title"/>
          </p:nvPr>
        </p:nvSpPr>
        <p:spPr>
          <a:xfrm>
            <a:off x="1395398" y="740095"/>
            <a:ext cx="9891266" cy="1325563"/>
          </a:xfrm>
        </p:spPr>
        <p:txBody>
          <a:bodyPr anchor="ctr">
            <a:normAutofit/>
          </a:bodyPr>
          <a:lstStyle/>
          <a:p>
            <a:r>
              <a:rPr lang="en-US" sz="3600" b="1" dirty="0"/>
              <a:t>Magtein Treatment Alters Sleep Architecture:</a:t>
            </a:r>
          </a:p>
        </p:txBody>
      </p:sp>
      <p:sp>
        <p:nvSpPr>
          <p:cNvPr id="6" name="TextBox 5">
            <a:extLst>
              <a:ext uri="{FF2B5EF4-FFF2-40B4-BE49-F238E27FC236}">
                <a16:creationId xmlns:a16="http://schemas.microsoft.com/office/drawing/2014/main" id="{1EE25372-D3B4-3B3A-6543-588DE150EC36}"/>
              </a:ext>
            </a:extLst>
          </p:cNvPr>
          <p:cNvSpPr txBox="1"/>
          <p:nvPr/>
        </p:nvSpPr>
        <p:spPr>
          <a:xfrm>
            <a:off x="921752" y="3965199"/>
            <a:ext cx="4628240" cy="1213604"/>
          </a:xfrm>
          <a:prstGeom prst="rect">
            <a:avLst/>
          </a:prstGeom>
        </p:spPr>
        <p:txBody>
          <a:bodyPr vert="horz" lIns="91440" tIns="45720" rIns="91440" bIns="45720" rtlCol="0">
            <a:normAutofit/>
          </a:bodyPr>
          <a:lstStyle/>
          <a:p>
            <a:pPr marL="228600" indent="-228600">
              <a:spcBef>
                <a:spcPts val="1000"/>
              </a:spcBef>
              <a:buFont typeface="Arial" panose="020B0604020202020204" pitchFamily="34" charset="0"/>
              <a:buChar char="•"/>
            </a:pPr>
            <a:r>
              <a:rPr lang="en-US" sz="2800" kern="1200" dirty="0">
                <a:solidFill>
                  <a:srgbClr val="002060"/>
                </a:solidFill>
              </a:rPr>
              <a:t> Increases deep sleep and reduces light sleep </a:t>
            </a:r>
          </a:p>
        </p:txBody>
      </p:sp>
      <p:pic>
        <p:nvPicPr>
          <p:cNvPr id="4" name="Content Placeholder 3">
            <a:extLst>
              <a:ext uri="{FF2B5EF4-FFF2-40B4-BE49-F238E27FC236}">
                <a16:creationId xmlns:a16="http://schemas.microsoft.com/office/drawing/2014/main" id="{8C3227F9-E3BC-A612-253A-1B6A95A5E76C}"/>
              </a:ext>
            </a:extLst>
          </p:cNvPr>
          <p:cNvPicPr>
            <a:picLocks noGrp="1" noChangeAspect="1"/>
          </p:cNvPicPr>
          <p:nvPr>
            <p:ph sz="half" idx="2"/>
          </p:nvPr>
        </p:nvPicPr>
        <p:blipFill>
          <a:blip r:embed="rId2"/>
          <a:stretch>
            <a:fillRect/>
          </a:stretch>
        </p:blipFill>
        <p:spPr>
          <a:xfrm>
            <a:off x="5887360" y="1947412"/>
            <a:ext cx="3922480" cy="4351338"/>
          </a:xfrm>
          <a:prstGeom prst="rect">
            <a:avLst/>
          </a:prstGeom>
          <a:noFill/>
        </p:spPr>
      </p:pic>
      <p:sp>
        <p:nvSpPr>
          <p:cNvPr id="5" name="TextBox 4">
            <a:extLst>
              <a:ext uri="{FF2B5EF4-FFF2-40B4-BE49-F238E27FC236}">
                <a16:creationId xmlns:a16="http://schemas.microsoft.com/office/drawing/2014/main" id="{27A9ED49-5206-65A7-C614-8F1208D94131}"/>
              </a:ext>
            </a:extLst>
          </p:cNvPr>
          <p:cNvSpPr txBox="1"/>
          <p:nvPr/>
        </p:nvSpPr>
        <p:spPr>
          <a:xfrm>
            <a:off x="1395398" y="2374901"/>
            <a:ext cx="4913304" cy="1463799"/>
          </a:xfrm>
          <a:prstGeom prst="rect">
            <a:avLst/>
          </a:prstGeom>
          <a:noFill/>
        </p:spPr>
        <p:txBody>
          <a:bodyPr wrap="square">
            <a:spAutoFit/>
          </a:bodyPr>
          <a:lstStyle/>
          <a:p>
            <a:pPr marL="0" marR="0">
              <a:lnSpc>
                <a:spcPct val="115000"/>
              </a:lnSpc>
              <a:spcBef>
                <a:spcPts val="300"/>
              </a:spcBef>
              <a:spcAft>
                <a:spcPts val="0"/>
              </a:spcAft>
            </a:pPr>
            <a:r>
              <a:rPr lang="en-US" sz="1800" dirty="0">
                <a:solidFill>
                  <a:schemeClr val="tx1"/>
                </a:solidFill>
                <a:effectLst/>
                <a:latin typeface="Palatino Linotype" panose="02040502050505030304" pitchFamily="18" charset="0"/>
                <a:cs typeface="Biome Light" panose="020B0303030204020804" pitchFamily="34" charset="0"/>
              </a:rPr>
              <a:t>80 healthy participants</a:t>
            </a:r>
          </a:p>
          <a:p>
            <a:pPr marL="0" marR="0">
              <a:lnSpc>
                <a:spcPct val="115000"/>
              </a:lnSpc>
              <a:spcBef>
                <a:spcPts val="300"/>
              </a:spcBef>
              <a:spcAft>
                <a:spcPts val="0"/>
              </a:spcAft>
            </a:pPr>
            <a:r>
              <a:rPr lang="en-US" sz="1800" dirty="0">
                <a:solidFill>
                  <a:schemeClr val="tx1"/>
                </a:solidFill>
                <a:effectLst/>
                <a:latin typeface="Palatino Linotype" panose="02040502050505030304" pitchFamily="18" charset="0"/>
                <a:cs typeface="Biome Light" panose="020B0303030204020804" pitchFamily="34" charset="0"/>
              </a:rPr>
              <a:t>35-55 years old.</a:t>
            </a:r>
          </a:p>
          <a:p>
            <a:pPr>
              <a:lnSpc>
                <a:spcPct val="115000"/>
              </a:lnSpc>
              <a:spcBef>
                <a:spcPts val="300"/>
              </a:spcBef>
            </a:pPr>
            <a:r>
              <a:rPr lang="en-US" dirty="0">
                <a:latin typeface="Palatino Linotype" panose="02040502050505030304" pitchFamily="18" charset="0"/>
                <a:cs typeface="Biome Light" panose="020B0303030204020804" pitchFamily="34" charset="0"/>
              </a:rPr>
              <a:t>1 g/day for 3 weeks.</a:t>
            </a:r>
            <a:endParaRPr lang="en-US" dirty="0">
              <a:latin typeface="Palatino Linotype" panose="02040502050505030304" pitchFamily="18" charset="0"/>
              <a:ea typeface="Times New Roman" panose="02020603050405020304" pitchFamily="18" charset="0"/>
              <a:cs typeface="Biome Light" panose="020B0303030204020804" pitchFamily="34" charset="0"/>
            </a:endParaRPr>
          </a:p>
          <a:p>
            <a:pPr marL="0" marR="0">
              <a:lnSpc>
                <a:spcPct val="115000"/>
              </a:lnSpc>
              <a:spcBef>
                <a:spcPts val="300"/>
              </a:spcBef>
              <a:spcAft>
                <a:spcPts val="0"/>
              </a:spcAft>
            </a:pPr>
            <a:endParaRPr lang="en-US" sz="1800" dirty="0">
              <a:solidFill>
                <a:schemeClr val="tx1"/>
              </a:solidFill>
              <a:effectLst/>
              <a:latin typeface="Palatino Linotype" panose="02040502050505030304" pitchFamily="18" charset="0"/>
              <a:cs typeface="Biome Light" panose="020B0303030204020804" pitchFamily="34" charset="0"/>
            </a:endParaRPr>
          </a:p>
        </p:txBody>
      </p:sp>
    </p:spTree>
    <p:extLst>
      <p:ext uri="{BB962C8B-B14F-4D97-AF65-F5344CB8AC3E}">
        <p14:creationId xmlns:p14="http://schemas.microsoft.com/office/powerpoint/2010/main" val="64702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413C-BEE1-C8C8-9103-B7B585A8B3C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1F5437-1131-84FF-9A0F-2B56608E69DF}"/>
              </a:ext>
            </a:extLst>
          </p:cNvPr>
          <p:cNvSpPr>
            <a:spLocks noGrp="1"/>
          </p:cNvSpPr>
          <p:nvPr/>
        </p:nvSpPr>
        <p:spPr>
          <a:xfrm>
            <a:off x="4542918" y="856610"/>
            <a:ext cx="3767548" cy="904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r>
              <a:rPr lang="en-US" sz="6000" b="1" dirty="0">
                <a:latin typeface="+mn-lt"/>
                <a:ea typeface="Calibri"/>
                <a:cs typeface="Calibri"/>
              </a:rPr>
              <a:t>Claims</a:t>
            </a:r>
            <a:endParaRPr lang="en-US" sz="6000" b="1" dirty="0">
              <a:latin typeface="+mn-lt"/>
            </a:endParaRPr>
          </a:p>
        </p:txBody>
      </p:sp>
      <p:sp>
        <p:nvSpPr>
          <p:cNvPr id="8" name="Content Placeholder 7">
            <a:extLst>
              <a:ext uri="{FF2B5EF4-FFF2-40B4-BE49-F238E27FC236}">
                <a16:creationId xmlns:a16="http://schemas.microsoft.com/office/drawing/2014/main" id="{9FA7A3E1-0BEE-EFDF-1364-5FAEB6810E44}"/>
              </a:ext>
            </a:extLst>
          </p:cNvPr>
          <p:cNvSpPr>
            <a:spLocks noGrp="1"/>
          </p:cNvSpPr>
          <p:nvPr/>
        </p:nvSpPr>
        <p:spPr>
          <a:xfrm>
            <a:off x="2203769" y="2481308"/>
            <a:ext cx="8972961" cy="2486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i="0" u="none" strike="noStrike" baseline="0" dirty="0">
                <a:latin typeface="MyriadPro-Regular"/>
              </a:rPr>
              <a:t>Magtein supports healthy brain </a:t>
            </a:r>
            <a:r>
              <a:rPr lang="en-US" sz="3200" b="1" dirty="0">
                <a:latin typeface="MyriadPro-Regular"/>
              </a:rPr>
              <a:t>a</a:t>
            </a:r>
            <a:r>
              <a:rPr lang="en-US" sz="3200" b="1" i="0" u="none" strike="noStrike" baseline="0" dirty="0">
                <a:latin typeface="MyriadPro-Regular"/>
              </a:rPr>
              <a:t>ging</a:t>
            </a:r>
          </a:p>
          <a:p>
            <a:pPr marL="0" indent="0" algn="l">
              <a:buNone/>
            </a:pPr>
            <a:endParaRPr lang="en-US" sz="3200" b="1" i="0" u="none" strike="noStrike" baseline="0" dirty="0">
              <a:latin typeface="MyriadPro-Regular"/>
            </a:endParaRPr>
          </a:p>
          <a:p>
            <a:pPr algn="l"/>
            <a:r>
              <a:rPr lang="en-US" sz="3200" b="1" dirty="0">
                <a:latin typeface="MyriadPro-Regular"/>
              </a:rPr>
              <a:t>Magtein supports healthy brain cognitive aging</a:t>
            </a:r>
            <a:endParaRPr lang="en-US" sz="3200" b="1" i="0" u="none" strike="noStrike" baseline="0" dirty="0">
              <a:latin typeface="MyriadPro-Regular"/>
            </a:endParaRPr>
          </a:p>
          <a:p>
            <a:pPr algn="l"/>
            <a:endParaRPr lang="en-US" sz="1400" dirty="0">
              <a:latin typeface="MyriadPro-Regular"/>
            </a:endParaRPr>
          </a:p>
        </p:txBody>
      </p:sp>
      <p:pic>
        <p:nvPicPr>
          <p:cNvPr id="2" name="Picture 1" descr="A green and grey logo&#10;&#10;AI-generated content may be incorrect.">
            <a:extLst>
              <a:ext uri="{FF2B5EF4-FFF2-40B4-BE49-F238E27FC236}">
                <a16:creationId xmlns:a16="http://schemas.microsoft.com/office/drawing/2014/main" id="{31EAA09C-B08A-075A-F902-A958B37E2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89" y="69351"/>
            <a:ext cx="1891859" cy="1325563"/>
          </a:xfrm>
          <a:prstGeom prst="rect">
            <a:avLst/>
          </a:prstGeom>
        </p:spPr>
      </p:pic>
    </p:spTree>
    <p:extLst>
      <p:ext uri="{BB962C8B-B14F-4D97-AF65-F5344CB8AC3E}">
        <p14:creationId xmlns:p14="http://schemas.microsoft.com/office/powerpoint/2010/main" val="1177488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D00D3F-656A-4DDD-B23B-0481B23261D4}"/>
              </a:ext>
            </a:extLst>
          </p:cNvPr>
          <p:cNvSpPr>
            <a:spLocks noGrp="1"/>
          </p:cNvSpPr>
          <p:nvPr/>
        </p:nvSpPr>
        <p:spPr>
          <a:xfrm>
            <a:off x="4454236" y="402700"/>
            <a:ext cx="3767548" cy="904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r>
              <a:rPr lang="en-US" sz="6000" b="1" dirty="0">
                <a:latin typeface="+mn-lt"/>
                <a:ea typeface="Calibri"/>
                <a:cs typeface="Calibri"/>
              </a:rPr>
              <a:t>Claims</a:t>
            </a:r>
            <a:endParaRPr lang="en-US" sz="6000" b="1" dirty="0">
              <a:latin typeface="+mn-lt"/>
            </a:endParaRPr>
          </a:p>
        </p:txBody>
      </p:sp>
      <p:sp>
        <p:nvSpPr>
          <p:cNvPr id="5" name="Text Placeholder 3">
            <a:extLst>
              <a:ext uri="{FF2B5EF4-FFF2-40B4-BE49-F238E27FC236}">
                <a16:creationId xmlns:a16="http://schemas.microsoft.com/office/drawing/2014/main" id="{F76A4FCD-5EED-C3BB-BA4B-96220FF1DC0A}"/>
              </a:ext>
            </a:extLst>
          </p:cNvPr>
          <p:cNvSpPr>
            <a:spLocks noGrp="1"/>
          </p:cNvSpPr>
          <p:nvPr/>
        </p:nvSpPr>
        <p:spPr>
          <a:xfrm>
            <a:off x="2929181" y="5278413"/>
            <a:ext cx="6333637" cy="823912"/>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060"/>
                </a:solidFill>
                <a:latin typeface="Palatino Linotype" panose="02040502050505030304" pitchFamily="18" charset="0"/>
                <a:ea typeface="+mn-ea"/>
                <a:cs typeface="Biome Light" panose="020B03030302040208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02060"/>
                </a:solidFill>
                <a:latin typeface="Palatino Linotype" panose="02040502050505030304" pitchFamily="18" charset="0"/>
                <a:ea typeface="+mn-ea"/>
                <a:cs typeface="Biome Light" panose="020B03030302040208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02060"/>
                </a:solidFill>
                <a:latin typeface="Palatino Linotype" panose="02040502050505030304" pitchFamily="18" charset="0"/>
                <a:ea typeface="+mn-ea"/>
                <a:cs typeface="Biome Light" panose="020B03030302040208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02060"/>
                </a:solidFill>
                <a:latin typeface="Palatino Linotype" panose="02040502050505030304" pitchFamily="18" charset="0"/>
                <a:ea typeface="+mn-ea"/>
                <a:cs typeface="Biome Light" panose="020B03030302040208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02060"/>
                </a:solidFill>
                <a:latin typeface="Palatino Linotype" panose="02040502050505030304" pitchFamily="18" charset="0"/>
                <a:ea typeface="+mn-ea"/>
                <a:cs typeface="Biome Light" panose="020B03030302040208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accent1"/>
                </a:solidFill>
              </a:rPr>
              <a:t>For Cognition and Memory (2g/day)</a:t>
            </a:r>
          </a:p>
          <a:p>
            <a:pPr marL="342900" indent="-342900">
              <a:buFont typeface="Arial" panose="020B0604020202020204" pitchFamily="34" charset="0"/>
              <a:buChar char="•"/>
            </a:pPr>
            <a:r>
              <a:rPr lang="en-US" dirty="0">
                <a:solidFill>
                  <a:schemeClr val="accent3"/>
                </a:solidFill>
              </a:rPr>
              <a:t>For Mood, Sleep and Productivity (1g/day)</a:t>
            </a:r>
          </a:p>
        </p:txBody>
      </p:sp>
      <p:sp>
        <p:nvSpPr>
          <p:cNvPr id="6" name="Content Placeholder 4">
            <a:extLst>
              <a:ext uri="{FF2B5EF4-FFF2-40B4-BE49-F238E27FC236}">
                <a16:creationId xmlns:a16="http://schemas.microsoft.com/office/drawing/2014/main" id="{3721B888-8565-B122-658B-5AA5CE534F88}"/>
              </a:ext>
            </a:extLst>
          </p:cNvPr>
          <p:cNvSpPr>
            <a:spLocks noGrp="1"/>
          </p:cNvSpPr>
          <p:nvPr/>
        </p:nvSpPr>
        <p:spPr>
          <a:xfrm>
            <a:off x="1028455" y="1416578"/>
            <a:ext cx="5157787" cy="36845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i="0" u="none" strike="noStrike" baseline="0" dirty="0">
                <a:latin typeface="MyriadPro-Regular"/>
              </a:rPr>
              <a:t>Magtein increases productivity and focus*</a:t>
            </a:r>
          </a:p>
          <a:p>
            <a:pPr algn="l"/>
            <a:r>
              <a:rPr lang="en-US" sz="1800" b="0" i="0" u="none" strike="noStrike" baseline="0" dirty="0">
                <a:latin typeface="MyriadPro-Regular"/>
              </a:rPr>
              <a:t>Magtein improves concentration*</a:t>
            </a:r>
          </a:p>
          <a:p>
            <a:pPr algn="l"/>
            <a:r>
              <a:rPr lang="en-US" sz="1800" b="0" i="0" u="none" strike="noStrike" baseline="0" dirty="0">
                <a:latin typeface="MyriadPro-Regular"/>
              </a:rPr>
              <a:t>Magtein improves mental health*</a:t>
            </a:r>
          </a:p>
          <a:p>
            <a:pPr algn="l"/>
            <a:r>
              <a:rPr lang="en-US" sz="1800" b="0" i="0" u="none" strike="noStrike" baseline="0" dirty="0">
                <a:latin typeface="MyriadPro-Regular"/>
              </a:rPr>
              <a:t>Magtein improves mental alertness*</a:t>
            </a:r>
          </a:p>
          <a:p>
            <a:pPr algn="l"/>
            <a:r>
              <a:rPr lang="en-US" sz="1800" b="0" i="0" u="none" strike="noStrike" baseline="0" dirty="0">
                <a:latin typeface="MyriadPro-Regular"/>
              </a:rPr>
              <a:t>Magtein improves daytime functioning and energy*</a:t>
            </a:r>
          </a:p>
          <a:p>
            <a:pPr algn="l"/>
            <a:r>
              <a:rPr lang="en-US" sz="1800" b="0" i="0" u="none" strike="noStrike" baseline="0" dirty="0">
                <a:latin typeface="MyriadPro-Regular"/>
              </a:rPr>
              <a:t>Magtein promotes feeling refreshed upon awakening*</a:t>
            </a:r>
          </a:p>
          <a:p>
            <a:pPr algn="l"/>
            <a:r>
              <a:rPr lang="en-US" sz="1800" b="0" i="0" u="none" strike="noStrike" baseline="0" dirty="0">
                <a:latin typeface="MyriadPro-Regular"/>
              </a:rPr>
              <a:t>Magtein supports positive mood*</a:t>
            </a:r>
          </a:p>
          <a:p>
            <a:pPr algn="l"/>
            <a:r>
              <a:rPr lang="en-US" sz="1800" b="0" i="0" u="none" strike="noStrike" baseline="0" dirty="0">
                <a:latin typeface="MyriadPro-Regular"/>
              </a:rPr>
              <a:t>Magtein improves mood*</a:t>
            </a:r>
          </a:p>
          <a:p>
            <a:pPr algn="l"/>
            <a:r>
              <a:rPr lang="en-US" sz="1800" b="0" i="0" u="none" strike="noStrike" baseline="0" dirty="0">
                <a:latin typeface="MyriadPro-Regular"/>
              </a:rPr>
              <a:t>Magtein supports quality sleep*</a:t>
            </a:r>
          </a:p>
          <a:p>
            <a:pPr algn="l"/>
            <a:r>
              <a:rPr lang="en-US" sz="1800" b="0" i="0" u="none" strike="noStrike" baseline="0" dirty="0">
                <a:latin typeface="MyriadPro-Regular"/>
              </a:rPr>
              <a:t>Magtein improves REM sleep*</a:t>
            </a:r>
          </a:p>
          <a:p>
            <a:pPr algn="l"/>
            <a:r>
              <a:rPr lang="en-US" sz="1800" b="0" i="0" u="none" strike="noStrike" baseline="0" dirty="0">
                <a:latin typeface="MyriadPro-Regular"/>
              </a:rPr>
              <a:t>Magtein improves sleep quality*</a:t>
            </a:r>
            <a:endParaRPr lang="en-US" dirty="0"/>
          </a:p>
        </p:txBody>
      </p:sp>
      <p:sp>
        <p:nvSpPr>
          <p:cNvPr id="8" name="Content Placeholder 7">
            <a:extLst>
              <a:ext uri="{FF2B5EF4-FFF2-40B4-BE49-F238E27FC236}">
                <a16:creationId xmlns:a16="http://schemas.microsoft.com/office/drawing/2014/main" id="{83A2D458-80A8-A387-ED94-3024D8961728}"/>
              </a:ext>
            </a:extLst>
          </p:cNvPr>
          <p:cNvSpPr>
            <a:spLocks noGrp="1"/>
          </p:cNvSpPr>
          <p:nvPr/>
        </p:nvSpPr>
        <p:spPr>
          <a:xfrm>
            <a:off x="6186242" y="1416578"/>
            <a:ext cx="5183188"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i="0" u="none" strike="noStrike" baseline="0" dirty="0">
                <a:latin typeface="MyriadPro-Regular"/>
              </a:rPr>
              <a:t>Magtein supports overall cognitive ability*</a:t>
            </a:r>
          </a:p>
          <a:p>
            <a:pPr algn="l"/>
            <a:r>
              <a:rPr lang="en-US" sz="1800" b="0" i="0" u="none" strike="noStrike" baseline="0" dirty="0">
                <a:latin typeface="MyriadPro-Regular"/>
              </a:rPr>
              <a:t>Magtein reduces cognitive fluctuation*</a:t>
            </a:r>
          </a:p>
          <a:p>
            <a:pPr algn="l"/>
            <a:r>
              <a:rPr lang="en-US" sz="1800" b="0" i="0" u="none" strike="noStrike" baseline="0" dirty="0">
                <a:latin typeface="MyriadPro-Regular"/>
              </a:rPr>
              <a:t>Magtein supports executive function *</a:t>
            </a:r>
          </a:p>
          <a:p>
            <a:pPr algn="l"/>
            <a:r>
              <a:rPr lang="en-US" sz="1800" b="0" i="0" u="none" strike="noStrike" baseline="0" dirty="0">
                <a:latin typeface="MyriadPro-Regular"/>
              </a:rPr>
              <a:t>Magtein supports memory*†</a:t>
            </a:r>
          </a:p>
          <a:p>
            <a:pPr algn="l"/>
            <a:r>
              <a:rPr lang="en-US" sz="1800" b="0" i="0" u="none" strike="noStrike" baseline="0" dirty="0">
                <a:latin typeface="MyriadPro-Regular"/>
              </a:rPr>
              <a:t>Magtein supports working memory (short term memory) *</a:t>
            </a:r>
          </a:p>
          <a:p>
            <a:pPr algn="l"/>
            <a:r>
              <a:rPr lang="en-US" sz="1800" b="0" i="0" u="none" strike="noStrike" baseline="0" dirty="0">
                <a:latin typeface="MyriadPro-Regular"/>
              </a:rPr>
              <a:t>Magtein improves recognition*†</a:t>
            </a:r>
          </a:p>
          <a:p>
            <a:pPr algn="l"/>
            <a:r>
              <a:rPr lang="en-US" sz="1800" b="0" i="0" u="none" strike="noStrike" baseline="0" dirty="0">
                <a:latin typeface="MyriadPro-Regular"/>
              </a:rPr>
              <a:t>Magtein improves learning*†</a:t>
            </a:r>
          </a:p>
          <a:p>
            <a:pPr algn="l"/>
            <a:r>
              <a:rPr lang="en-US" sz="1800" b="0" i="0" u="none" strike="noStrike" baseline="0" dirty="0">
                <a:latin typeface="MyriadPro-Regular"/>
              </a:rPr>
              <a:t>Magtein improves recall*†</a:t>
            </a:r>
          </a:p>
          <a:p>
            <a:pPr marL="457200" lvl="1" indent="0">
              <a:buNone/>
            </a:pPr>
            <a:r>
              <a:rPr lang="en-US" sz="1400" b="0" i="0" u="none" strike="noStrike" baseline="0" dirty="0">
                <a:latin typeface="MyriadPro-Regular"/>
              </a:rPr>
              <a:t>† in a Magtein formulation with phosphatidylserine, </a:t>
            </a:r>
          </a:p>
          <a:p>
            <a:pPr marL="457200" lvl="1" indent="0">
              <a:buNone/>
            </a:pPr>
            <a:r>
              <a:rPr lang="fi-FI" sz="1400" b="0" i="0" u="none" strike="noStrike" baseline="0" dirty="0">
                <a:latin typeface="MyriadPro-Regular"/>
              </a:rPr>
              <a:t>vitamin C and vitamin D</a:t>
            </a:r>
            <a:endParaRPr lang="en-US" sz="1400" dirty="0">
              <a:latin typeface="MyriadPro-Regular"/>
            </a:endParaRPr>
          </a:p>
        </p:txBody>
      </p:sp>
      <p:pic>
        <p:nvPicPr>
          <p:cNvPr id="2" name="Picture 1" descr="A green and grey logo&#10;&#10;AI-generated content may be incorrect.">
            <a:extLst>
              <a:ext uri="{FF2B5EF4-FFF2-40B4-BE49-F238E27FC236}">
                <a16:creationId xmlns:a16="http://schemas.microsoft.com/office/drawing/2014/main" id="{75667279-7547-A562-3F98-311A83301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87"/>
            <a:ext cx="1891859" cy="1325563"/>
          </a:xfrm>
          <a:prstGeom prst="rect">
            <a:avLst/>
          </a:prstGeom>
        </p:spPr>
      </p:pic>
    </p:spTree>
    <p:extLst>
      <p:ext uri="{BB962C8B-B14F-4D97-AF65-F5344CB8AC3E}">
        <p14:creationId xmlns:p14="http://schemas.microsoft.com/office/powerpoint/2010/main" val="295293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1E1549-79B0-4713-A0BF-CD76DAC7A6C4}"/>
              </a:ext>
            </a:extLst>
          </p:cNvPr>
          <p:cNvSpPr>
            <a:spLocks noGrp="1"/>
          </p:cNvSpPr>
          <p:nvPr/>
        </p:nvSpPr>
        <p:spPr>
          <a:xfrm>
            <a:off x="3761172" y="68465"/>
            <a:ext cx="4343382" cy="1353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r>
              <a:rPr lang="en-US" sz="6000" b="1" dirty="0">
                <a:latin typeface="+mn-lt"/>
              </a:rPr>
              <a:t>Regulatory</a:t>
            </a:r>
            <a:endParaRPr lang="en-US" sz="6000" b="1" dirty="0">
              <a:highlight>
                <a:srgbClr val="FFFF00"/>
              </a:highlight>
              <a:latin typeface="+mn-lt"/>
            </a:endParaRPr>
          </a:p>
        </p:txBody>
      </p:sp>
      <p:sp>
        <p:nvSpPr>
          <p:cNvPr id="5" name="Content Placeholder 2">
            <a:extLst>
              <a:ext uri="{FF2B5EF4-FFF2-40B4-BE49-F238E27FC236}">
                <a16:creationId xmlns:a16="http://schemas.microsoft.com/office/drawing/2014/main" id="{7CC54F53-6C4A-4147-964E-ACB1D5FA4704}"/>
              </a:ext>
            </a:extLst>
          </p:cNvPr>
          <p:cNvSpPr>
            <a:spLocks noGrp="1"/>
          </p:cNvSpPr>
          <p:nvPr/>
        </p:nvSpPr>
        <p:spPr>
          <a:xfrm>
            <a:off x="2308538" y="1551090"/>
            <a:ext cx="7981324" cy="4662142"/>
          </a:xfrm>
          <a:prstGeom prst="rect">
            <a:avLst/>
          </a:prstGeom>
        </p:spPr>
        <p:txBody>
          <a:bodyPr vert="horz" lIns="91440" tIns="45720" rIns="91440" bIns="45720" numCol="1"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err="1">
                <a:latin typeface="+mn-lt"/>
                <a:cs typeface="Calibri"/>
              </a:rPr>
              <a:t>ThreoTech</a:t>
            </a:r>
            <a:r>
              <a:rPr lang="en-US" sz="1800" b="1" dirty="0">
                <a:latin typeface="+mn-lt"/>
                <a:cs typeface="Calibri"/>
              </a:rPr>
              <a:t> is IP owner and exclusive licensor of Magtein</a:t>
            </a:r>
            <a:endParaRPr lang="en-US" sz="1800" b="1" dirty="0">
              <a:latin typeface="+mn-lt"/>
            </a:endParaRPr>
          </a:p>
          <a:p>
            <a:r>
              <a:rPr lang="en-US" sz="1800" b="1" dirty="0">
                <a:latin typeface="+mn-lt"/>
                <a:cs typeface="Calibri"/>
              </a:rPr>
              <a:t>Protected by 10+ strong patents and actively policed</a:t>
            </a:r>
          </a:p>
          <a:p>
            <a:r>
              <a:rPr lang="en-US" sz="1800" b="1" dirty="0">
                <a:latin typeface="+mn-lt"/>
                <a:cs typeface="Calibri"/>
              </a:rPr>
              <a:t>Only sold under TMLA with strict label, logo and formulation requirements</a:t>
            </a:r>
          </a:p>
          <a:p>
            <a:pPr lvl="1"/>
            <a:r>
              <a:rPr lang="en-US" sz="1800" b="1" dirty="0">
                <a:latin typeface="+mn-lt"/>
                <a:cs typeface="Calibri"/>
              </a:rPr>
              <a:t>TMLA signed by each brand and their contracted manufacturers</a:t>
            </a:r>
          </a:p>
          <a:p>
            <a:pPr lvl="1"/>
            <a:r>
              <a:rPr lang="en-US" sz="1800" b="1" dirty="0">
                <a:latin typeface="+mn-lt"/>
                <a:cs typeface="Calibri"/>
              </a:rPr>
              <a:t>Pre-approval of formulation and logo prior to PO fulfillment</a:t>
            </a:r>
            <a:endParaRPr lang="en-US" sz="1800" b="1" dirty="0">
              <a:latin typeface="+mn-lt"/>
            </a:endParaRPr>
          </a:p>
          <a:p>
            <a:r>
              <a:rPr lang="en-US" sz="1800" b="1" dirty="0">
                <a:latin typeface="+mn-lt"/>
                <a:cs typeface="Calibri"/>
              </a:rPr>
              <a:t>US FDA GRAS approval</a:t>
            </a:r>
          </a:p>
          <a:p>
            <a:r>
              <a:rPr lang="en-US" sz="1800" b="1" dirty="0">
                <a:latin typeface="+mn-lt"/>
                <a:ea typeface="Calibri"/>
                <a:cs typeface="Calibri"/>
              </a:rPr>
              <a:t>EU Novel Food approval</a:t>
            </a:r>
            <a:endParaRPr lang="en-US" sz="1800" b="1" dirty="0">
              <a:latin typeface="+mn-lt"/>
              <a:cs typeface="Calibri"/>
            </a:endParaRPr>
          </a:p>
          <a:p>
            <a:r>
              <a:rPr lang="en-US" sz="1800" b="1" dirty="0">
                <a:latin typeface="+mn-lt"/>
                <a:ea typeface="Calibri"/>
                <a:cs typeface="Calibri"/>
              </a:rPr>
              <a:t>UK FSA assessment complete; awaiting publication</a:t>
            </a:r>
            <a:endParaRPr lang="en-US" sz="1800" b="1" dirty="0">
              <a:latin typeface="+mn-lt"/>
              <a:cs typeface="Calibri"/>
            </a:endParaRPr>
          </a:p>
          <a:p>
            <a:r>
              <a:rPr lang="en-US" sz="1800" b="1" dirty="0">
                <a:latin typeface="+mn-lt"/>
                <a:cs typeface="Calibri"/>
              </a:rPr>
              <a:t>Health Canada granted cognition claim</a:t>
            </a:r>
          </a:p>
          <a:p>
            <a:r>
              <a:rPr lang="en-US" sz="1800" b="1" dirty="0">
                <a:latin typeface="+mn-lt"/>
                <a:cs typeface="Calibri"/>
              </a:rPr>
              <a:t>India FSSAI Ministry of Health approval</a:t>
            </a:r>
          </a:p>
          <a:p>
            <a:r>
              <a:rPr lang="en-US" sz="1800" b="1" dirty="0">
                <a:latin typeface="+mn-lt"/>
                <a:ea typeface="Calibri"/>
                <a:cs typeface="Calibri"/>
              </a:rPr>
              <a:t>Turkish Ministry of Agriculture approval</a:t>
            </a:r>
            <a:endParaRPr lang="en-US" sz="1800" b="1" dirty="0">
              <a:solidFill>
                <a:srgbClr val="000000"/>
              </a:solidFill>
              <a:latin typeface="+mn-lt"/>
              <a:ea typeface="Calibri"/>
              <a:cs typeface="Calibri"/>
            </a:endParaRPr>
          </a:p>
          <a:p>
            <a:r>
              <a:rPr lang="en-US" sz="1800" b="1" dirty="0">
                <a:latin typeface="+mn-lt"/>
                <a:ea typeface="Calibri"/>
                <a:cs typeface="Calibri"/>
              </a:rPr>
              <a:t>Thai FDA approval for use in supplements</a:t>
            </a:r>
            <a:endParaRPr lang="en-US" sz="1050" b="1" dirty="0"/>
          </a:p>
          <a:p>
            <a:r>
              <a:rPr lang="en-US" sz="1800" b="1" dirty="0">
                <a:latin typeface="+mn-lt"/>
                <a:ea typeface="Calibri"/>
                <a:cs typeface="Calibri"/>
              </a:rPr>
              <a:t>Japan Food approval (FFC pending submission)</a:t>
            </a:r>
          </a:p>
        </p:txBody>
      </p:sp>
      <p:pic>
        <p:nvPicPr>
          <p:cNvPr id="2" name="Picture 1" descr="A green and grey logo&#10;&#10;AI-generated content may be incorrect.">
            <a:extLst>
              <a:ext uri="{FF2B5EF4-FFF2-40B4-BE49-F238E27FC236}">
                <a16:creationId xmlns:a16="http://schemas.microsoft.com/office/drawing/2014/main" id="{D108405E-9578-F271-11C8-D8523DFAA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4" y="0"/>
            <a:ext cx="1891859" cy="1325563"/>
          </a:xfrm>
          <a:prstGeom prst="rect">
            <a:avLst/>
          </a:prstGeom>
        </p:spPr>
      </p:pic>
    </p:spTree>
    <p:extLst>
      <p:ext uri="{BB962C8B-B14F-4D97-AF65-F5344CB8AC3E}">
        <p14:creationId xmlns:p14="http://schemas.microsoft.com/office/powerpoint/2010/main" val="427563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1A6E6-5E01-E348-4137-ACAEE15A1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23CCD-AF14-80A8-C97A-6CC13C30375B}"/>
              </a:ext>
            </a:extLst>
          </p:cNvPr>
          <p:cNvSpPr>
            <a:spLocks noGrp="1"/>
          </p:cNvSpPr>
          <p:nvPr>
            <p:ph type="title"/>
          </p:nvPr>
        </p:nvSpPr>
        <p:spPr>
          <a:xfrm>
            <a:off x="2193420" y="2694755"/>
            <a:ext cx="8052810" cy="1898941"/>
          </a:xfrm>
        </p:spPr>
        <p:txBody>
          <a:bodyPr>
            <a:normAutofit fontScale="90000"/>
          </a:bodyPr>
          <a:lstStyle/>
          <a:p>
            <a:pPr algn="ctr"/>
            <a:r>
              <a:rPr lang="en-US" sz="6600" b="1" dirty="0">
                <a:latin typeface="Aptos"/>
                <a:ea typeface="Calibri"/>
                <a:cs typeface="Calibri"/>
              </a:rPr>
              <a:t>Magtein Commercial Growth</a:t>
            </a:r>
          </a:p>
        </p:txBody>
      </p:sp>
      <p:pic>
        <p:nvPicPr>
          <p:cNvPr id="5" name="Picture 4" descr="A green and grey logo&#10;&#10;AI-generated content may be incorrect.">
            <a:extLst>
              <a:ext uri="{FF2B5EF4-FFF2-40B4-BE49-F238E27FC236}">
                <a16:creationId xmlns:a16="http://schemas.microsoft.com/office/drawing/2014/main" id="{70616E32-82A3-14A6-27C5-C23AB4D7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4" y="0"/>
            <a:ext cx="1891859" cy="1325563"/>
          </a:xfrm>
          <a:prstGeom prst="rect">
            <a:avLst/>
          </a:prstGeom>
        </p:spPr>
      </p:pic>
    </p:spTree>
    <p:extLst>
      <p:ext uri="{BB962C8B-B14F-4D97-AF65-F5344CB8AC3E}">
        <p14:creationId xmlns:p14="http://schemas.microsoft.com/office/powerpoint/2010/main" val="253297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5F74-9D49-CD9B-B7D9-D59F8FD7A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4DBB8-F40D-4D16-07B1-129A769C1C32}"/>
              </a:ext>
            </a:extLst>
          </p:cNvPr>
          <p:cNvSpPr>
            <a:spLocks noGrp="1"/>
          </p:cNvSpPr>
          <p:nvPr>
            <p:ph type="title"/>
          </p:nvPr>
        </p:nvSpPr>
        <p:spPr>
          <a:xfrm>
            <a:off x="2379765" y="13130"/>
            <a:ext cx="5737654" cy="1356454"/>
          </a:xfrm>
        </p:spPr>
        <p:txBody>
          <a:bodyPr>
            <a:normAutofit/>
          </a:bodyPr>
          <a:lstStyle/>
          <a:p>
            <a:r>
              <a:rPr lang="en-US" b="1" dirty="0">
                <a:latin typeface="+mn-lt"/>
                <a:ea typeface="Calibri"/>
                <a:cs typeface="Calibri"/>
              </a:rPr>
              <a:t>Magtein in the Media</a:t>
            </a:r>
          </a:p>
        </p:txBody>
      </p:sp>
      <p:sp>
        <p:nvSpPr>
          <p:cNvPr id="14" name="TextBox 13">
            <a:extLst>
              <a:ext uri="{FF2B5EF4-FFF2-40B4-BE49-F238E27FC236}">
                <a16:creationId xmlns:a16="http://schemas.microsoft.com/office/drawing/2014/main" id="{009EB3E2-E0E1-370D-4FB2-8402586365D0}"/>
              </a:ext>
            </a:extLst>
          </p:cNvPr>
          <p:cNvSpPr txBox="1"/>
          <p:nvPr/>
        </p:nvSpPr>
        <p:spPr>
          <a:xfrm>
            <a:off x="7971249" y="6486188"/>
            <a:ext cx="19919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0000"/>
                </a:solidFill>
              </a:rPr>
              <a:t>CONFIDENTIAL</a:t>
            </a:r>
          </a:p>
        </p:txBody>
      </p:sp>
      <p:pic>
        <p:nvPicPr>
          <p:cNvPr id="6" name="Picture 5" descr="Womenshealthlogo.svg - Wikimedia Commons">
            <a:extLst>
              <a:ext uri="{FF2B5EF4-FFF2-40B4-BE49-F238E27FC236}">
                <a16:creationId xmlns:a16="http://schemas.microsoft.com/office/drawing/2014/main" id="{D9AED07E-CDAE-8A69-7E9F-347CD03B199E}"/>
              </a:ext>
            </a:extLst>
          </p:cNvPr>
          <p:cNvPicPr>
            <a:picLocks noChangeAspect="1"/>
          </p:cNvPicPr>
          <p:nvPr/>
        </p:nvPicPr>
        <p:blipFill>
          <a:blip r:embed="rId3"/>
          <a:stretch>
            <a:fillRect/>
          </a:stretch>
        </p:blipFill>
        <p:spPr>
          <a:xfrm>
            <a:off x="170936" y="1526960"/>
            <a:ext cx="3818238" cy="786971"/>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1F547542-BD1C-19F9-8336-85DFECEC8405}"/>
              </a:ext>
            </a:extLst>
          </p:cNvPr>
          <p:cNvPicPr>
            <a:picLocks noChangeAspect="1"/>
          </p:cNvPicPr>
          <p:nvPr/>
        </p:nvPicPr>
        <p:blipFill>
          <a:blip r:embed="rId4"/>
          <a:srcRect l="98" t="27782" b="27952"/>
          <a:stretch>
            <a:fillRect/>
          </a:stretch>
        </p:blipFill>
        <p:spPr>
          <a:xfrm>
            <a:off x="7253416" y="3829557"/>
            <a:ext cx="4217776" cy="1043827"/>
          </a:xfrm>
          <a:prstGeom prst="rect">
            <a:avLst/>
          </a:prstGeom>
        </p:spPr>
      </p:pic>
      <p:pic>
        <p:nvPicPr>
          <p:cNvPr id="11" name="Picture 10" descr="A blue text on a white background&#10;&#10;AI-generated content may be incorrect.">
            <a:extLst>
              <a:ext uri="{FF2B5EF4-FFF2-40B4-BE49-F238E27FC236}">
                <a16:creationId xmlns:a16="http://schemas.microsoft.com/office/drawing/2014/main" id="{718966F5-6EF8-7705-C6B3-E4BA62E8E21F}"/>
              </a:ext>
            </a:extLst>
          </p:cNvPr>
          <p:cNvPicPr>
            <a:picLocks noChangeAspect="1"/>
          </p:cNvPicPr>
          <p:nvPr/>
        </p:nvPicPr>
        <p:blipFill>
          <a:blip r:embed="rId5"/>
          <a:srcRect t="33467" r="120" b="30476"/>
          <a:stretch>
            <a:fillRect/>
          </a:stretch>
        </p:blipFill>
        <p:spPr>
          <a:xfrm>
            <a:off x="6093426" y="5289724"/>
            <a:ext cx="4803701" cy="934660"/>
          </a:xfrm>
          <a:prstGeom prst="rect">
            <a:avLst/>
          </a:prstGeom>
        </p:spPr>
      </p:pic>
      <p:pic>
        <p:nvPicPr>
          <p:cNvPr id="12" name="Picture 11" descr="PureWow - Wikipedia">
            <a:extLst>
              <a:ext uri="{FF2B5EF4-FFF2-40B4-BE49-F238E27FC236}">
                <a16:creationId xmlns:a16="http://schemas.microsoft.com/office/drawing/2014/main" id="{1250533D-64C7-BE4F-B047-8820EA07270C}"/>
              </a:ext>
            </a:extLst>
          </p:cNvPr>
          <p:cNvPicPr>
            <a:picLocks noChangeAspect="1"/>
          </p:cNvPicPr>
          <p:nvPr/>
        </p:nvPicPr>
        <p:blipFill>
          <a:blip r:embed="rId6"/>
          <a:stretch>
            <a:fillRect/>
          </a:stretch>
        </p:blipFill>
        <p:spPr>
          <a:xfrm>
            <a:off x="4466451" y="2190748"/>
            <a:ext cx="2527988" cy="1539447"/>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FB88D719-86A4-3286-C591-371E035C1957}"/>
              </a:ext>
            </a:extLst>
          </p:cNvPr>
          <p:cNvPicPr>
            <a:picLocks noChangeAspect="1"/>
          </p:cNvPicPr>
          <p:nvPr/>
        </p:nvPicPr>
        <p:blipFill>
          <a:blip r:embed="rId7"/>
          <a:stretch>
            <a:fillRect/>
          </a:stretch>
        </p:blipFill>
        <p:spPr>
          <a:xfrm>
            <a:off x="890716" y="3824801"/>
            <a:ext cx="5200136" cy="1350234"/>
          </a:xfrm>
          <a:prstGeom prst="rect">
            <a:avLst/>
          </a:prstGeom>
        </p:spPr>
      </p:pic>
      <p:pic>
        <p:nvPicPr>
          <p:cNvPr id="18" name="Picture 17" descr="A black text on a white background&#10;&#10;AI-generated content may be incorrect.">
            <a:extLst>
              <a:ext uri="{FF2B5EF4-FFF2-40B4-BE49-F238E27FC236}">
                <a16:creationId xmlns:a16="http://schemas.microsoft.com/office/drawing/2014/main" id="{D400C93F-D8A7-C800-8B71-307C360378B7}"/>
              </a:ext>
            </a:extLst>
          </p:cNvPr>
          <p:cNvPicPr>
            <a:picLocks noChangeAspect="1"/>
          </p:cNvPicPr>
          <p:nvPr/>
        </p:nvPicPr>
        <p:blipFill>
          <a:blip r:embed="rId8"/>
          <a:stretch>
            <a:fillRect/>
          </a:stretch>
        </p:blipFill>
        <p:spPr>
          <a:xfrm>
            <a:off x="319217" y="5284959"/>
            <a:ext cx="4602892" cy="1385245"/>
          </a:xfrm>
          <a:prstGeom prst="rect">
            <a:avLst/>
          </a:prstGeom>
        </p:spPr>
      </p:pic>
      <p:pic>
        <p:nvPicPr>
          <p:cNvPr id="19" name="Picture 18" descr="A black and grey text&#10;&#10;AI-generated content may be incorrect.">
            <a:extLst>
              <a:ext uri="{FF2B5EF4-FFF2-40B4-BE49-F238E27FC236}">
                <a16:creationId xmlns:a16="http://schemas.microsoft.com/office/drawing/2014/main" id="{78EF66EC-029A-F759-FACE-1C49BF8A4ED8}"/>
              </a:ext>
            </a:extLst>
          </p:cNvPr>
          <p:cNvPicPr>
            <a:picLocks noChangeAspect="1"/>
          </p:cNvPicPr>
          <p:nvPr/>
        </p:nvPicPr>
        <p:blipFill>
          <a:blip r:embed="rId9"/>
          <a:stretch>
            <a:fillRect/>
          </a:stretch>
        </p:blipFill>
        <p:spPr>
          <a:xfrm>
            <a:off x="7812045" y="277317"/>
            <a:ext cx="3985055" cy="2378677"/>
          </a:xfrm>
          <a:prstGeom prst="rect">
            <a:avLst/>
          </a:prstGeom>
        </p:spPr>
      </p:pic>
      <p:pic>
        <p:nvPicPr>
          <p:cNvPr id="20" name="Picture 19" descr="A close up of a logo&#10;&#10;AI-generated content may be incorrect.">
            <a:extLst>
              <a:ext uri="{FF2B5EF4-FFF2-40B4-BE49-F238E27FC236}">
                <a16:creationId xmlns:a16="http://schemas.microsoft.com/office/drawing/2014/main" id="{C2BD362E-FEDC-B60D-AF0B-0E28A351A473}"/>
              </a:ext>
            </a:extLst>
          </p:cNvPr>
          <p:cNvPicPr>
            <a:picLocks noChangeAspect="1"/>
          </p:cNvPicPr>
          <p:nvPr/>
        </p:nvPicPr>
        <p:blipFill>
          <a:blip r:embed="rId10"/>
          <a:stretch>
            <a:fillRect/>
          </a:stretch>
        </p:blipFill>
        <p:spPr>
          <a:xfrm>
            <a:off x="728406" y="2958929"/>
            <a:ext cx="2693000" cy="754792"/>
          </a:xfrm>
          <a:prstGeom prst="rect">
            <a:avLst/>
          </a:prstGeom>
        </p:spPr>
      </p:pic>
      <p:pic>
        <p:nvPicPr>
          <p:cNvPr id="21" name="Picture 20" descr="A red text on a black background&#10;&#10;AI-generated content may be incorrect.">
            <a:extLst>
              <a:ext uri="{FF2B5EF4-FFF2-40B4-BE49-F238E27FC236}">
                <a16:creationId xmlns:a16="http://schemas.microsoft.com/office/drawing/2014/main" id="{E2975C73-90D6-1A08-40B8-3D0BC20E5082}"/>
              </a:ext>
            </a:extLst>
          </p:cNvPr>
          <p:cNvPicPr>
            <a:picLocks noChangeAspect="1"/>
          </p:cNvPicPr>
          <p:nvPr/>
        </p:nvPicPr>
        <p:blipFill>
          <a:blip r:embed="rId11"/>
          <a:stretch>
            <a:fillRect/>
          </a:stretch>
        </p:blipFill>
        <p:spPr>
          <a:xfrm>
            <a:off x="6991864" y="1524000"/>
            <a:ext cx="5200136" cy="2862649"/>
          </a:xfrm>
          <a:prstGeom prst="rect">
            <a:avLst/>
          </a:prstGeom>
        </p:spPr>
      </p:pic>
    </p:spTree>
    <p:extLst>
      <p:ext uri="{BB962C8B-B14F-4D97-AF65-F5344CB8AC3E}">
        <p14:creationId xmlns:p14="http://schemas.microsoft.com/office/powerpoint/2010/main" val="275391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3D01-E62F-CA1E-307D-5DCC97189BA3}"/>
              </a:ext>
            </a:extLst>
          </p:cNvPr>
          <p:cNvSpPr>
            <a:spLocks noGrp="1"/>
          </p:cNvSpPr>
          <p:nvPr>
            <p:ph type="title"/>
          </p:nvPr>
        </p:nvSpPr>
        <p:spPr>
          <a:xfrm>
            <a:off x="2320327" y="60708"/>
            <a:ext cx="9487161" cy="1160806"/>
          </a:xfrm>
        </p:spPr>
        <p:txBody>
          <a:bodyPr>
            <a:normAutofit fontScale="90000"/>
          </a:bodyPr>
          <a:lstStyle/>
          <a:p>
            <a:r>
              <a:rPr lang="en-US" b="1" dirty="0">
                <a:latin typeface="+mn-lt"/>
                <a:ea typeface="Calibri"/>
                <a:cs typeface="Calibri"/>
              </a:rPr>
              <a:t>Key Opinion Leaders Organic Mentions</a:t>
            </a:r>
          </a:p>
        </p:txBody>
      </p:sp>
      <p:pic>
        <p:nvPicPr>
          <p:cNvPr id="3" name="Picture 3" descr="Graphical user interface, website&#10;&#10;Description automatically generated">
            <a:extLst>
              <a:ext uri="{FF2B5EF4-FFF2-40B4-BE49-F238E27FC236}">
                <a16:creationId xmlns:a16="http://schemas.microsoft.com/office/drawing/2014/main" id="{937343A1-96E1-77BF-1C7B-B199B5D5ED80}"/>
              </a:ext>
            </a:extLst>
          </p:cNvPr>
          <p:cNvPicPr>
            <a:picLocks noChangeAspect="1"/>
          </p:cNvPicPr>
          <p:nvPr/>
        </p:nvPicPr>
        <p:blipFill>
          <a:blip r:embed="rId3"/>
          <a:stretch>
            <a:fillRect/>
          </a:stretch>
        </p:blipFill>
        <p:spPr>
          <a:xfrm>
            <a:off x="222712" y="1509475"/>
            <a:ext cx="4234136" cy="2527215"/>
          </a:xfrm>
          <a:prstGeom prst="rect">
            <a:avLst/>
          </a:prstGeom>
          <a:ln>
            <a:solidFill>
              <a:srgbClr val="4472C4"/>
            </a:solidFill>
          </a:ln>
        </p:spPr>
      </p:pic>
      <p:sp>
        <p:nvSpPr>
          <p:cNvPr id="14" name="TextBox 13">
            <a:extLst>
              <a:ext uri="{FF2B5EF4-FFF2-40B4-BE49-F238E27FC236}">
                <a16:creationId xmlns:a16="http://schemas.microsoft.com/office/drawing/2014/main" id="{5E75B78A-82C9-8A3C-035E-97EE9210C6FE}"/>
              </a:ext>
            </a:extLst>
          </p:cNvPr>
          <p:cNvSpPr txBox="1"/>
          <p:nvPr/>
        </p:nvSpPr>
        <p:spPr>
          <a:xfrm>
            <a:off x="7971249" y="6486188"/>
            <a:ext cx="19919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0000"/>
                </a:solidFill>
              </a:rPr>
              <a:t>CONFIDENTIAL</a:t>
            </a:r>
          </a:p>
        </p:txBody>
      </p:sp>
      <p:pic>
        <p:nvPicPr>
          <p:cNvPr id="6" name="Picture 5" descr="A person on an exercise bike&#10;&#10;AI-generated content may be incorrect.">
            <a:extLst>
              <a:ext uri="{FF2B5EF4-FFF2-40B4-BE49-F238E27FC236}">
                <a16:creationId xmlns:a16="http://schemas.microsoft.com/office/drawing/2014/main" id="{024BA2C2-734C-2177-1DFE-C5205D040BF6}"/>
              </a:ext>
            </a:extLst>
          </p:cNvPr>
          <p:cNvPicPr>
            <a:picLocks noChangeAspect="1"/>
          </p:cNvPicPr>
          <p:nvPr/>
        </p:nvPicPr>
        <p:blipFill>
          <a:blip r:embed="rId4"/>
          <a:stretch>
            <a:fillRect/>
          </a:stretch>
        </p:blipFill>
        <p:spPr>
          <a:xfrm>
            <a:off x="4724486" y="1647454"/>
            <a:ext cx="3895833" cy="4941384"/>
          </a:xfrm>
          <a:prstGeom prst="rect">
            <a:avLst/>
          </a:prstGeom>
          <a:ln>
            <a:solidFill>
              <a:srgbClr val="4472C4"/>
            </a:solidFill>
          </a:ln>
        </p:spPr>
      </p:pic>
      <p:pic>
        <p:nvPicPr>
          <p:cNvPr id="8" name="Picture 7" descr="A screenshot of a computer&#10;&#10;AI-generated content may be incorrect.">
            <a:extLst>
              <a:ext uri="{FF2B5EF4-FFF2-40B4-BE49-F238E27FC236}">
                <a16:creationId xmlns:a16="http://schemas.microsoft.com/office/drawing/2014/main" id="{142DD0B5-127F-5EA8-F716-CF3D129FE515}"/>
              </a:ext>
            </a:extLst>
          </p:cNvPr>
          <p:cNvPicPr>
            <a:picLocks noChangeAspect="1"/>
          </p:cNvPicPr>
          <p:nvPr/>
        </p:nvPicPr>
        <p:blipFill>
          <a:blip r:embed="rId5"/>
          <a:stretch>
            <a:fillRect/>
          </a:stretch>
        </p:blipFill>
        <p:spPr>
          <a:xfrm>
            <a:off x="474384" y="4418434"/>
            <a:ext cx="3691889" cy="2019503"/>
          </a:xfrm>
          <a:prstGeom prst="rect">
            <a:avLst/>
          </a:prstGeom>
          <a:ln>
            <a:solidFill>
              <a:srgbClr val="4472C4"/>
            </a:solidFill>
          </a:ln>
        </p:spPr>
      </p:pic>
      <p:sp>
        <p:nvSpPr>
          <p:cNvPr id="11" name="TextBox 10">
            <a:extLst>
              <a:ext uri="{FF2B5EF4-FFF2-40B4-BE49-F238E27FC236}">
                <a16:creationId xmlns:a16="http://schemas.microsoft.com/office/drawing/2014/main" id="{D4FE92B7-30D9-D9BA-EA71-1070148EDD48}"/>
              </a:ext>
            </a:extLst>
          </p:cNvPr>
          <p:cNvSpPr txBox="1"/>
          <p:nvPr/>
        </p:nvSpPr>
        <p:spPr>
          <a:xfrm>
            <a:off x="1335924" y="1150494"/>
            <a:ext cx="2007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 USA Podcast</a:t>
            </a:r>
          </a:p>
        </p:txBody>
      </p:sp>
      <p:sp>
        <p:nvSpPr>
          <p:cNvPr id="12" name="TextBox 11">
            <a:extLst>
              <a:ext uri="{FF2B5EF4-FFF2-40B4-BE49-F238E27FC236}">
                <a16:creationId xmlns:a16="http://schemas.microsoft.com/office/drawing/2014/main" id="{6C144CF9-A090-58E3-8F94-E3FE833E86AF}"/>
              </a:ext>
            </a:extLst>
          </p:cNvPr>
          <p:cNvSpPr txBox="1"/>
          <p:nvPr/>
        </p:nvSpPr>
        <p:spPr>
          <a:xfrm>
            <a:off x="636851" y="4069593"/>
            <a:ext cx="3366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#17 Health and Fitness Podcast</a:t>
            </a:r>
          </a:p>
        </p:txBody>
      </p:sp>
      <p:sp>
        <p:nvSpPr>
          <p:cNvPr id="15" name="TextBox 14">
            <a:extLst>
              <a:ext uri="{FF2B5EF4-FFF2-40B4-BE49-F238E27FC236}">
                <a16:creationId xmlns:a16="http://schemas.microsoft.com/office/drawing/2014/main" id="{717F8532-958C-8E2F-254E-76BD7FA04628}"/>
              </a:ext>
            </a:extLst>
          </p:cNvPr>
          <p:cNvSpPr txBox="1"/>
          <p:nvPr/>
        </p:nvSpPr>
        <p:spPr>
          <a:xfrm>
            <a:off x="5299005" y="1247344"/>
            <a:ext cx="27182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1 million members</a:t>
            </a:r>
          </a:p>
        </p:txBody>
      </p:sp>
      <p:pic>
        <p:nvPicPr>
          <p:cNvPr id="18" name="Picture 17" descr="A screenshot of a web page&#10;&#10;AI-generated content may be incorrect.">
            <a:extLst>
              <a:ext uri="{FF2B5EF4-FFF2-40B4-BE49-F238E27FC236}">
                <a16:creationId xmlns:a16="http://schemas.microsoft.com/office/drawing/2014/main" id="{BE978049-3F60-CC69-1100-294E0808A7DB}"/>
              </a:ext>
            </a:extLst>
          </p:cNvPr>
          <p:cNvPicPr>
            <a:picLocks noChangeAspect="1"/>
          </p:cNvPicPr>
          <p:nvPr/>
        </p:nvPicPr>
        <p:blipFill>
          <a:blip r:embed="rId6"/>
          <a:stretch>
            <a:fillRect/>
          </a:stretch>
        </p:blipFill>
        <p:spPr>
          <a:xfrm>
            <a:off x="8887958" y="2208164"/>
            <a:ext cx="3081330" cy="1825300"/>
          </a:xfrm>
          <a:prstGeom prst="rect">
            <a:avLst/>
          </a:prstGeom>
          <a:ln>
            <a:solidFill>
              <a:srgbClr val="4472C4"/>
            </a:solidFill>
          </a:ln>
        </p:spPr>
      </p:pic>
      <p:sp>
        <p:nvSpPr>
          <p:cNvPr id="19" name="TextBox 18">
            <a:extLst>
              <a:ext uri="{FF2B5EF4-FFF2-40B4-BE49-F238E27FC236}">
                <a16:creationId xmlns:a16="http://schemas.microsoft.com/office/drawing/2014/main" id="{BDCA98D9-802C-A387-0D3E-B2AB08C3F01E}"/>
              </a:ext>
            </a:extLst>
          </p:cNvPr>
          <p:cNvSpPr txBox="1"/>
          <p:nvPr/>
        </p:nvSpPr>
        <p:spPr>
          <a:xfrm>
            <a:off x="9312429" y="1768893"/>
            <a:ext cx="2440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 Business Podcast</a:t>
            </a:r>
          </a:p>
        </p:txBody>
      </p:sp>
    </p:spTree>
    <p:extLst>
      <p:ext uri="{BB962C8B-B14F-4D97-AF65-F5344CB8AC3E}">
        <p14:creationId xmlns:p14="http://schemas.microsoft.com/office/powerpoint/2010/main" val="318354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B819-602D-1437-8F9D-81C6CA9E320E}"/>
              </a:ext>
            </a:extLst>
          </p:cNvPr>
          <p:cNvSpPr>
            <a:spLocks noGrp="1"/>
          </p:cNvSpPr>
          <p:nvPr>
            <p:ph type="title"/>
          </p:nvPr>
        </p:nvSpPr>
        <p:spPr>
          <a:xfrm>
            <a:off x="2986128" y="828005"/>
            <a:ext cx="5767103" cy="1325563"/>
          </a:xfrm>
        </p:spPr>
        <p:txBody>
          <a:bodyPr/>
          <a:lstStyle/>
          <a:p>
            <a:r>
              <a:rPr lang="en-US" dirty="0">
                <a:solidFill>
                  <a:schemeClr val="tx1"/>
                </a:solidFill>
                <a:ea typeface="Calibri Light"/>
                <a:cs typeface="Calibri Light"/>
              </a:rPr>
              <a:t>Contact Information</a:t>
            </a:r>
            <a:endParaRPr lang="en-US" dirty="0">
              <a:solidFill>
                <a:schemeClr val="tx1"/>
              </a:solidFill>
            </a:endParaRPr>
          </a:p>
        </p:txBody>
      </p:sp>
      <p:sp>
        <p:nvSpPr>
          <p:cNvPr id="6" name="TextBox 5">
            <a:extLst>
              <a:ext uri="{FF2B5EF4-FFF2-40B4-BE49-F238E27FC236}">
                <a16:creationId xmlns:a16="http://schemas.microsoft.com/office/drawing/2014/main" id="{68206936-44C9-DF1A-0DFE-0123D4906C74}"/>
              </a:ext>
            </a:extLst>
          </p:cNvPr>
          <p:cNvSpPr txBox="1"/>
          <p:nvPr/>
        </p:nvSpPr>
        <p:spPr>
          <a:xfrm>
            <a:off x="4839449" y="3769395"/>
            <a:ext cx="41723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alatino Linotype" panose="02040502050505030304" pitchFamily="18" charset="0"/>
                <a:ea typeface="Calibri"/>
                <a:cs typeface="Biome Light" panose="020B0303030204020804" pitchFamily="34" charset="0"/>
              </a:rPr>
              <a:t>jennifer@aidp.com </a:t>
            </a:r>
            <a:endParaRPr kumimoji="0" lang="en-US" sz="1800" b="0" i="0" u="none" strike="noStrike" kern="1200" cap="none" spc="0" normalizeH="0" baseline="0" noProof="0" dirty="0">
              <a:ln>
                <a:noFill/>
              </a:ln>
              <a:effectLst/>
              <a:uLnTx/>
              <a:uFillTx/>
              <a:latin typeface="Palatino Linotype" panose="02040502050505030304" pitchFamily="18" charset="0"/>
              <a:cs typeface="Biome Light" panose="020B0303030204020804" pitchFamily="34" charset="0"/>
            </a:endParaRPr>
          </a:p>
        </p:txBody>
      </p:sp>
      <p:pic>
        <p:nvPicPr>
          <p:cNvPr id="7" name="Graphic 6" descr="Email outline">
            <a:extLst>
              <a:ext uri="{FF2B5EF4-FFF2-40B4-BE49-F238E27FC236}">
                <a16:creationId xmlns:a16="http://schemas.microsoft.com/office/drawing/2014/main" id="{9C27663F-A29F-AB64-FC94-D26972089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5093" y="3774987"/>
            <a:ext cx="613893" cy="592429"/>
          </a:xfrm>
          <a:prstGeom prst="rect">
            <a:avLst/>
          </a:prstGeom>
        </p:spPr>
      </p:pic>
      <p:sp>
        <p:nvSpPr>
          <p:cNvPr id="13" name="TextBox 12">
            <a:extLst>
              <a:ext uri="{FF2B5EF4-FFF2-40B4-BE49-F238E27FC236}">
                <a16:creationId xmlns:a16="http://schemas.microsoft.com/office/drawing/2014/main" id="{A828EBAF-00CB-2E06-E535-5679C46CC712}"/>
              </a:ext>
            </a:extLst>
          </p:cNvPr>
          <p:cNvSpPr txBox="1"/>
          <p:nvPr/>
        </p:nvSpPr>
        <p:spPr>
          <a:xfrm>
            <a:off x="4214487" y="2692177"/>
            <a:ext cx="4676503" cy="1077218"/>
          </a:xfrm>
          <a:prstGeom prst="rect">
            <a:avLst/>
          </a:prstGeom>
          <a:noFill/>
        </p:spPr>
        <p:txBody>
          <a:bodyPr wrap="square" rtlCol="0">
            <a:spAutoFit/>
          </a:bodyPr>
          <a:lstStyle/>
          <a:p>
            <a:r>
              <a:rPr lang="en-US" sz="3200" dirty="0">
                <a:latin typeface="Palatino Linotype" panose="02040502050505030304" pitchFamily="18" charset="0"/>
                <a:cs typeface="Biome Light" panose="020B0303030204020804" pitchFamily="34" charset="0"/>
              </a:rPr>
              <a:t>Jennifer Gu, Ph.D.</a:t>
            </a:r>
          </a:p>
          <a:p>
            <a:r>
              <a:rPr lang="en-US" sz="3200" dirty="0">
                <a:latin typeface="Palatino Linotype" panose="02040502050505030304" pitchFamily="18" charset="0"/>
                <a:cs typeface="Biome Light" panose="020B0303030204020804" pitchFamily="34" charset="0"/>
              </a:rPr>
              <a:t>AIDP, Inc.</a:t>
            </a:r>
          </a:p>
        </p:txBody>
      </p:sp>
      <p:pic>
        <p:nvPicPr>
          <p:cNvPr id="3" name="Picture 2" descr="A green and grey logo&#10;&#10;AI-generated content may be incorrect.">
            <a:extLst>
              <a:ext uri="{FF2B5EF4-FFF2-40B4-BE49-F238E27FC236}">
                <a16:creationId xmlns:a16="http://schemas.microsoft.com/office/drawing/2014/main" id="{75C1DCAE-1E5B-C8B4-394F-82FBAA629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03" y="89086"/>
            <a:ext cx="1891859" cy="1325563"/>
          </a:xfrm>
          <a:prstGeom prst="rect">
            <a:avLst/>
          </a:prstGeom>
        </p:spPr>
      </p:pic>
    </p:spTree>
    <p:extLst>
      <p:ext uri="{BB962C8B-B14F-4D97-AF65-F5344CB8AC3E}">
        <p14:creationId xmlns:p14="http://schemas.microsoft.com/office/powerpoint/2010/main" val="196815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0136D-5192-20C5-7229-56BB0DFA21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900F00B-8DD1-8268-0C7C-FD83AA4BDC99}"/>
              </a:ext>
            </a:extLst>
          </p:cNvPr>
          <p:cNvSpPr txBox="1"/>
          <p:nvPr/>
        </p:nvSpPr>
        <p:spPr>
          <a:xfrm>
            <a:off x="6838381" y="3483917"/>
            <a:ext cx="3657454" cy="261610"/>
          </a:xfrm>
          <a:prstGeom prst="rect">
            <a:avLst/>
          </a:prstGeom>
          <a:noFill/>
        </p:spPr>
        <p:txBody>
          <a:bodyPr wrap="square">
            <a:spAutoFit/>
          </a:bodyPr>
          <a:lstStyle/>
          <a:p>
            <a:r>
              <a:rPr lang="en-US" sz="11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Terry, R. D., &amp; Katzman, R. (2001). </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3A4D28A-6818-7E2C-23C4-EA7CFB14AA35}"/>
              </a:ext>
            </a:extLst>
          </p:cNvPr>
          <p:cNvPicPr>
            <a:picLocks noChangeAspect="1"/>
          </p:cNvPicPr>
          <p:nvPr/>
        </p:nvPicPr>
        <p:blipFill>
          <a:blip r:embed="rId3"/>
          <a:stretch>
            <a:fillRect/>
          </a:stretch>
        </p:blipFill>
        <p:spPr>
          <a:xfrm>
            <a:off x="6825266" y="1448112"/>
            <a:ext cx="3488727" cy="2084472"/>
          </a:xfrm>
          <a:prstGeom prst="rect">
            <a:avLst/>
          </a:prstGeom>
        </p:spPr>
      </p:pic>
      <p:sp>
        <p:nvSpPr>
          <p:cNvPr id="12" name="TextBox 11">
            <a:extLst>
              <a:ext uri="{FF2B5EF4-FFF2-40B4-BE49-F238E27FC236}">
                <a16:creationId xmlns:a16="http://schemas.microsoft.com/office/drawing/2014/main" id="{68CDE757-FF7E-48C8-07AB-F41AE40F9415}"/>
              </a:ext>
            </a:extLst>
          </p:cNvPr>
          <p:cNvSpPr txBox="1"/>
          <p:nvPr/>
        </p:nvSpPr>
        <p:spPr>
          <a:xfrm>
            <a:off x="7036942" y="6234695"/>
            <a:ext cx="2796188" cy="261610"/>
          </a:xfrm>
          <a:prstGeom prst="rect">
            <a:avLst/>
          </a:prstGeom>
          <a:noFill/>
        </p:spPr>
        <p:txBody>
          <a:bodyPr wrap="square">
            <a:spAutoFit/>
          </a:bodyPr>
          <a:lstStyle/>
          <a:p>
            <a:r>
              <a:rPr lang="en-US" sz="11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Resnick LM, et al. 1997 Sep;30(3 Pt 2):654-9. </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E872316-5E14-0905-F613-0878C112CFB7}"/>
              </a:ext>
            </a:extLst>
          </p:cNvPr>
          <p:cNvPicPr>
            <a:picLocks noChangeAspect="1"/>
          </p:cNvPicPr>
          <p:nvPr/>
        </p:nvPicPr>
        <p:blipFill>
          <a:blip r:embed="rId4"/>
          <a:stretch>
            <a:fillRect/>
          </a:stretch>
        </p:blipFill>
        <p:spPr>
          <a:xfrm>
            <a:off x="6838381" y="4150981"/>
            <a:ext cx="3595031" cy="2083714"/>
          </a:xfrm>
          <a:prstGeom prst="rect">
            <a:avLst/>
          </a:prstGeom>
        </p:spPr>
      </p:pic>
      <p:sp>
        <p:nvSpPr>
          <p:cNvPr id="14" name="TextBox 13">
            <a:extLst>
              <a:ext uri="{FF2B5EF4-FFF2-40B4-BE49-F238E27FC236}">
                <a16:creationId xmlns:a16="http://schemas.microsoft.com/office/drawing/2014/main" id="{19C39D4D-D19E-1687-E704-C157CCA77CAD}"/>
              </a:ext>
            </a:extLst>
          </p:cNvPr>
          <p:cNvSpPr txBox="1"/>
          <p:nvPr/>
        </p:nvSpPr>
        <p:spPr>
          <a:xfrm>
            <a:off x="6650340" y="3938038"/>
            <a:ext cx="3845495" cy="313932"/>
          </a:xfrm>
          <a:prstGeom prst="rect">
            <a:avLst/>
          </a:prstGeom>
          <a:noFill/>
        </p:spPr>
        <p:txBody>
          <a:bodyPr wrap="square">
            <a:spAutoFit/>
          </a:bodyPr>
          <a:lstStyle/>
          <a:p>
            <a:pPr algn="ctr">
              <a:lnSpc>
                <a:spcPct val="90000"/>
              </a:lnSpc>
              <a:spcBef>
                <a:spcPct val="0"/>
              </a:spcBef>
            </a:pPr>
            <a:r>
              <a:rPr lang="en-US" sz="1600" b="1" dirty="0">
                <a:latin typeface="Calibri" panose="020F0502020204030204" pitchFamily="34" charset="0"/>
                <a:ea typeface="Calibri" panose="020F0502020204030204" pitchFamily="34" charset="0"/>
                <a:cs typeface="Calibri" panose="020F0502020204030204" pitchFamily="34" charset="0"/>
              </a:rPr>
              <a:t>Decline of Brain Magnesium with Ageing </a:t>
            </a:r>
          </a:p>
        </p:txBody>
      </p:sp>
      <p:sp>
        <p:nvSpPr>
          <p:cNvPr id="15" name="Title 1">
            <a:extLst>
              <a:ext uri="{FF2B5EF4-FFF2-40B4-BE49-F238E27FC236}">
                <a16:creationId xmlns:a16="http://schemas.microsoft.com/office/drawing/2014/main" id="{51540B8B-7F87-9BAE-E63F-841E4A5D7F07}"/>
              </a:ext>
            </a:extLst>
          </p:cNvPr>
          <p:cNvSpPr txBox="1">
            <a:spLocks/>
          </p:cNvSpPr>
          <p:nvPr/>
        </p:nvSpPr>
        <p:spPr>
          <a:xfrm>
            <a:off x="2422415" y="384172"/>
            <a:ext cx="7105710" cy="989174"/>
          </a:xfrm>
          <a:prstGeom prst="rect">
            <a:avLst/>
          </a:prstGeom>
        </p:spPr>
        <p:txBody>
          <a:bodyPr vert="horz" lIns="91440" tIns="45720" rIns="91440" bIns="45720" rtlCol="0" anchor="ctr">
            <a:noAutofit/>
          </a:bodyPr>
          <a:lstStyle>
            <a:lvl1pPr algn="ctr">
              <a:lnSpc>
                <a:spcPct val="90000"/>
              </a:lnSpc>
              <a:spcBef>
                <a:spcPct val="0"/>
              </a:spcBef>
              <a:buNone/>
              <a:defRPr sz="3600">
                <a:solidFill>
                  <a:srgbClr val="002060"/>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Brain Cognitive Aging &amp; Magnesium</a:t>
            </a:r>
          </a:p>
        </p:txBody>
      </p:sp>
      <p:pic>
        <p:nvPicPr>
          <p:cNvPr id="3" name="Picture 2" descr="A green and grey logo&#10;&#10;AI-generated content may be incorrect.">
            <a:extLst>
              <a:ext uri="{FF2B5EF4-FFF2-40B4-BE49-F238E27FC236}">
                <a16:creationId xmlns:a16="http://schemas.microsoft.com/office/drawing/2014/main" id="{E936DA32-DC44-4F8E-4248-48DD36AB1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2549"/>
            <a:ext cx="1891859" cy="1325563"/>
          </a:xfrm>
          <a:prstGeom prst="rect">
            <a:avLst/>
          </a:prstGeom>
        </p:spPr>
      </p:pic>
      <p:sp>
        <p:nvSpPr>
          <p:cNvPr id="10" name="Content Placeholder 2">
            <a:extLst>
              <a:ext uri="{FF2B5EF4-FFF2-40B4-BE49-F238E27FC236}">
                <a16:creationId xmlns:a16="http://schemas.microsoft.com/office/drawing/2014/main" id="{D52B5FDE-BB7D-596F-871E-D57F5DB2C47D}"/>
              </a:ext>
            </a:extLst>
          </p:cNvPr>
          <p:cNvSpPr>
            <a:spLocks noGrp="1"/>
          </p:cNvSpPr>
          <p:nvPr/>
        </p:nvSpPr>
        <p:spPr>
          <a:xfrm>
            <a:off x="1466223" y="1797982"/>
            <a:ext cx="4629777" cy="373234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300" b="1" dirty="0"/>
              <a:t>Brain Cognitive Aging:</a:t>
            </a:r>
          </a:p>
          <a:p>
            <a:pPr marL="0" indent="0">
              <a:lnSpc>
                <a:spcPct val="150000"/>
              </a:lnSpc>
              <a:buNone/>
            </a:pPr>
            <a:r>
              <a:rPr lang="en-US" dirty="0"/>
              <a:t>	Cognitive aging is a natural decline in 	processing speed, memory, and executive 	function.</a:t>
            </a:r>
          </a:p>
          <a:p>
            <a:pPr>
              <a:lnSpc>
                <a:spcPct val="150000"/>
              </a:lnSpc>
            </a:pPr>
            <a:r>
              <a:rPr lang="en-US" sz="3100" b="1" dirty="0"/>
              <a:t>Nutritional factors, including magnesium, plays a major role in brain health:</a:t>
            </a:r>
          </a:p>
          <a:p>
            <a:pPr marL="0" indent="0">
              <a:lnSpc>
                <a:spcPct val="150000"/>
              </a:lnSpc>
              <a:buNone/>
            </a:pPr>
            <a:r>
              <a:rPr lang="en-US" dirty="0"/>
              <a:t>	Magnesium: Essential Mineral for nerve 	transmission, regulate NDMA receptor, 	support synaptic plasticity, reduce 	neuroinflammation.</a:t>
            </a:r>
          </a:p>
          <a:p>
            <a:pPr marL="514350" indent="-514350">
              <a:lnSpc>
                <a:spcPct val="150000"/>
              </a:lnSpc>
              <a:buFont typeface="+mj-lt"/>
              <a:buAutoNum type="arabicPeriod"/>
            </a:pPr>
            <a:endParaRPr lang="en-US" dirty="0"/>
          </a:p>
        </p:txBody>
      </p:sp>
    </p:spTree>
    <p:extLst>
      <p:ext uri="{BB962C8B-B14F-4D97-AF65-F5344CB8AC3E}">
        <p14:creationId xmlns:p14="http://schemas.microsoft.com/office/powerpoint/2010/main" val="39672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A5F3-774B-40EB-D56F-DCABE97984C8}"/>
              </a:ext>
            </a:extLst>
          </p:cNvPr>
          <p:cNvSpPr>
            <a:spLocks noGrp="1"/>
          </p:cNvSpPr>
          <p:nvPr>
            <p:ph type="title"/>
          </p:nvPr>
        </p:nvSpPr>
        <p:spPr>
          <a:xfrm>
            <a:off x="2366529" y="374301"/>
            <a:ext cx="8085171" cy="508148"/>
          </a:xfrm>
        </p:spPr>
        <p:txBody>
          <a:bodyPr>
            <a:noAutofit/>
          </a:bodyPr>
          <a:lstStyle/>
          <a:p>
            <a:pPr algn="ctr"/>
            <a:r>
              <a:rPr lang="en-US" sz="4000" b="1" dirty="0"/>
              <a:t>Magnesium: Digestion to Cognition</a:t>
            </a:r>
          </a:p>
        </p:txBody>
      </p:sp>
      <p:sp>
        <p:nvSpPr>
          <p:cNvPr id="7" name="TextBox 6">
            <a:extLst>
              <a:ext uri="{FF2B5EF4-FFF2-40B4-BE49-F238E27FC236}">
                <a16:creationId xmlns:a16="http://schemas.microsoft.com/office/drawing/2014/main" id="{91B4F050-C603-39AB-994A-B179A07D5B22}"/>
              </a:ext>
            </a:extLst>
          </p:cNvPr>
          <p:cNvSpPr txBox="1"/>
          <p:nvPr/>
        </p:nvSpPr>
        <p:spPr>
          <a:xfrm>
            <a:off x="2434610" y="5784768"/>
            <a:ext cx="6469910" cy="523220"/>
          </a:xfrm>
          <a:prstGeom prst="rect">
            <a:avLst/>
          </a:prstGeom>
          <a:noFill/>
        </p:spPr>
        <p:txBody>
          <a:bodyPr wrap="square">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Stages of Magnesium Absorption</a:t>
            </a:r>
          </a:p>
        </p:txBody>
      </p:sp>
      <p:cxnSp>
        <p:nvCxnSpPr>
          <p:cNvPr id="9" name="Straight Arrow Connector 8">
            <a:extLst>
              <a:ext uri="{FF2B5EF4-FFF2-40B4-BE49-F238E27FC236}">
                <a16:creationId xmlns:a16="http://schemas.microsoft.com/office/drawing/2014/main" id="{83C47CB4-7796-767A-CA48-C1A7F1B4A906}"/>
              </a:ext>
            </a:extLst>
          </p:cNvPr>
          <p:cNvCxnSpPr>
            <a:cxnSpLocks/>
          </p:cNvCxnSpPr>
          <p:nvPr/>
        </p:nvCxnSpPr>
        <p:spPr>
          <a:xfrm flipV="1">
            <a:off x="635589" y="1328184"/>
            <a:ext cx="0" cy="452238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FD97F21-22BF-C99F-5AAD-C93507FC5785}"/>
              </a:ext>
            </a:extLst>
          </p:cNvPr>
          <p:cNvSpPr txBox="1"/>
          <p:nvPr/>
        </p:nvSpPr>
        <p:spPr>
          <a:xfrm rot="16200000">
            <a:off x="-1660461" y="3378289"/>
            <a:ext cx="3972076" cy="461665"/>
          </a:xfrm>
          <a:prstGeom prst="rect">
            <a:avLst/>
          </a:prstGeom>
          <a:noFill/>
        </p:spPr>
        <p:txBody>
          <a:bodyPr wrap="square">
            <a:spAutoFit/>
          </a:bodyPr>
          <a:lstStyle/>
          <a:p>
            <a:pPr algn="ctr"/>
            <a:r>
              <a:rPr lang="en-US" sz="2400">
                <a:latin typeface="Calibri" panose="020F0502020204030204" pitchFamily="34" charset="0"/>
                <a:ea typeface="Calibri" panose="020F0502020204030204" pitchFamily="34" charset="0"/>
                <a:cs typeface="Calibri" panose="020F0502020204030204" pitchFamily="34" charset="0"/>
              </a:rPr>
              <a:t>Requirements for each Stage</a:t>
            </a:r>
          </a:p>
        </p:txBody>
      </p:sp>
      <p:sp>
        <p:nvSpPr>
          <p:cNvPr id="19" name="TextBox 18">
            <a:extLst>
              <a:ext uri="{FF2B5EF4-FFF2-40B4-BE49-F238E27FC236}">
                <a16:creationId xmlns:a16="http://schemas.microsoft.com/office/drawing/2014/main" id="{44E7B5B7-B13D-AA86-E056-3A7B4854188B}"/>
              </a:ext>
            </a:extLst>
          </p:cNvPr>
          <p:cNvSpPr txBox="1"/>
          <p:nvPr/>
        </p:nvSpPr>
        <p:spPr>
          <a:xfrm>
            <a:off x="646633" y="1552324"/>
            <a:ext cx="1798478" cy="1569660"/>
          </a:xfrm>
          <a:prstGeom prst="rect">
            <a:avLst/>
          </a:prstGeom>
          <a:noFill/>
        </p:spPr>
        <p:txBody>
          <a:bodyPr wrap="square">
            <a:spAutoFit/>
          </a:bodyPr>
          <a:lstStyle/>
          <a:p>
            <a:pPr algn="ctr"/>
            <a:r>
              <a:rPr lang="en-US" sz="2400">
                <a:latin typeface="Calibri" panose="020F0502020204030204" pitchFamily="34" charset="0"/>
                <a:ea typeface="Calibri" panose="020F0502020204030204" pitchFamily="34" charset="0"/>
                <a:cs typeface="Calibri" panose="020F0502020204030204" pitchFamily="34" charset="0"/>
              </a:rPr>
              <a:t>Oral </a:t>
            </a:r>
          </a:p>
          <a:p>
            <a:pPr algn="ctr"/>
            <a:r>
              <a:rPr lang="en-US" sz="2400">
                <a:latin typeface="Calibri" panose="020F0502020204030204" pitchFamily="34" charset="0"/>
                <a:ea typeface="Calibri" panose="020F0502020204030204" pitchFamily="34" charset="0"/>
                <a:cs typeface="Calibri" panose="020F0502020204030204" pitchFamily="34" charset="0"/>
              </a:rPr>
              <a:t>Ingestion and Digestion</a:t>
            </a:r>
          </a:p>
        </p:txBody>
      </p:sp>
      <p:sp>
        <p:nvSpPr>
          <p:cNvPr id="21" name="Rectangle 20">
            <a:extLst>
              <a:ext uri="{FF2B5EF4-FFF2-40B4-BE49-F238E27FC236}">
                <a16:creationId xmlns:a16="http://schemas.microsoft.com/office/drawing/2014/main" id="{C423CC31-DBF2-D5FA-3826-3F98CBA1784C}"/>
              </a:ext>
            </a:extLst>
          </p:cNvPr>
          <p:cNvSpPr/>
          <p:nvPr/>
        </p:nvSpPr>
        <p:spPr>
          <a:xfrm>
            <a:off x="2394854" y="1331603"/>
            <a:ext cx="395518" cy="435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0A9AAF-837B-4DD5-993C-F60674CC348E}"/>
              </a:ext>
            </a:extLst>
          </p:cNvPr>
          <p:cNvSpPr/>
          <p:nvPr/>
        </p:nvSpPr>
        <p:spPr>
          <a:xfrm>
            <a:off x="4625065" y="1344898"/>
            <a:ext cx="657412" cy="435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Passive diffusion and active transport</a:t>
            </a:r>
          </a:p>
        </p:txBody>
      </p:sp>
      <p:sp>
        <p:nvSpPr>
          <p:cNvPr id="23" name="TextBox 22">
            <a:extLst>
              <a:ext uri="{FF2B5EF4-FFF2-40B4-BE49-F238E27FC236}">
                <a16:creationId xmlns:a16="http://schemas.microsoft.com/office/drawing/2014/main" id="{BC943FC7-F682-0A29-5852-D571B1991C6B}"/>
              </a:ext>
            </a:extLst>
          </p:cNvPr>
          <p:cNvSpPr txBox="1"/>
          <p:nvPr/>
        </p:nvSpPr>
        <p:spPr>
          <a:xfrm>
            <a:off x="2724303" y="1542841"/>
            <a:ext cx="1994072" cy="1384995"/>
          </a:xfrm>
          <a:prstGeom prst="rect">
            <a:avLst/>
          </a:prstGeom>
          <a:noFill/>
        </p:spPr>
        <p:txBody>
          <a:bodyPr wrap="square">
            <a:spAutoFit/>
          </a:bodyPr>
          <a:lstStyle/>
          <a:p>
            <a:pPr algn="ctr"/>
            <a:r>
              <a:rPr lang="en-US" sz="2800">
                <a:latin typeface="Calibri" panose="020F0502020204030204" pitchFamily="34" charset="0"/>
                <a:ea typeface="Calibri" panose="020F0502020204030204" pitchFamily="34" charset="0"/>
                <a:cs typeface="Calibri" panose="020F0502020204030204" pitchFamily="34" charset="0"/>
              </a:rPr>
              <a:t>Small Intestine Absorption</a:t>
            </a:r>
          </a:p>
        </p:txBody>
      </p:sp>
      <p:sp>
        <p:nvSpPr>
          <p:cNvPr id="24" name="Rectangle 23">
            <a:extLst>
              <a:ext uri="{FF2B5EF4-FFF2-40B4-BE49-F238E27FC236}">
                <a16:creationId xmlns:a16="http://schemas.microsoft.com/office/drawing/2014/main" id="{7A55FFB2-3DDF-611F-D179-0DF159354471}"/>
              </a:ext>
            </a:extLst>
          </p:cNvPr>
          <p:cNvSpPr/>
          <p:nvPr/>
        </p:nvSpPr>
        <p:spPr>
          <a:xfrm>
            <a:off x="7027171" y="1344898"/>
            <a:ext cx="629803" cy="435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The blood-brain barrier (BBB) </a:t>
            </a:r>
          </a:p>
        </p:txBody>
      </p:sp>
      <p:sp>
        <p:nvSpPr>
          <p:cNvPr id="25" name="TextBox 24">
            <a:extLst>
              <a:ext uri="{FF2B5EF4-FFF2-40B4-BE49-F238E27FC236}">
                <a16:creationId xmlns:a16="http://schemas.microsoft.com/office/drawing/2014/main" id="{ACBC751C-968A-3601-DCB3-A557402B46F3}"/>
              </a:ext>
            </a:extLst>
          </p:cNvPr>
          <p:cNvSpPr txBox="1"/>
          <p:nvPr/>
        </p:nvSpPr>
        <p:spPr>
          <a:xfrm>
            <a:off x="5282477" y="1597920"/>
            <a:ext cx="1744152" cy="1200329"/>
          </a:xfrm>
          <a:prstGeom prst="rect">
            <a:avLst/>
          </a:prstGeom>
          <a:noFill/>
        </p:spPr>
        <p:txBody>
          <a:bodyPr wrap="square">
            <a:spAutoFit/>
          </a:bodyPr>
          <a:lstStyle/>
          <a:p>
            <a:pPr algn="ctr"/>
            <a:r>
              <a:rPr lang="en-US" sz="2400">
                <a:latin typeface="Calibri" panose="020F0502020204030204" pitchFamily="34" charset="0"/>
                <a:ea typeface="Calibri" panose="020F0502020204030204" pitchFamily="34" charset="0"/>
                <a:cs typeface="Calibri" panose="020F0502020204030204" pitchFamily="34" charset="0"/>
              </a:rPr>
              <a:t>Distribution</a:t>
            </a:r>
          </a:p>
          <a:p>
            <a:pPr algn="ctr"/>
            <a:r>
              <a:rPr lang="en-US" sz="1600">
                <a:latin typeface="Calibri" panose="020F0502020204030204" pitchFamily="34" charset="0"/>
                <a:ea typeface="Calibri" panose="020F0502020204030204" pitchFamily="34" charset="0"/>
                <a:cs typeface="Calibri" panose="020F0502020204030204" pitchFamily="34" charset="0"/>
              </a:rPr>
              <a:t>Free ions</a:t>
            </a:r>
          </a:p>
          <a:p>
            <a:pPr algn="ctr"/>
            <a:r>
              <a:rPr lang="en-US" sz="1600">
                <a:latin typeface="Calibri" panose="020F0502020204030204" pitchFamily="34" charset="0"/>
                <a:ea typeface="Calibri" panose="020F0502020204030204" pitchFamily="34" charset="0"/>
                <a:cs typeface="Calibri" panose="020F0502020204030204" pitchFamily="34" charset="0"/>
              </a:rPr>
              <a:t>Complexed From</a:t>
            </a:r>
          </a:p>
          <a:p>
            <a:pPr algn="ctr"/>
            <a:r>
              <a:rPr lang="en-US" sz="1600">
                <a:latin typeface="Calibri" panose="020F0502020204030204" pitchFamily="34" charset="0"/>
                <a:ea typeface="Calibri" panose="020F0502020204030204" pitchFamily="34" charset="0"/>
                <a:cs typeface="Calibri" panose="020F0502020204030204" pitchFamily="34" charset="0"/>
              </a:rPr>
              <a:t>Protein bounds</a:t>
            </a: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515247E6-1B26-6DAD-81EF-4D132C85104A}"/>
              </a:ext>
            </a:extLst>
          </p:cNvPr>
          <p:cNvSpPr/>
          <p:nvPr/>
        </p:nvSpPr>
        <p:spPr>
          <a:xfrm>
            <a:off x="8886079" y="1344898"/>
            <a:ext cx="356697" cy="435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Active Transporters</a:t>
            </a:r>
          </a:p>
        </p:txBody>
      </p:sp>
      <p:sp>
        <p:nvSpPr>
          <p:cNvPr id="27" name="TextBox 26">
            <a:extLst>
              <a:ext uri="{FF2B5EF4-FFF2-40B4-BE49-F238E27FC236}">
                <a16:creationId xmlns:a16="http://schemas.microsoft.com/office/drawing/2014/main" id="{77C5F795-6536-7F54-CF6E-A41F4A6A6281}"/>
              </a:ext>
            </a:extLst>
          </p:cNvPr>
          <p:cNvSpPr txBox="1"/>
          <p:nvPr/>
        </p:nvSpPr>
        <p:spPr>
          <a:xfrm>
            <a:off x="7584185" y="1443099"/>
            <a:ext cx="1341437" cy="1200329"/>
          </a:xfrm>
          <a:prstGeom prst="rect">
            <a:avLst/>
          </a:prstGeom>
          <a:noFill/>
        </p:spPr>
        <p:txBody>
          <a:bodyPr wrap="square">
            <a:spAutoFit/>
          </a:bodyPr>
          <a:lstStyle/>
          <a:p>
            <a:pPr algn="ctr"/>
            <a:r>
              <a:rPr lang="en-US" sz="2400">
                <a:latin typeface="Calibri" panose="020F0502020204030204" pitchFamily="34" charset="0"/>
                <a:ea typeface="Calibri" panose="020F0502020204030204" pitchFamily="34" charset="0"/>
                <a:cs typeface="Calibri" panose="020F0502020204030204" pitchFamily="34" charset="0"/>
              </a:rPr>
              <a:t>Blood</a:t>
            </a:r>
          </a:p>
          <a:p>
            <a:pPr algn="ctr"/>
            <a:r>
              <a:rPr lang="en-US" sz="2400">
                <a:latin typeface="Calibri" panose="020F0502020204030204" pitchFamily="34" charset="0"/>
                <a:ea typeface="Calibri" panose="020F0502020204030204" pitchFamily="34" charset="0"/>
                <a:cs typeface="Calibri" panose="020F0502020204030204" pitchFamily="34" charset="0"/>
              </a:rPr>
              <a:t>Brain</a:t>
            </a:r>
          </a:p>
          <a:p>
            <a:pPr algn="ctr"/>
            <a:r>
              <a:rPr lang="en-US" sz="2400">
                <a:latin typeface="Calibri" panose="020F0502020204030204" pitchFamily="34" charset="0"/>
                <a:ea typeface="Calibri" panose="020F0502020204030204" pitchFamily="34" charset="0"/>
                <a:cs typeface="Calibri" panose="020F0502020204030204" pitchFamily="34" charset="0"/>
              </a:rPr>
              <a:t>Barrier</a:t>
            </a:r>
          </a:p>
        </p:txBody>
      </p:sp>
      <p:sp>
        <p:nvSpPr>
          <p:cNvPr id="28" name="Rectangle 27">
            <a:extLst>
              <a:ext uri="{FF2B5EF4-FFF2-40B4-BE49-F238E27FC236}">
                <a16:creationId xmlns:a16="http://schemas.microsoft.com/office/drawing/2014/main" id="{001D7ADC-3FD2-6CB6-1CD7-0637693B74F0}"/>
              </a:ext>
            </a:extLst>
          </p:cNvPr>
          <p:cNvSpPr/>
          <p:nvPr/>
        </p:nvSpPr>
        <p:spPr>
          <a:xfrm>
            <a:off x="10239058" y="1344898"/>
            <a:ext cx="212642" cy="435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99149E3-D6B5-C9BD-7B54-7B3A46121A06}"/>
              </a:ext>
            </a:extLst>
          </p:cNvPr>
          <p:cNvSpPr txBox="1"/>
          <p:nvPr/>
        </p:nvSpPr>
        <p:spPr>
          <a:xfrm>
            <a:off x="10639019" y="2288486"/>
            <a:ext cx="1404256" cy="1015663"/>
          </a:xfrm>
          <a:prstGeom prst="rect">
            <a:avLst/>
          </a:prstGeom>
          <a:noFill/>
        </p:spPr>
        <p:txBody>
          <a:bodyPr wrap="square">
            <a:spAutoFit/>
          </a:bodyPr>
          <a:lstStyle/>
          <a:p>
            <a:pPr algn="ctr"/>
            <a:r>
              <a:rPr lang="en-US" sz="2000">
                <a:latin typeface="Calibri" panose="020F0502020204030204" pitchFamily="34" charset="0"/>
                <a:ea typeface="Calibri" panose="020F0502020204030204" pitchFamily="34" charset="0"/>
                <a:cs typeface="Calibri" panose="020F0502020204030204" pitchFamily="34" charset="0"/>
              </a:rPr>
              <a:t>Structural\Functional Benefits</a:t>
            </a:r>
          </a:p>
        </p:txBody>
      </p:sp>
      <p:sp>
        <p:nvSpPr>
          <p:cNvPr id="40" name="TextBox 39">
            <a:extLst>
              <a:ext uri="{FF2B5EF4-FFF2-40B4-BE49-F238E27FC236}">
                <a16:creationId xmlns:a16="http://schemas.microsoft.com/office/drawing/2014/main" id="{5F56CEA1-8469-B14F-DBBF-9EC1C5028FF7}"/>
              </a:ext>
            </a:extLst>
          </p:cNvPr>
          <p:cNvSpPr txBox="1"/>
          <p:nvPr/>
        </p:nvSpPr>
        <p:spPr>
          <a:xfrm>
            <a:off x="2874902" y="2864181"/>
            <a:ext cx="1608887" cy="830997"/>
          </a:xfrm>
          <a:prstGeom prst="rect">
            <a:avLst/>
          </a:prstGeom>
          <a:noFill/>
        </p:spPr>
        <p:txBody>
          <a:bodyPr wrap="square">
            <a:spAutoFit/>
          </a:bodyPr>
          <a:lstStyle/>
          <a:p>
            <a:pPr algn="ctr"/>
            <a:r>
              <a:rPr lang="en-US" sz="1600">
                <a:latin typeface="Calibri" panose="020F0502020204030204" pitchFamily="34" charset="0"/>
                <a:ea typeface="Calibri" panose="020F0502020204030204" pitchFamily="34" charset="0"/>
                <a:cs typeface="Calibri" panose="020F0502020204030204" pitchFamily="34" charset="0"/>
              </a:rPr>
              <a:t>Competition with other minerals</a:t>
            </a:r>
          </a:p>
        </p:txBody>
      </p:sp>
      <p:sp>
        <p:nvSpPr>
          <p:cNvPr id="43" name="TextBox 42">
            <a:extLst>
              <a:ext uri="{FF2B5EF4-FFF2-40B4-BE49-F238E27FC236}">
                <a16:creationId xmlns:a16="http://schemas.microsoft.com/office/drawing/2014/main" id="{1D8E8D78-756A-9169-BF4B-73AAAD70ACBC}"/>
              </a:ext>
            </a:extLst>
          </p:cNvPr>
          <p:cNvSpPr txBox="1"/>
          <p:nvPr/>
        </p:nvSpPr>
        <p:spPr>
          <a:xfrm>
            <a:off x="9201119" y="1564815"/>
            <a:ext cx="1065053" cy="707886"/>
          </a:xfrm>
          <a:prstGeom prst="rect">
            <a:avLst/>
          </a:prstGeom>
          <a:noFill/>
        </p:spPr>
        <p:txBody>
          <a:bodyPr wrap="square">
            <a:spAutoFit/>
          </a:bodyPr>
          <a:lstStyle/>
          <a:p>
            <a:pPr algn="ctr"/>
            <a:r>
              <a:rPr lang="en-US" sz="2000">
                <a:latin typeface="Calibri" panose="020F0502020204030204" pitchFamily="34" charset="0"/>
                <a:ea typeface="Calibri" panose="020F0502020204030204" pitchFamily="34" charset="0"/>
                <a:cs typeface="Calibri" panose="020F0502020204030204" pitchFamily="34" charset="0"/>
              </a:rPr>
              <a:t>Neuron </a:t>
            </a:r>
          </a:p>
          <a:p>
            <a:pPr algn="ctr"/>
            <a:r>
              <a:rPr lang="en-US" sz="2000">
                <a:latin typeface="Calibri" panose="020F0502020204030204" pitchFamily="34" charset="0"/>
                <a:ea typeface="Calibri" panose="020F0502020204030204" pitchFamily="34" charset="0"/>
                <a:cs typeface="Calibri" panose="020F0502020204030204" pitchFamily="34" charset="0"/>
              </a:rPr>
              <a:t>uptake </a:t>
            </a:r>
          </a:p>
        </p:txBody>
      </p:sp>
      <p:sp>
        <p:nvSpPr>
          <p:cNvPr id="44" name="TextBox 43">
            <a:extLst>
              <a:ext uri="{FF2B5EF4-FFF2-40B4-BE49-F238E27FC236}">
                <a16:creationId xmlns:a16="http://schemas.microsoft.com/office/drawing/2014/main" id="{C758417F-2837-0B09-5BDC-A56121529413}"/>
              </a:ext>
            </a:extLst>
          </p:cNvPr>
          <p:cNvSpPr txBox="1"/>
          <p:nvPr/>
        </p:nvSpPr>
        <p:spPr>
          <a:xfrm>
            <a:off x="10601909" y="3171358"/>
            <a:ext cx="1455657" cy="646331"/>
          </a:xfrm>
          <a:prstGeom prst="rect">
            <a:avLst/>
          </a:prstGeom>
          <a:noFill/>
        </p:spPr>
        <p:txBody>
          <a:bodyPr wrap="square">
            <a:spAutoFit/>
          </a:bodyPr>
          <a:lstStyle/>
          <a:p>
            <a:pPr algn="ctr"/>
            <a:r>
              <a:rPr lang="en-US" sz="1200">
                <a:latin typeface="Calibri" panose="020F0502020204030204" pitchFamily="34" charset="0"/>
                <a:ea typeface="Calibri" panose="020F0502020204030204" pitchFamily="34" charset="0"/>
                <a:cs typeface="Calibri" panose="020F0502020204030204" pitchFamily="34" charset="0"/>
              </a:rPr>
              <a:t>Synaptic Plasticity</a:t>
            </a:r>
          </a:p>
          <a:p>
            <a:pPr algn="ctr"/>
            <a:r>
              <a:rPr lang="en-US" sz="1200">
                <a:latin typeface="Calibri" panose="020F0502020204030204" pitchFamily="34" charset="0"/>
                <a:ea typeface="Calibri" panose="020F0502020204030204" pitchFamily="34" charset="0"/>
                <a:cs typeface="Calibri" panose="020F0502020204030204" pitchFamily="34" charset="0"/>
              </a:rPr>
              <a:t>Neuroprotection</a:t>
            </a:r>
          </a:p>
          <a:p>
            <a:pPr algn="ctr"/>
            <a:r>
              <a:rPr lang="en-US" sz="1200">
                <a:latin typeface="Calibri" panose="020F0502020204030204" pitchFamily="34" charset="0"/>
                <a:ea typeface="Calibri" panose="020F0502020204030204" pitchFamily="34" charset="0"/>
                <a:cs typeface="Calibri" panose="020F0502020204030204" pitchFamily="34" charset="0"/>
              </a:rPr>
              <a:t>Energy Production</a:t>
            </a:r>
          </a:p>
        </p:txBody>
      </p:sp>
      <p:sp>
        <p:nvSpPr>
          <p:cNvPr id="3" name="TextBox 2">
            <a:extLst>
              <a:ext uri="{FF2B5EF4-FFF2-40B4-BE49-F238E27FC236}">
                <a16:creationId xmlns:a16="http://schemas.microsoft.com/office/drawing/2014/main" id="{88E65F3A-E01D-2D15-B8B5-A55C0C8E3230}"/>
              </a:ext>
            </a:extLst>
          </p:cNvPr>
          <p:cNvSpPr txBox="1"/>
          <p:nvPr/>
        </p:nvSpPr>
        <p:spPr>
          <a:xfrm>
            <a:off x="5193215" y="5294037"/>
            <a:ext cx="1850137" cy="400110"/>
          </a:xfrm>
          <a:prstGeom prst="rect">
            <a:avLst/>
          </a:prstGeom>
          <a:noFill/>
        </p:spPr>
        <p:txBody>
          <a:bodyPr wrap="square" rtlCol="0">
            <a:spAutoFit/>
          </a:bodyPr>
          <a:lstStyle/>
          <a:p>
            <a:pPr algn="ctr"/>
            <a:r>
              <a:rPr lang="en-US" sz="2000"/>
              <a:t>0.75-0.95 mM</a:t>
            </a:r>
          </a:p>
        </p:txBody>
      </p:sp>
      <p:cxnSp>
        <p:nvCxnSpPr>
          <p:cNvPr id="11" name="Connector: Elbow 10">
            <a:extLst>
              <a:ext uri="{FF2B5EF4-FFF2-40B4-BE49-F238E27FC236}">
                <a16:creationId xmlns:a16="http://schemas.microsoft.com/office/drawing/2014/main" id="{8E7C0CF0-99CA-31CA-E76A-6AB79313D4E2}"/>
              </a:ext>
            </a:extLst>
          </p:cNvPr>
          <p:cNvCxnSpPr>
            <a:cxnSpLocks/>
          </p:cNvCxnSpPr>
          <p:nvPr/>
        </p:nvCxnSpPr>
        <p:spPr>
          <a:xfrm rot="5400000" flipH="1" flipV="1">
            <a:off x="6134315" y="3250573"/>
            <a:ext cx="1990976" cy="2123885"/>
          </a:xfrm>
          <a:prstGeom prst="bentConnector3">
            <a:avLst/>
          </a:prstGeom>
          <a:ln w="38100">
            <a:solidFill>
              <a:srgbClr val="00B050"/>
            </a:solidFill>
            <a:prstDash val="dash"/>
            <a:headEnd type="none" w="med" len="med"/>
            <a:tailEnd type="triangle" w="med" len="med"/>
          </a:ln>
          <a:effectLst>
            <a:glow rad="635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AE95EE5-19BD-2C1F-7322-247ED0AC97F6}"/>
              </a:ext>
            </a:extLst>
          </p:cNvPr>
          <p:cNvSpPr txBox="1"/>
          <p:nvPr/>
        </p:nvSpPr>
        <p:spPr>
          <a:xfrm>
            <a:off x="7497956" y="2992145"/>
            <a:ext cx="1387580" cy="369332"/>
          </a:xfrm>
          <a:prstGeom prst="rect">
            <a:avLst/>
          </a:prstGeom>
          <a:noFill/>
        </p:spPr>
        <p:txBody>
          <a:bodyPr wrap="square" rtlCol="0">
            <a:spAutoFit/>
          </a:bodyPr>
          <a:lstStyle/>
          <a:p>
            <a:pPr algn="ctr"/>
            <a:r>
              <a:rPr lang="en-US"/>
              <a:t>&gt; 1.0 mM</a:t>
            </a:r>
          </a:p>
        </p:txBody>
      </p:sp>
      <p:pic>
        <p:nvPicPr>
          <p:cNvPr id="1050" name="Picture 1049">
            <a:extLst>
              <a:ext uri="{FF2B5EF4-FFF2-40B4-BE49-F238E27FC236}">
                <a16:creationId xmlns:a16="http://schemas.microsoft.com/office/drawing/2014/main" id="{C21E2193-4051-4A91-C94E-2317F7BDFB3A}"/>
              </a:ext>
            </a:extLst>
          </p:cNvPr>
          <p:cNvPicPr>
            <a:picLocks noChangeAspect="1"/>
          </p:cNvPicPr>
          <p:nvPr/>
        </p:nvPicPr>
        <p:blipFill>
          <a:blip r:embed="rId3"/>
          <a:stretch>
            <a:fillRect/>
          </a:stretch>
        </p:blipFill>
        <p:spPr>
          <a:xfrm>
            <a:off x="9311482" y="3063721"/>
            <a:ext cx="888407" cy="1842402"/>
          </a:xfrm>
          <a:prstGeom prst="rect">
            <a:avLst/>
          </a:prstGeom>
        </p:spPr>
      </p:pic>
      <p:pic>
        <p:nvPicPr>
          <p:cNvPr id="1051" name="Picture 1050">
            <a:extLst>
              <a:ext uri="{FF2B5EF4-FFF2-40B4-BE49-F238E27FC236}">
                <a16:creationId xmlns:a16="http://schemas.microsoft.com/office/drawing/2014/main" id="{7E09C907-3388-680D-A1A9-4C795788E495}"/>
              </a:ext>
            </a:extLst>
          </p:cNvPr>
          <p:cNvPicPr>
            <a:picLocks noChangeAspect="1"/>
          </p:cNvPicPr>
          <p:nvPr/>
        </p:nvPicPr>
        <p:blipFill>
          <a:blip r:embed="rId4"/>
          <a:stretch>
            <a:fillRect/>
          </a:stretch>
        </p:blipFill>
        <p:spPr>
          <a:xfrm>
            <a:off x="10805533" y="3890544"/>
            <a:ext cx="922214" cy="1508091"/>
          </a:xfrm>
          <a:prstGeom prst="rect">
            <a:avLst/>
          </a:prstGeom>
        </p:spPr>
      </p:pic>
      <p:sp>
        <p:nvSpPr>
          <p:cNvPr id="1052" name="Arc 1051">
            <a:extLst>
              <a:ext uri="{FF2B5EF4-FFF2-40B4-BE49-F238E27FC236}">
                <a16:creationId xmlns:a16="http://schemas.microsoft.com/office/drawing/2014/main" id="{8FAE97CD-73DC-5A61-7C6F-48FDB49DD213}"/>
              </a:ext>
            </a:extLst>
          </p:cNvPr>
          <p:cNvSpPr/>
          <p:nvPr/>
        </p:nvSpPr>
        <p:spPr>
          <a:xfrm rot="1539345">
            <a:off x="8817860" y="2582085"/>
            <a:ext cx="1065053" cy="1300941"/>
          </a:xfrm>
          <a:prstGeom prst="arc">
            <a:avLst/>
          </a:prstGeom>
          <a:ln>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53" name="Picture 1052">
            <a:extLst>
              <a:ext uri="{FF2B5EF4-FFF2-40B4-BE49-F238E27FC236}">
                <a16:creationId xmlns:a16="http://schemas.microsoft.com/office/drawing/2014/main" id="{35C9C150-647E-C1BF-6901-E7475F050EFA}"/>
              </a:ext>
            </a:extLst>
          </p:cNvPr>
          <p:cNvPicPr>
            <a:picLocks noChangeAspect="1"/>
          </p:cNvPicPr>
          <p:nvPr/>
        </p:nvPicPr>
        <p:blipFill>
          <a:blip r:embed="rId5"/>
          <a:stretch>
            <a:fillRect/>
          </a:stretch>
        </p:blipFill>
        <p:spPr>
          <a:xfrm>
            <a:off x="10786236" y="1238759"/>
            <a:ext cx="1071228" cy="1094869"/>
          </a:xfrm>
          <a:prstGeom prst="rect">
            <a:avLst/>
          </a:prstGeom>
        </p:spPr>
      </p:pic>
      <p:pic>
        <p:nvPicPr>
          <p:cNvPr id="1054" name="Picture 1053">
            <a:extLst>
              <a:ext uri="{FF2B5EF4-FFF2-40B4-BE49-F238E27FC236}">
                <a16:creationId xmlns:a16="http://schemas.microsoft.com/office/drawing/2014/main" id="{A2DFD0CE-3C4F-FC39-8BED-5D0B8B6DE6DA}"/>
              </a:ext>
            </a:extLst>
          </p:cNvPr>
          <p:cNvPicPr>
            <a:picLocks noChangeAspect="1"/>
          </p:cNvPicPr>
          <p:nvPr/>
        </p:nvPicPr>
        <p:blipFill>
          <a:blip r:embed="rId6"/>
          <a:stretch>
            <a:fillRect/>
          </a:stretch>
        </p:blipFill>
        <p:spPr>
          <a:xfrm>
            <a:off x="7747052" y="4585979"/>
            <a:ext cx="1000263" cy="716165"/>
          </a:xfrm>
          <a:prstGeom prst="rect">
            <a:avLst/>
          </a:prstGeom>
        </p:spPr>
      </p:pic>
      <p:pic>
        <p:nvPicPr>
          <p:cNvPr id="1055" name="Picture 1054">
            <a:extLst>
              <a:ext uri="{FF2B5EF4-FFF2-40B4-BE49-F238E27FC236}">
                <a16:creationId xmlns:a16="http://schemas.microsoft.com/office/drawing/2014/main" id="{5541DE7B-3429-33ED-C4DE-AD7D6DE8C7A5}"/>
              </a:ext>
            </a:extLst>
          </p:cNvPr>
          <p:cNvPicPr>
            <a:picLocks noChangeAspect="1"/>
          </p:cNvPicPr>
          <p:nvPr/>
        </p:nvPicPr>
        <p:blipFill>
          <a:blip r:embed="rId7"/>
          <a:stretch>
            <a:fillRect/>
          </a:stretch>
        </p:blipFill>
        <p:spPr>
          <a:xfrm flipH="1">
            <a:off x="5529098" y="2914242"/>
            <a:ext cx="1076982" cy="1398273"/>
          </a:xfrm>
          <a:prstGeom prst="rect">
            <a:avLst/>
          </a:prstGeom>
        </p:spPr>
      </p:pic>
      <p:pic>
        <p:nvPicPr>
          <p:cNvPr id="1056" name="Picture 1055">
            <a:extLst>
              <a:ext uri="{FF2B5EF4-FFF2-40B4-BE49-F238E27FC236}">
                <a16:creationId xmlns:a16="http://schemas.microsoft.com/office/drawing/2014/main" id="{A41366AD-271D-55D6-995F-588FEDEE7EFE}"/>
              </a:ext>
            </a:extLst>
          </p:cNvPr>
          <p:cNvPicPr>
            <a:picLocks noChangeAspect="1"/>
          </p:cNvPicPr>
          <p:nvPr/>
        </p:nvPicPr>
        <p:blipFill>
          <a:blip r:embed="rId8"/>
          <a:stretch>
            <a:fillRect/>
          </a:stretch>
        </p:blipFill>
        <p:spPr>
          <a:xfrm>
            <a:off x="2987672" y="3893434"/>
            <a:ext cx="1453775" cy="1433381"/>
          </a:xfrm>
          <a:prstGeom prst="rect">
            <a:avLst/>
          </a:prstGeom>
        </p:spPr>
      </p:pic>
      <p:pic>
        <p:nvPicPr>
          <p:cNvPr id="1058" name="Picture 1057">
            <a:extLst>
              <a:ext uri="{FF2B5EF4-FFF2-40B4-BE49-F238E27FC236}">
                <a16:creationId xmlns:a16="http://schemas.microsoft.com/office/drawing/2014/main" id="{CACD0716-CC57-1EF0-85AC-3500A8E408AD}"/>
              </a:ext>
            </a:extLst>
          </p:cNvPr>
          <p:cNvPicPr>
            <a:picLocks noChangeAspect="1"/>
          </p:cNvPicPr>
          <p:nvPr/>
        </p:nvPicPr>
        <p:blipFill>
          <a:blip r:embed="rId9"/>
          <a:stretch>
            <a:fillRect/>
          </a:stretch>
        </p:blipFill>
        <p:spPr>
          <a:xfrm>
            <a:off x="1082367" y="3159961"/>
            <a:ext cx="915502" cy="1070433"/>
          </a:xfrm>
          <a:prstGeom prst="rect">
            <a:avLst/>
          </a:prstGeom>
        </p:spPr>
      </p:pic>
      <p:pic>
        <p:nvPicPr>
          <p:cNvPr id="1059" name="Picture 1058">
            <a:extLst>
              <a:ext uri="{FF2B5EF4-FFF2-40B4-BE49-F238E27FC236}">
                <a16:creationId xmlns:a16="http://schemas.microsoft.com/office/drawing/2014/main" id="{6BD433D2-407A-144D-5898-1D9CB4B5C7F2}"/>
              </a:ext>
            </a:extLst>
          </p:cNvPr>
          <p:cNvPicPr>
            <a:picLocks noChangeAspect="1"/>
          </p:cNvPicPr>
          <p:nvPr/>
        </p:nvPicPr>
        <p:blipFill>
          <a:blip r:embed="rId10"/>
          <a:stretch>
            <a:fillRect/>
          </a:stretch>
        </p:blipFill>
        <p:spPr>
          <a:xfrm>
            <a:off x="1040640" y="4532944"/>
            <a:ext cx="798645" cy="883997"/>
          </a:xfrm>
          <a:prstGeom prst="rect">
            <a:avLst/>
          </a:prstGeom>
        </p:spPr>
      </p:pic>
      <p:pic>
        <p:nvPicPr>
          <p:cNvPr id="4" name="Picture 3" descr="A green and grey logo&#10;&#10;AI-generated content may be incorrect.">
            <a:extLst>
              <a:ext uri="{FF2B5EF4-FFF2-40B4-BE49-F238E27FC236}">
                <a16:creationId xmlns:a16="http://schemas.microsoft.com/office/drawing/2014/main" id="{112A6CAB-7713-8AE5-5DA1-D30730248C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2740" y="0"/>
            <a:ext cx="1571567" cy="1101145"/>
          </a:xfrm>
          <a:prstGeom prst="rect">
            <a:avLst/>
          </a:prstGeom>
        </p:spPr>
      </p:pic>
      <p:cxnSp>
        <p:nvCxnSpPr>
          <p:cNvPr id="6" name="Straight Arrow Connector 5">
            <a:extLst>
              <a:ext uri="{FF2B5EF4-FFF2-40B4-BE49-F238E27FC236}">
                <a16:creationId xmlns:a16="http://schemas.microsoft.com/office/drawing/2014/main" id="{940E9712-87AB-84FF-FF40-9ABDD0157B7D}"/>
              </a:ext>
            </a:extLst>
          </p:cNvPr>
          <p:cNvCxnSpPr>
            <a:cxnSpLocks/>
          </p:cNvCxnSpPr>
          <p:nvPr/>
        </p:nvCxnSpPr>
        <p:spPr>
          <a:xfrm>
            <a:off x="381000" y="5698165"/>
            <a:ext cx="1181100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A green and black logo&#10;&#10;AI-generated content may be incorrect.">
            <a:extLst>
              <a:ext uri="{FF2B5EF4-FFF2-40B4-BE49-F238E27FC236}">
                <a16:creationId xmlns:a16="http://schemas.microsoft.com/office/drawing/2014/main" id="{6B6AADF8-138A-2868-B58F-F1B091E5E2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5416" y="3161407"/>
            <a:ext cx="1126113" cy="661063"/>
          </a:xfrm>
          <a:prstGeom prst="rect">
            <a:avLst/>
          </a:prstGeom>
        </p:spPr>
      </p:pic>
      <p:sp>
        <p:nvSpPr>
          <p:cNvPr id="15" name="Arrow: Right 14">
            <a:extLst>
              <a:ext uri="{FF2B5EF4-FFF2-40B4-BE49-F238E27FC236}">
                <a16:creationId xmlns:a16="http://schemas.microsoft.com/office/drawing/2014/main" id="{CC4B7639-D6DF-4DB5-B025-CECA6A9C9826}"/>
              </a:ext>
            </a:extLst>
          </p:cNvPr>
          <p:cNvSpPr/>
          <p:nvPr/>
        </p:nvSpPr>
        <p:spPr>
          <a:xfrm>
            <a:off x="12024384" y="3466175"/>
            <a:ext cx="681721" cy="30692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58"/>
                                        </p:tgtEl>
                                        <p:attrNameLst>
                                          <p:attrName>style.visibility</p:attrName>
                                        </p:attrNameLst>
                                      </p:cBhvr>
                                      <p:to>
                                        <p:strVal val="visible"/>
                                      </p:to>
                                    </p:set>
                                    <p:animEffect transition="in" filter="fade">
                                      <p:cBhvr>
                                        <p:cTn id="12" dur="1000"/>
                                        <p:tgtEl>
                                          <p:spTgt spid="1058"/>
                                        </p:tgtEl>
                                      </p:cBhvr>
                                    </p:animEffect>
                                    <p:anim calcmode="lin" valueType="num">
                                      <p:cBhvr>
                                        <p:cTn id="13" dur="1000" fill="hold"/>
                                        <p:tgtEl>
                                          <p:spTgt spid="1058"/>
                                        </p:tgtEl>
                                        <p:attrNameLst>
                                          <p:attrName>ppt_x</p:attrName>
                                        </p:attrNameLst>
                                      </p:cBhvr>
                                      <p:tavLst>
                                        <p:tav tm="0">
                                          <p:val>
                                            <p:strVal val="#ppt_x"/>
                                          </p:val>
                                        </p:tav>
                                        <p:tav tm="100000">
                                          <p:val>
                                            <p:strVal val="#ppt_x"/>
                                          </p:val>
                                        </p:tav>
                                      </p:tavLst>
                                    </p:anim>
                                    <p:anim calcmode="lin" valueType="num">
                                      <p:cBhvr>
                                        <p:cTn id="14" dur="1000" fill="hold"/>
                                        <p:tgtEl>
                                          <p:spTgt spid="10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59"/>
                                        </p:tgtEl>
                                        <p:attrNameLst>
                                          <p:attrName>style.visibility</p:attrName>
                                        </p:attrNameLst>
                                      </p:cBhvr>
                                      <p:to>
                                        <p:strVal val="visible"/>
                                      </p:to>
                                    </p:set>
                                    <p:animEffect transition="in" filter="fade">
                                      <p:cBhvr>
                                        <p:cTn id="17" dur="1000"/>
                                        <p:tgtEl>
                                          <p:spTgt spid="1059"/>
                                        </p:tgtEl>
                                      </p:cBhvr>
                                    </p:animEffect>
                                    <p:anim calcmode="lin" valueType="num">
                                      <p:cBhvr>
                                        <p:cTn id="18" dur="1000" fill="hold"/>
                                        <p:tgtEl>
                                          <p:spTgt spid="1059"/>
                                        </p:tgtEl>
                                        <p:attrNameLst>
                                          <p:attrName>ppt_x</p:attrName>
                                        </p:attrNameLst>
                                      </p:cBhvr>
                                      <p:tavLst>
                                        <p:tav tm="0">
                                          <p:val>
                                            <p:strVal val="#ppt_x"/>
                                          </p:val>
                                        </p:tav>
                                        <p:tav tm="100000">
                                          <p:val>
                                            <p:strVal val="#ppt_x"/>
                                          </p:val>
                                        </p:tav>
                                      </p:tavLst>
                                    </p:anim>
                                    <p:anim calcmode="lin" valueType="num">
                                      <p:cBhvr>
                                        <p:cTn id="19" dur="1000" fill="hold"/>
                                        <p:tgtEl>
                                          <p:spTgt spid="105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56"/>
                                        </p:tgtEl>
                                        <p:attrNameLst>
                                          <p:attrName>style.visibility</p:attrName>
                                        </p:attrNameLst>
                                      </p:cBhvr>
                                      <p:to>
                                        <p:strVal val="visible"/>
                                      </p:to>
                                    </p:set>
                                    <p:animEffect transition="in" filter="fade">
                                      <p:cBhvr>
                                        <p:cTn id="39" dur="1000"/>
                                        <p:tgtEl>
                                          <p:spTgt spid="1056"/>
                                        </p:tgtEl>
                                      </p:cBhvr>
                                    </p:animEffect>
                                    <p:anim calcmode="lin" valueType="num">
                                      <p:cBhvr>
                                        <p:cTn id="40" dur="1000" fill="hold"/>
                                        <p:tgtEl>
                                          <p:spTgt spid="1056"/>
                                        </p:tgtEl>
                                        <p:attrNameLst>
                                          <p:attrName>ppt_x</p:attrName>
                                        </p:attrNameLst>
                                      </p:cBhvr>
                                      <p:tavLst>
                                        <p:tav tm="0">
                                          <p:val>
                                            <p:strVal val="#ppt_x"/>
                                          </p:val>
                                        </p:tav>
                                        <p:tav tm="100000">
                                          <p:val>
                                            <p:strVal val="#ppt_x"/>
                                          </p:val>
                                        </p:tav>
                                      </p:tavLst>
                                    </p:anim>
                                    <p:anim calcmode="lin" valueType="num">
                                      <p:cBhvr>
                                        <p:cTn id="41" dur="1000" fill="hold"/>
                                        <p:tgtEl>
                                          <p:spTgt spid="105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55"/>
                                        </p:tgtEl>
                                        <p:attrNameLst>
                                          <p:attrName>style.visibility</p:attrName>
                                        </p:attrNameLst>
                                      </p:cBhvr>
                                      <p:to>
                                        <p:strVal val="visible"/>
                                      </p:to>
                                    </p:set>
                                    <p:animEffect transition="in" filter="fade">
                                      <p:cBhvr>
                                        <p:cTn id="58" dur="1000"/>
                                        <p:tgtEl>
                                          <p:spTgt spid="1055"/>
                                        </p:tgtEl>
                                      </p:cBhvr>
                                    </p:animEffect>
                                    <p:anim calcmode="lin" valueType="num">
                                      <p:cBhvr>
                                        <p:cTn id="59" dur="1000" fill="hold"/>
                                        <p:tgtEl>
                                          <p:spTgt spid="1055"/>
                                        </p:tgtEl>
                                        <p:attrNameLst>
                                          <p:attrName>ppt_x</p:attrName>
                                        </p:attrNameLst>
                                      </p:cBhvr>
                                      <p:tavLst>
                                        <p:tav tm="0">
                                          <p:val>
                                            <p:strVal val="#ppt_x"/>
                                          </p:val>
                                        </p:tav>
                                        <p:tav tm="100000">
                                          <p:val>
                                            <p:strVal val="#ppt_x"/>
                                          </p:val>
                                        </p:tav>
                                      </p:tavLst>
                                    </p:anim>
                                    <p:anim calcmode="lin" valueType="num">
                                      <p:cBhvr>
                                        <p:cTn id="60" dur="1000" fill="hold"/>
                                        <p:tgtEl>
                                          <p:spTgt spid="105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54"/>
                                        </p:tgtEl>
                                        <p:attrNameLst>
                                          <p:attrName>style.visibility</p:attrName>
                                        </p:attrNameLst>
                                      </p:cBhvr>
                                      <p:to>
                                        <p:strVal val="visible"/>
                                      </p:to>
                                    </p:set>
                                    <p:animEffect transition="in" filter="fade">
                                      <p:cBhvr>
                                        <p:cTn id="77" dur="1000"/>
                                        <p:tgtEl>
                                          <p:spTgt spid="1054"/>
                                        </p:tgtEl>
                                      </p:cBhvr>
                                    </p:animEffect>
                                    <p:anim calcmode="lin" valueType="num">
                                      <p:cBhvr>
                                        <p:cTn id="78" dur="1000" fill="hold"/>
                                        <p:tgtEl>
                                          <p:spTgt spid="1054"/>
                                        </p:tgtEl>
                                        <p:attrNameLst>
                                          <p:attrName>ppt_x</p:attrName>
                                        </p:attrNameLst>
                                      </p:cBhvr>
                                      <p:tavLst>
                                        <p:tav tm="0">
                                          <p:val>
                                            <p:strVal val="#ppt_x"/>
                                          </p:val>
                                        </p:tav>
                                        <p:tav tm="100000">
                                          <p:val>
                                            <p:strVal val="#ppt_x"/>
                                          </p:val>
                                        </p:tav>
                                      </p:tavLst>
                                    </p:anim>
                                    <p:anim calcmode="lin" valueType="num">
                                      <p:cBhvr>
                                        <p:cTn id="7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52"/>
                                        </p:tgtEl>
                                        <p:attrNameLst>
                                          <p:attrName>style.visibility</p:attrName>
                                        </p:attrNameLst>
                                      </p:cBhvr>
                                      <p:to>
                                        <p:strVal val="visible"/>
                                      </p:to>
                                    </p:set>
                                    <p:animEffect transition="in" filter="fade">
                                      <p:cBhvr>
                                        <p:cTn id="113" dur="1000"/>
                                        <p:tgtEl>
                                          <p:spTgt spid="1052"/>
                                        </p:tgtEl>
                                      </p:cBhvr>
                                    </p:animEffect>
                                    <p:anim calcmode="lin" valueType="num">
                                      <p:cBhvr>
                                        <p:cTn id="114" dur="1000" fill="hold"/>
                                        <p:tgtEl>
                                          <p:spTgt spid="1052"/>
                                        </p:tgtEl>
                                        <p:attrNameLst>
                                          <p:attrName>ppt_x</p:attrName>
                                        </p:attrNameLst>
                                      </p:cBhvr>
                                      <p:tavLst>
                                        <p:tav tm="0">
                                          <p:val>
                                            <p:strVal val="#ppt_x"/>
                                          </p:val>
                                        </p:tav>
                                        <p:tav tm="100000">
                                          <p:val>
                                            <p:strVal val="#ppt_x"/>
                                          </p:val>
                                        </p:tav>
                                      </p:tavLst>
                                    </p:anim>
                                    <p:anim calcmode="lin" valueType="num">
                                      <p:cBhvr>
                                        <p:cTn id="115" dur="1000" fill="hold"/>
                                        <p:tgtEl>
                                          <p:spTgt spid="1052"/>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1050"/>
                                        </p:tgtEl>
                                        <p:attrNameLst>
                                          <p:attrName>style.visibility</p:attrName>
                                        </p:attrNameLst>
                                      </p:cBhvr>
                                      <p:to>
                                        <p:strVal val="visible"/>
                                      </p:to>
                                    </p:set>
                                    <p:animEffect transition="in" filter="fade">
                                      <p:cBhvr>
                                        <p:cTn id="118" dur="1000"/>
                                        <p:tgtEl>
                                          <p:spTgt spid="1050"/>
                                        </p:tgtEl>
                                      </p:cBhvr>
                                    </p:animEffect>
                                    <p:anim calcmode="lin" valueType="num">
                                      <p:cBhvr>
                                        <p:cTn id="119" dur="1000" fill="hold"/>
                                        <p:tgtEl>
                                          <p:spTgt spid="1050"/>
                                        </p:tgtEl>
                                        <p:attrNameLst>
                                          <p:attrName>ppt_x</p:attrName>
                                        </p:attrNameLst>
                                      </p:cBhvr>
                                      <p:tavLst>
                                        <p:tav tm="0">
                                          <p:val>
                                            <p:strVal val="#ppt_x"/>
                                          </p:val>
                                        </p:tav>
                                        <p:tav tm="100000">
                                          <p:val>
                                            <p:strVal val="#ppt_x"/>
                                          </p:val>
                                        </p:tav>
                                      </p:tavLst>
                                    </p:anim>
                                    <p:anim calcmode="lin" valueType="num">
                                      <p:cBhvr>
                                        <p:cTn id="120" dur="1000" fill="hold"/>
                                        <p:tgtEl>
                                          <p:spTgt spid="10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1053"/>
                                        </p:tgtEl>
                                        <p:attrNameLst>
                                          <p:attrName>style.visibility</p:attrName>
                                        </p:attrNameLst>
                                      </p:cBhvr>
                                      <p:to>
                                        <p:strVal val="visible"/>
                                      </p:to>
                                    </p:set>
                                    <p:animEffect transition="in" filter="fade">
                                      <p:cBhvr>
                                        <p:cTn id="130" dur="1000"/>
                                        <p:tgtEl>
                                          <p:spTgt spid="1053"/>
                                        </p:tgtEl>
                                      </p:cBhvr>
                                    </p:animEffect>
                                    <p:anim calcmode="lin" valueType="num">
                                      <p:cBhvr>
                                        <p:cTn id="131" dur="1000" fill="hold"/>
                                        <p:tgtEl>
                                          <p:spTgt spid="1053"/>
                                        </p:tgtEl>
                                        <p:attrNameLst>
                                          <p:attrName>ppt_x</p:attrName>
                                        </p:attrNameLst>
                                      </p:cBhvr>
                                      <p:tavLst>
                                        <p:tav tm="0">
                                          <p:val>
                                            <p:strVal val="#ppt_x"/>
                                          </p:val>
                                        </p:tav>
                                        <p:tav tm="100000">
                                          <p:val>
                                            <p:strVal val="#ppt_x"/>
                                          </p:val>
                                        </p:tav>
                                      </p:tavLst>
                                    </p:anim>
                                    <p:anim calcmode="lin" valueType="num">
                                      <p:cBhvr>
                                        <p:cTn id="132" dur="1000" fill="hold"/>
                                        <p:tgtEl>
                                          <p:spTgt spid="1053"/>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1000"/>
                                        <p:tgtEl>
                                          <p:spTgt spid="30"/>
                                        </p:tgtEl>
                                      </p:cBhvr>
                                    </p:animEffect>
                                    <p:anim calcmode="lin" valueType="num">
                                      <p:cBhvr>
                                        <p:cTn id="136" dur="1000" fill="hold"/>
                                        <p:tgtEl>
                                          <p:spTgt spid="30"/>
                                        </p:tgtEl>
                                        <p:attrNameLst>
                                          <p:attrName>ppt_x</p:attrName>
                                        </p:attrNameLst>
                                      </p:cBhvr>
                                      <p:tavLst>
                                        <p:tav tm="0">
                                          <p:val>
                                            <p:strVal val="#ppt_x"/>
                                          </p:val>
                                        </p:tav>
                                        <p:tav tm="100000">
                                          <p:val>
                                            <p:strVal val="#ppt_x"/>
                                          </p:val>
                                        </p:tav>
                                      </p:tavLst>
                                    </p:anim>
                                    <p:anim calcmode="lin" valueType="num">
                                      <p:cBhvr>
                                        <p:cTn id="137" dur="1000" fill="hold"/>
                                        <p:tgtEl>
                                          <p:spTgt spid="30"/>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1000"/>
                                        <p:tgtEl>
                                          <p:spTgt spid="44"/>
                                        </p:tgtEl>
                                      </p:cBhvr>
                                    </p:animEffect>
                                    <p:anim calcmode="lin" valueType="num">
                                      <p:cBhvr>
                                        <p:cTn id="141" dur="1000" fill="hold"/>
                                        <p:tgtEl>
                                          <p:spTgt spid="44"/>
                                        </p:tgtEl>
                                        <p:attrNameLst>
                                          <p:attrName>ppt_x</p:attrName>
                                        </p:attrNameLst>
                                      </p:cBhvr>
                                      <p:tavLst>
                                        <p:tav tm="0">
                                          <p:val>
                                            <p:strVal val="#ppt_x"/>
                                          </p:val>
                                        </p:tav>
                                        <p:tav tm="100000">
                                          <p:val>
                                            <p:strVal val="#ppt_x"/>
                                          </p:val>
                                        </p:tav>
                                      </p:tavLst>
                                    </p:anim>
                                    <p:anim calcmode="lin" valueType="num">
                                      <p:cBhvr>
                                        <p:cTn id="142" dur="1000" fill="hold"/>
                                        <p:tgtEl>
                                          <p:spTgt spid="44"/>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1051"/>
                                        </p:tgtEl>
                                        <p:attrNameLst>
                                          <p:attrName>style.visibility</p:attrName>
                                        </p:attrNameLst>
                                      </p:cBhvr>
                                      <p:to>
                                        <p:strVal val="visible"/>
                                      </p:to>
                                    </p:set>
                                    <p:animEffect transition="in" filter="fade">
                                      <p:cBhvr>
                                        <p:cTn id="145" dur="1000"/>
                                        <p:tgtEl>
                                          <p:spTgt spid="1051"/>
                                        </p:tgtEl>
                                      </p:cBhvr>
                                    </p:animEffect>
                                    <p:anim calcmode="lin" valueType="num">
                                      <p:cBhvr>
                                        <p:cTn id="146" dur="1000" fill="hold"/>
                                        <p:tgtEl>
                                          <p:spTgt spid="1051"/>
                                        </p:tgtEl>
                                        <p:attrNameLst>
                                          <p:attrName>ppt_x</p:attrName>
                                        </p:attrNameLst>
                                      </p:cBhvr>
                                      <p:tavLst>
                                        <p:tav tm="0">
                                          <p:val>
                                            <p:strVal val="#ppt_x"/>
                                          </p:val>
                                        </p:tav>
                                        <p:tav tm="100000">
                                          <p:val>
                                            <p:strVal val="#ppt_x"/>
                                          </p:val>
                                        </p:tav>
                                      </p:tavLst>
                                    </p:anim>
                                    <p:anim calcmode="lin" valueType="num">
                                      <p:cBhvr>
                                        <p:cTn id="147" dur="1000" fill="hold"/>
                                        <p:tgtEl>
                                          <p:spTgt spid="1051"/>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nodeType="clickEffect">
                                  <p:stCondLst>
                                    <p:cond delay="0"/>
                                  </p:stCondLst>
                                  <p:childTnLst>
                                    <p:set>
                                      <p:cBhvr>
                                        <p:cTn id="151" dur="1" fill="hold">
                                          <p:stCondLst>
                                            <p:cond delay="0"/>
                                          </p:stCondLst>
                                        </p:cTn>
                                        <p:tgtEl>
                                          <p:spTgt spid="14"/>
                                        </p:tgtEl>
                                        <p:attrNameLst>
                                          <p:attrName>style.visibility</p:attrName>
                                        </p:attrNameLst>
                                      </p:cBhvr>
                                      <p:to>
                                        <p:strVal val="visible"/>
                                      </p:to>
                                    </p:set>
                                    <p:anim calcmode="lin" valueType="num">
                                      <p:cBhvr additive="base">
                                        <p:cTn id="152" dur="15000" fill="hold"/>
                                        <p:tgtEl>
                                          <p:spTgt spid="14"/>
                                        </p:tgtEl>
                                        <p:attrNameLst>
                                          <p:attrName>ppt_x</p:attrName>
                                        </p:attrNameLst>
                                      </p:cBhvr>
                                      <p:tavLst>
                                        <p:tav tm="0">
                                          <p:val>
                                            <p:strVal val="0-#ppt_w/2"/>
                                          </p:val>
                                        </p:tav>
                                        <p:tav tm="100000">
                                          <p:val>
                                            <p:strVal val="#ppt_x"/>
                                          </p:val>
                                        </p:tav>
                                      </p:tavLst>
                                    </p:anim>
                                    <p:anim calcmode="lin" valueType="num">
                                      <p:cBhvr additive="base">
                                        <p:cTn id="153" dur="15000" fill="hold"/>
                                        <p:tgtEl>
                                          <p:spTgt spid="14"/>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15"/>
                                        </p:tgtEl>
                                        <p:attrNameLst>
                                          <p:attrName>style.visibility</p:attrName>
                                        </p:attrNameLst>
                                      </p:cBhvr>
                                      <p:to>
                                        <p:strVal val="visible"/>
                                      </p:to>
                                    </p:set>
                                    <p:anim calcmode="lin" valueType="num">
                                      <p:cBhvr additive="base">
                                        <p:cTn id="156" dur="15000" fill="hold"/>
                                        <p:tgtEl>
                                          <p:spTgt spid="15"/>
                                        </p:tgtEl>
                                        <p:attrNameLst>
                                          <p:attrName>ppt_x</p:attrName>
                                        </p:attrNameLst>
                                      </p:cBhvr>
                                      <p:tavLst>
                                        <p:tav tm="0">
                                          <p:val>
                                            <p:strVal val="0-#ppt_w/2"/>
                                          </p:val>
                                        </p:tav>
                                        <p:tav tm="100000">
                                          <p:val>
                                            <p:strVal val="#ppt_x"/>
                                          </p:val>
                                        </p:tav>
                                      </p:tavLst>
                                    </p:anim>
                                    <p:anim calcmode="lin" valueType="num">
                                      <p:cBhvr additive="base">
                                        <p:cTn id="157" dur="15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P spid="23" grpId="0"/>
      <p:bldP spid="24" grpId="0" animBg="1"/>
      <p:bldP spid="25" grpId="0"/>
      <p:bldP spid="26" grpId="0" animBg="1"/>
      <p:bldP spid="27" grpId="0"/>
      <p:bldP spid="28" grpId="0" animBg="1"/>
      <p:bldP spid="30" grpId="0"/>
      <p:bldP spid="40" grpId="0"/>
      <p:bldP spid="43" grpId="0"/>
      <p:bldP spid="44" grpId="0"/>
      <p:bldP spid="3" grpId="0"/>
      <p:bldP spid="13" grpId="0"/>
      <p:bldP spid="105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D39D-2C9C-BC2F-37BC-25E6AA7CF0D4}"/>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12FB091-D0EB-B08D-A7A2-CACC449084D0}"/>
              </a:ext>
            </a:extLst>
          </p:cNvPr>
          <p:cNvGraphicFramePr>
            <a:graphicFrameLocks noGrp="1"/>
          </p:cNvGraphicFramePr>
          <p:nvPr/>
        </p:nvGraphicFramePr>
        <p:xfrm>
          <a:off x="1002030" y="1599916"/>
          <a:ext cx="10018685" cy="4119563"/>
        </p:xfrm>
        <a:graphic>
          <a:graphicData uri="http://schemas.openxmlformats.org/drawingml/2006/table">
            <a:tbl>
              <a:tblPr/>
              <a:tblGrid>
                <a:gridCol w="1355853">
                  <a:extLst>
                    <a:ext uri="{9D8B030D-6E8A-4147-A177-3AD203B41FA5}">
                      <a16:colId xmlns:a16="http://schemas.microsoft.com/office/drawing/2014/main" val="2676719100"/>
                    </a:ext>
                  </a:extLst>
                </a:gridCol>
                <a:gridCol w="1379720">
                  <a:extLst>
                    <a:ext uri="{9D8B030D-6E8A-4147-A177-3AD203B41FA5}">
                      <a16:colId xmlns:a16="http://schemas.microsoft.com/office/drawing/2014/main" val="3845403663"/>
                    </a:ext>
                  </a:extLst>
                </a:gridCol>
                <a:gridCol w="2035652">
                  <a:extLst>
                    <a:ext uri="{9D8B030D-6E8A-4147-A177-3AD203B41FA5}">
                      <a16:colId xmlns:a16="http://schemas.microsoft.com/office/drawing/2014/main" val="96089681"/>
                    </a:ext>
                  </a:extLst>
                </a:gridCol>
                <a:gridCol w="1809469">
                  <a:extLst>
                    <a:ext uri="{9D8B030D-6E8A-4147-A177-3AD203B41FA5}">
                      <a16:colId xmlns:a16="http://schemas.microsoft.com/office/drawing/2014/main" val="4019127981"/>
                    </a:ext>
                  </a:extLst>
                </a:gridCol>
                <a:gridCol w="1470194">
                  <a:extLst>
                    <a:ext uri="{9D8B030D-6E8A-4147-A177-3AD203B41FA5}">
                      <a16:colId xmlns:a16="http://schemas.microsoft.com/office/drawing/2014/main" val="3221125530"/>
                    </a:ext>
                  </a:extLst>
                </a:gridCol>
                <a:gridCol w="1967797">
                  <a:extLst>
                    <a:ext uri="{9D8B030D-6E8A-4147-A177-3AD203B41FA5}">
                      <a16:colId xmlns:a16="http://schemas.microsoft.com/office/drawing/2014/main" val="2727608249"/>
                    </a:ext>
                  </a:extLst>
                </a:gridCol>
              </a:tblGrid>
              <a:tr h="446496">
                <a:tc>
                  <a:txBody>
                    <a:bodyPr/>
                    <a:lstStyle/>
                    <a:p>
                      <a:pPr algn="ctr" fontAlgn="ctr"/>
                      <a:endParaRPr lang="en-US" sz="1600" b="1" i="0" u="none" strike="noStrike">
                        <a:solidFill>
                          <a:schemeClr val="bg1"/>
                        </a:solidFill>
                        <a:effectLst/>
                        <a:latin typeface="Calibri" panose="020F0502020204030204" pitchFamily="34" charset="0"/>
                      </a:endParaRPr>
                    </a:p>
                    <a:p>
                      <a:pPr algn="ctr" fontAlgn="ctr"/>
                      <a:r>
                        <a:rPr lang="en-US" sz="2800" b="1" i="0" u="none" strike="noStrike">
                          <a:solidFill>
                            <a:schemeClr val="tx1"/>
                          </a:solidFill>
                          <a:effectLst/>
                          <a:latin typeface="Calibri" panose="020F0502020204030204" pitchFamily="34" charset="0"/>
                        </a:rPr>
                        <a:t>Form</a:t>
                      </a:r>
                    </a:p>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600" b="1"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77115397"/>
                  </a:ext>
                </a:extLst>
              </a:tr>
              <a:tr h="640080">
                <a:tc>
                  <a:txBody>
                    <a:bodyPr/>
                    <a:lstStyle/>
                    <a:p>
                      <a:pPr algn="l" fontAlgn="ctr"/>
                      <a:r>
                        <a:rPr lang="en-US" sz="1800" b="1" i="0" u="none" strike="noStrike">
                          <a:solidFill>
                            <a:srgbClr val="000000"/>
                          </a:solidFill>
                          <a:effectLst/>
                          <a:latin typeface="Calibri" panose="020F0502020204030204" pitchFamily="34" charset="0"/>
                        </a:rPr>
                        <a:t> MgO</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Calibri" panose="020F0502020204030204" pitchFamily="34" charset="0"/>
                        </a:rPr>
                        <a:t>Medium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panose="020F0502020204030204" pitchFamily="34" charset="0"/>
                        </a:rPr>
                        <a:t>Low</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sz="1600" b="0" i="0" u="none" strike="noStrike">
                          <a:solidFill>
                            <a:srgbClr val="000000"/>
                          </a:solidFill>
                          <a:effectLst/>
                          <a:latin typeface="Calibri" panose="020F0502020204030204" pitchFamily="34" charset="0"/>
                        </a:rPr>
                        <a:t>Low</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sz="1600" b="0" i="0" u="none" strike="noStrike">
                          <a:solidFill>
                            <a:srgbClr val="000000"/>
                          </a:solidFill>
                          <a:effectLst/>
                          <a:latin typeface="Calibri" panose="020F0502020204030204" pitchFamily="34" charset="0"/>
                        </a:rPr>
                        <a:t>Not reported</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Not reported (No)</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5684221"/>
                  </a:ext>
                </a:extLst>
              </a:tr>
              <a:tr h="640080">
                <a:tc>
                  <a:txBody>
                    <a:bodyPr/>
                    <a:lstStyle/>
                    <a:p>
                      <a:pPr algn="l" fontAlgn="ctr"/>
                      <a:r>
                        <a:rPr lang="en-US" sz="1800" b="1" i="0" u="none" strike="noStrike">
                          <a:solidFill>
                            <a:srgbClr val="000000"/>
                          </a:solidFill>
                          <a:effectLst/>
                          <a:latin typeface="Calibri" panose="020F0502020204030204" pitchFamily="34" charset="0"/>
                        </a:rPr>
                        <a:t> </a:t>
                      </a:r>
                      <a:r>
                        <a:rPr lang="en-US" sz="1800" b="1" i="0" u="none" strike="noStrike" err="1">
                          <a:solidFill>
                            <a:srgbClr val="000000"/>
                          </a:solidFill>
                          <a:effectLst/>
                          <a:latin typeface="Calibri" panose="020F0502020204030204" pitchFamily="34" charset="0"/>
                        </a:rPr>
                        <a:t>MgSO</a:t>
                      </a:r>
                      <a:r>
                        <a:rPr lang="en-US" sz="1800" b="1" i="0" u="none" strike="noStrike">
                          <a:solidFill>
                            <a:srgbClr val="000000"/>
                          </a:solidFill>
                          <a:effectLst/>
                          <a:latin typeface="Calibri" panose="020F0502020204030204" pitchFamily="34" charset="0"/>
                        </a:rPr>
                        <a:t>₄</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algn="ctr" fontAlgn="ctr"/>
                      <a:r>
                        <a:rPr lang="en-US" sz="1600" b="0" i="0" u="none" strike="noStrike">
                          <a:solidFill>
                            <a:srgbClr val="000000"/>
                          </a:solidFill>
                          <a:effectLst/>
                          <a:latin typeface="Calibri" panose="020F0502020204030204" pitchFamily="34" charset="0"/>
                        </a:rPr>
                        <a:t>Medium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panose="020F0502020204030204" pitchFamily="34" charset="0"/>
                        </a:rPr>
                        <a:t>Medium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600" b="0" i="0" u="none" strike="noStrike" kern="1200">
                          <a:solidFill>
                            <a:srgbClr val="000000"/>
                          </a:solidFill>
                          <a:effectLst/>
                          <a:latin typeface="Calibri" panose="020F0502020204030204" pitchFamily="34" charset="0"/>
                          <a:ea typeface="+mn-ea"/>
                          <a:cs typeface="+mn-cs"/>
                        </a:rPr>
                        <a:t>low</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sz="1600" b="0" i="0" u="none" strike="noStrike" dirty="0">
                          <a:solidFill>
                            <a:srgbClr val="000000"/>
                          </a:solidFill>
                          <a:effectLst/>
                          <a:latin typeface="Calibri" panose="020F0502020204030204" pitchFamily="34" charset="0"/>
                        </a:rPr>
                        <a:t>Not reported (No)</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014809"/>
                  </a:ext>
                </a:extLst>
              </a:tr>
              <a:tr h="640080">
                <a:tc>
                  <a:txBody>
                    <a:bodyPr/>
                    <a:lstStyle/>
                    <a:p>
                      <a:pPr algn="l" fontAlgn="ctr"/>
                      <a:r>
                        <a:rPr lang="en-US" sz="1800" b="1" i="0" u="none" strike="noStrike">
                          <a:solidFill>
                            <a:srgbClr val="000000"/>
                          </a:solidFill>
                          <a:effectLst/>
                          <a:latin typeface="Calibri" panose="020F0502020204030204" pitchFamily="34" charset="0"/>
                        </a:rPr>
                        <a:t> Mg Citrate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algn="ctr" fontAlgn="ctr"/>
                      <a:r>
                        <a:rPr lang="en-US" sz="1600" b="0" i="0" u="none" strike="noStrike">
                          <a:solidFill>
                            <a:srgbClr val="000000"/>
                          </a:solidFill>
                          <a:effectLst/>
                          <a:latin typeface="Calibri" panose="020F0502020204030204" pitchFamily="34" charset="0"/>
                        </a:rPr>
                        <a:t>Medium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panose="020F0502020204030204" pitchFamily="34" charset="0"/>
                        </a:rPr>
                        <a:t>Medium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panose="020F0502020204030204" pitchFamily="34" charset="0"/>
                        </a:rPr>
                        <a:t>Low</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sz="1600" b="0" i="0" u="none" strike="noStrike" dirty="0">
                          <a:solidFill>
                            <a:srgbClr val="000000"/>
                          </a:solidFill>
                          <a:effectLst/>
                          <a:latin typeface="Calibri" panose="020F0502020204030204" pitchFamily="34" charset="0"/>
                        </a:rPr>
                        <a:t>No</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4942928"/>
                  </a:ext>
                </a:extLst>
              </a:tr>
              <a:tr h="640080">
                <a:tc>
                  <a:txBody>
                    <a:bodyPr/>
                    <a:lstStyle/>
                    <a:p>
                      <a:pPr algn="l" fontAlgn="ctr"/>
                      <a:r>
                        <a:rPr lang="en-US" sz="1800" b="1" i="0" u="none" strike="noStrike">
                          <a:solidFill>
                            <a:srgbClr val="000000"/>
                          </a:solidFill>
                          <a:effectLst/>
                          <a:latin typeface="Calibri" panose="020F0502020204030204" pitchFamily="34" charset="0"/>
                        </a:rPr>
                        <a:t> Mg Glycinate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algn="ctr" fontAlgn="ctr"/>
                      <a:r>
                        <a:rPr lang="en-US" sz="1600" b="0" i="0" u="none" strike="noStrike">
                          <a:solidFill>
                            <a:srgbClr val="000000"/>
                          </a:solidFill>
                          <a:effectLst/>
                          <a:latin typeface="Calibri" panose="020F0502020204030204" pitchFamily="34" charset="0"/>
                        </a:rPr>
                        <a:t>Low</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sz="1600" b="0" i="0" u="none" strike="noStrike" dirty="0">
                          <a:solidFill>
                            <a:srgbClr val="000000"/>
                          </a:solidFill>
                          <a:effectLst/>
                          <a:latin typeface="Calibri" panose="020F0502020204030204" pitchFamily="34" charset="0"/>
                        </a:rPr>
                        <a:t>No</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702238"/>
                  </a:ext>
                </a:extLst>
              </a:tr>
              <a:tr h="640080">
                <a:tc>
                  <a:txBody>
                    <a:bodyPr/>
                    <a:lstStyle/>
                    <a:p>
                      <a:pPr algn="l" fontAlgn="ctr"/>
                      <a:endParaRPr lang="en-US" sz="1800" b="1"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Calibri" panose="020F0502020204030204" pitchFamily="34" charset="0"/>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DB71"/>
                    </a:solidFill>
                  </a:tcPr>
                </a:tc>
                <a:extLst>
                  <a:ext uri="{0D108BD9-81ED-4DB2-BD59-A6C34878D82A}">
                    <a16:rowId xmlns:a16="http://schemas.microsoft.com/office/drawing/2014/main" val="2286916621"/>
                  </a:ext>
                </a:extLst>
              </a:tr>
            </a:tbl>
          </a:graphicData>
        </a:graphic>
      </p:graphicFrame>
      <p:sp>
        <p:nvSpPr>
          <p:cNvPr id="12" name="Title 1">
            <a:extLst>
              <a:ext uri="{FF2B5EF4-FFF2-40B4-BE49-F238E27FC236}">
                <a16:creationId xmlns:a16="http://schemas.microsoft.com/office/drawing/2014/main" id="{0A089B6E-7E3C-1208-E415-5BE582B9C0A8}"/>
              </a:ext>
            </a:extLst>
          </p:cNvPr>
          <p:cNvSpPr>
            <a:spLocks noGrp="1"/>
          </p:cNvSpPr>
          <p:nvPr>
            <p:ph type="title"/>
          </p:nvPr>
        </p:nvSpPr>
        <p:spPr>
          <a:xfrm>
            <a:off x="2720361" y="258800"/>
            <a:ext cx="7750416" cy="903794"/>
          </a:xfrm>
        </p:spPr>
        <p:txBody>
          <a:bodyPr>
            <a:noAutofit/>
          </a:bodyPr>
          <a:lstStyle/>
          <a:p>
            <a:r>
              <a:rPr lang="en-US" sz="4000" b="1" dirty="0"/>
              <a:t>Absorption of Magnesium Forms</a:t>
            </a:r>
          </a:p>
        </p:txBody>
      </p:sp>
      <p:cxnSp>
        <p:nvCxnSpPr>
          <p:cNvPr id="23" name="Straight Arrow Connector 22">
            <a:extLst>
              <a:ext uri="{FF2B5EF4-FFF2-40B4-BE49-F238E27FC236}">
                <a16:creationId xmlns:a16="http://schemas.microsoft.com/office/drawing/2014/main" id="{3DB6365F-4A50-8716-82A0-78B35F14CE5B}"/>
              </a:ext>
            </a:extLst>
          </p:cNvPr>
          <p:cNvCxnSpPr>
            <a:cxnSpLocks/>
          </p:cNvCxnSpPr>
          <p:nvPr/>
        </p:nvCxnSpPr>
        <p:spPr>
          <a:xfrm flipV="1">
            <a:off x="1002030" y="1441881"/>
            <a:ext cx="10358120" cy="2607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descr="A green logo with a black background&#10;&#10;Description automatically generated">
            <a:extLst>
              <a:ext uri="{FF2B5EF4-FFF2-40B4-BE49-F238E27FC236}">
                <a16:creationId xmlns:a16="http://schemas.microsoft.com/office/drawing/2014/main" id="{CF160543-A92F-7CB9-7D65-E97962524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78" y="5153833"/>
            <a:ext cx="919459" cy="539750"/>
          </a:xfrm>
          <a:prstGeom prst="rect">
            <a:avLst/>
          </a:prstGeom>
        </p:spPr>
      </p:pic>
      <p:pic>
        <p:nvPicPr>
          <p:cNvPr id="3" name="Picture 2">
            <a:extLst>
              <a:ext uri="{FF2B5EF4-FFF2-40B4-BE49-F238E27FC236}">
                <a16:creationId xmlns:a16="http://schemas.microsoft.com/office/drawing/2014/main" id="{3E5F91DD-329C-CA9A-A9DC-7F9C23E1911A}"/>
              </a:ext>
            </a:extLst>
          </p:cNvPr>
          <p:cNvPicPr>
            <a:picLocks noChangeAspect="1"/>
          </p:cNvPicPr>
          <p:nvPr/>
        </p:nvPicPr>
        <p:blipFill>
          <a:blip r:embed="rId3"/>
          <a:stretch>
            <a:fillRect/>
          </a:stretch>
        </p:blipFill>
        <p:spPr>
          <a:xfrm>
            <a:off x="2702464" y="1690357"/>
            <a:ext cx="644069" cy="712901"/>
          </a:xfrm>
          <a:prstGeom prst="rect">
            <a:avLst/>
          </a:prstGeom>
        </p:spPr>
      </p:pic>
      <p:pic>
        <p:nvPicPr>
          <p:cNvPr id="4" name="Picture 3">
            <a:extLst>
              <a:ext uri="{FF2B5EF4-FFF2-40B4-BE49-F238E27FC236}">
                <a16:creationId xmlns:a16="http://schemas.microsoft.com/office/drawing/2014/main" id="{B9B8F21A-CBB7-4194-2639-951D43C755AE}"/>
              </a:ext>
            </a:extLst>
          </p:cNvPr>
          <p:cNvPicPr>
            <a:picLocks noChangeAspect="1"/>
          </p:cNvPicPr>
          <p:nvPr/>
        </p:nvPicPr>
        <p:blipFill>
          <a:blip r:embed="rId4"/>
          <a:stretch>
            <a:fillRect/>
          </a:stretch>
        </p:blipFill>
        <p:spPr>
          <a:xfrm>
            <a:off x="4364540" y="1638845"/>
            <a:ext cx="845555" cy="833693"/>
          </a:xfrm>
          <a:prstGeom prst="rect">
            <a:avLst/>
          </a:prstGeom>
        </p:spPr>
      </p:pic>
      <p:pic>
        <p:nvPicPr>
          <p:cNvPr id="5" name="Picture 4">
            <a:extLst>
              <a:ext uri="{FF2B5EF4-FFF2-40B4-BE49-F238E27FC236}">
                <a16:creationId xmlns:a16="http://schemas.microsoft.com/office/drawing/2014/main" id="{59EAE563-175C-035C-EF35-CFD62414B6C4}"/>
              </a:ext>
            </a:extLst>
          </p:cNvPr>
          <p:cNvPicPr>
            <a:picLocks noChangeAspect="1"/>
          </p:cNvPicPr>
          <p:nvPr/>
        </p:nvPicPr>
        <p:blipFill>
          <a:blip r:embed="rId5"/>
          <a:stretch>
            <a:fillRect/>
          </a:stretch>
        </p:blipFill>
        <p:spPr>
          <a:xfrm rot="2663027" flipH="1">
            <a:off x="6314366" y="1565741"/>
            <a:ext cx="750958" cy="974988"/>
          </a:xfrm>
          <a:prstGeom prst="rect">
            <a:avLst/>
          </a:prstGeom>
        </p:spPr>
      </p:pic>
      <p:pic>
        <p:nvPicPr>
          <p:cNvPr id="6" name="Picture 5">
            <a:extLst>
              <a:ext uri="{FF2B5EF4-FFF2-40B4-BE49-F238E27FC236}">
                <a16:creationId xmlns:a16="http://schemas.microsoft.com/office/drawing/2014/main" id="{6F5E83D4-B6B7-4B24-842B-3E94D395E388}"/>
              </a:ext>
            </a:extLst>
          </p:cNvPr>
          <p:cNvPicPr>
            <a:picLocks noChangeAspect="1"/>
          </p:cNvPicPr>
          <p:nvPr/>
        </p:nvPicPr>
        <p:blipFill>
          <a:blip r:embed="rId6"/>
          <a:stretch>
            <a:fillRect/>
          </a:stretch>
        </p:blipFill>
        <p:spPr>
          <a:xfrm>
            <a:off x="7854607" y="1707287"/>
            <a:ext cx="956057" cy="684514"/>
          </a:xfrm>
          <a:prstGeom prst="rect">
            <a:avLst/>
          </a:prstGeom>
        </p:spPr>
      </p:pic>
      <p:pic>
        <p:nvPicPr>
          <p:cNvPr id="8" name="Picture 7">
            <a:extLst>
              <a:ext uri="{FF2B5EF4-FFF2-40B4-BE49-F238E27FC236}">
                <a16:creationId xmlns:a16="http://schemas.microsoft.com/office/drawing/2014/main" id="{2514A9EE-4E0E-88E6-B989-4A1DF6287936}"/>
              </a:ext>
            </a:extLst>
          </p:cNvPr>
          <p:cNvPicPr>
            <a:picLocks noChangeAspect="1"/>
          </p:cNvPicPr>
          <p:nvPr/>
        </p:nvPicPr>
        <p:blipFill>
          <a:blip r:embed="rId7"/>
          <a:stretch>
            <a:fillRect/>
          </a:stretch>
        </p:blipFill>
        <p:spPr>
          <a:xfrm rot="16423269">
            <a:off x="9617767" y="1253427"/>
            <a:ext cx="762832" cy="1581982"/>
          </a:xfrm>
          <a:prstGeom prst="rect">
            <a:avLst/>
          </a:prstGeom>
        </p:spPr>
      </p:pic>
      <p:sp>
        <p:nvSpPr>
          <p:cNvPr id="9" name="TextBox 8">
            <a:extLst>
              <a:ext uri="{FF2B5EF4-FFF2-40B4-BE49-F238E27FC236}">
                <a16:creationId xmlns:a16="http://schemas.microsoft.com/office/drawing/2014/main" id="{5605A9CC-DF90-8317-2F1B-FDA4D9E0DAB7}"/>
              </a:ext>
            </a:extLst>
          </p:cNvPr>
          <p:cNvSpPr txBox="1"/>
          <p:nvPr/>
        </p:nvSpPr>
        <p:spPr>
          <a:xfrm>
            <a:off x="9485630" y="5792993"/>
            <a:ext cx="1874520" cy="369332"/>
          </a:xfrm>
          <a:prstGeom prst="rect">
            <a:avLst/>
          </a:prstGeom>
          <a:noFill/>
        </p:spPr>
        <p:txBody>
          <a:bodyPr wrap="square" rtlCol="0">
            <a:spAutoFit/>
          </a:bodyPr>
          <a:lstStyle/>
          <a:p>
            <a:r>
              <a:rPr lang="en-US"/>
              <a:t>* Animal models </a:t>
            </a:r>
          </a:p>
        </p:txBody>
      </p:sp>
      <p:pic>
        <p:nvPicPr>
          <p:cNvPr id="10" name="Picture 9" descr="A green and grey logo&#10;&#10;AI-generated content may be incorrect.">
            <a:extLst>
              <a:ext uri="{FF2B5EF4-FFF2-40B4-BE49-F238E27FC236}">
                <a16:creationId xmlns:a16="http://schemas.microsoft.com/office/drawing/2014/main" id="{A3FA17E4-64E9-0128-7200-8F079906C5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2740" y="0"/>
            <a:ext cx="1571567" cy="1101145"/>
          </a:xfrm>
          <a:prstGeom prst="rect">
            <a:avLst/>
          </a:prstGeom>
        </p:spPr>
      </p:pic>
    </p:spTree>
    <p:extLst>
      <p:ext uri="{BB962C8B-B14F-4D97-AF65-F5344CB8AC3E}">
        <p14:creationId xmlns:p14="http://schemas.microsoft.com/office/powerpoint/2010/main" val="409051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47ED-49FD-E2FD-3650-3971B608F8FA}"/>
              </a:ext>
            </a:extLst>
          </p:cNvPr>
          <p:cNvSpPr>
            <a:spLocks noGrp="1"/>
          </p:cNvSpPr>
          <p:nvPr>
            <p:ph type="title"/>
          </p:nvPr>
        </p:nvSpPr>
        <p:spPr>
          <a:xfrm>
            <a:off x="1256478" y="937447"/>
            <a:ext cx="9512391" cy="1325563"/>
          </a:xfrm>
        </p:spPr>
        <p:txBody>
          <a:bodyPr>
            <a:normAutofit/>
          </a:bodyPr>
          <a:lstStyle/>
          <a:p>
            <a:pPr algn="ctr"/>
            <a:r>
              <a:rPr lang="en-US" sz="3600" b="1" dirty="0"/>
              <a:t>Magtein has the lowest Diarrhea Problem</a:t>
            </a:r>
            <a:endParaRPr lang="en-US" sz="4000" b="1" dirty="0"/>
          </a:p>
        </p:txBody>
      </p:sp>
      <p:pic>
        <p:nvPicPr>
          <p:cNvPr id="4098" name="Picture 2" descr="A screenshot of a computer screen&#10;&#10;AI-generated content may be incorrect.">
            <a:extLst>
              <a:ext uri="{FF2B5EF4-FFF2-40B4-BE49-F238E27FC236}">
                <a16:creationId xmlns:a16="http://schemas.microsoft.com/office/drawing/2014/main" id="{16EFFDFA-C216-244D-A96F-B3B68348C0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5238" y="2188902"/>
            <a:ext cx="4262883" cy="397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8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AC7F1D-BE4D-FA75-4160-712223F1B80F}"/>
              </a:ext>
            </a:extLst>
          </p:cNvPr>
          <p:cNvSpPr>
            <a:spLocks noGrp="1"/>
          </p:cNvSpPr>
          <p:nvPr/>
        </p:nvSpPr>
        <p:spPr>
          <a:xfrm>
            <a:off x="1718596" y="1494408"/>
            <a:ext cx="9852840" cy="2987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Palatino Linotype" panose="02040502050505030304" pitchFamily="18" charset="0"/>
                <a:ea typeface="+mj-ea"/>
                <a:cs typeface="Biome Light" panose="020B0303030204020804" pitchFamily="34" charset="0"/>
              </a:defRPr>
            </a:lvl1pPr>
          </a:lstStyle>
          <a:p>
            <a:endParaRPr lang="en-US" sz="4800" b="1" dirty="0"/>
          </a:p>
          <a:p>
            <a:r>
              <a:rPr lang="en-US" sz="6000" b="1" dirty="0"/>
              <a:t>       What is</a:t>
            </a:r>
          </a:p>
        </p:txBody>
      </p:sp>
      <p:pic>
        <p:nvPicPr>
          <p:cNvPr id="2" name="Picture 1" descr="A green and grey logo&#10;&#10;AI-generated content may be incorrect.">
            <a:extLst>
              <a:ext uri="{FF2B5EF4-FFF2-40B4-BE49-F238E27FC236}">
                <a16:creationId xmlns:a16="http://schemas.microsoft.com/office/drawing/2014/main" id="{DDD18D7E-F52F-540F-8AA5-2F4DDF6FB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90" y="2078779"/>
            <a:ext cx="2770683" cy="1941326"/>
          </a:xfrm>
          <a:prstGeom prst="rect">
            <a:avLst/>
          </a:prstGeom>
        </p:spPr>
      </p:pic>
    </p:spTree>
    <p:extLst>
      <p:ext uri="{BB962C8B-B14F-4D97-AF65-F5344CB8AC3E}">
        <p14:creationId xmlns:p14="http://schemas.microsoft.com/office/powerpoint/2010/main" val="92678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788114-5A4E-4D0E-A64A-E5DD4282D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035" y="200071"/>
            <a:ext cx="1894061" cy="105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AACA0613-F52D-4503-A82D-13CAADDD19E2}"/>
              </a:ext>
            </a:extLst>
          </p:cNvPr>
          <p:cNvSpPr>
            <a:spLocks noGrp="1"/>
          </p:cNvSpPr>
          <p:nvPr>
            <p:ph idx="1"/>
          </p:nvPr>
        </p:nvSpPr>
        <p:spPr>
          <a:xfrm>
            <a:off x="1799961" y="4781670"/>
            <a:ext cx="7886700" cy="1059822"/>
          </a:xfrm>
        </p:spPr>
        <p:txBody>
          <a:bodyPr>
            <a:normAutofit fontScale="92500" lnSpcReduction="10000"/>
          </a:bodyPr>
          <a:lstStyle/>
          <a:p>
            <a:pPr marL="0" indent="0">
              <a:buNone/>
            </a:pPr>
            <a:r>
              <a:rPr lang="en-US" sz="2000" spc="60" dirty="0">
                <a:solidFill>
                  <a:schemeClr val="tx1"/>
                </a:solidFill>
                <a:latin typeface="Palatino Linotype" panose="02040502050505030304" pitchFamily="18" charset="0"/>
              </a:rPr>
              <a:t>A patented compound of Magnesium (Magnesium L-</a:t>
            </a:r>
            <a:r>
              <a:rPr lang="en-US" sz="2000" spc="60" dirty="0" err="1">
                <a:solidFill>
                  <a:schemeClr val="tx1"/>
                </a:solidFill>
                <a:latin typeface="Palatino Linotype" panose="02040502050505030304" pitchFamily="18" charset="0"/>
              </a:rPr>
              <a:t>Threonate</a:t>
            </a:r>
            <a:r>
              <a:rPr lang="en-US" sz="2000" spc="60" dirty="0">
                <a:solidFill>
                  <a:schemeClr val="tx1"/>
                </a:solidFill>
                <a:latin typeface="Palatino Linotype" panose="02040502050505030304" pitchFamily="18" charset="0"/>
              </a:rPr>
              <a:t>), </a:t>
            </a:r>
            <a:r>
              <a:rPr lang="en-US" sz="2000" b="1" spc="60" dirty="0">
                <a:solidFill>
                  <a:schemeClr val="tx1"/>
                </a:solidFill>
                <a:latin typeface="Palatino Linotype" panose="02040502050505030304" pitchFamily="18" charset="0"/>
              </a:rPr>
              <a:t>Magtein</a:t>
            </a:r>
            <a:r>
              <a:rPr lang="en-US" sz="2000" b="1" baseline="30000" dirty="0">
                <a:solidFill>
                  <a:schemeClr val="tx1"/>
                </a:solidFill>
                <a:latin typeface="Palatino Linotype" panose="02040502050505030304" pitchFamily="18" charset="0"/>
              </a:rPr>
              <a:t>®</a:t>
            </a:r>
            <a:r>
              <a:rPr lang="en-US" sz="2000" spc="60" dirty="0">
                <a:solidFill>
                  <a:schemeClr val="tx1"/>
                </a:solidFill>
                <a:latin typeface="Palatino Linotype" panose="02040502050505030304" pitchFamily="18" charset="0"/>
              </a:rPr>
              <a:t> has been shown to </a:t>
            </a:r>
            <a:r>
              <a:rPr lang="en-US" sz="2000" i="1" spc="60" dirty="0">
                <a:solidFill>
                  <a:schemeClr val="tx1"/>
                </a:solidFill>
                <a:latin typeface="Palatino Linotype" panose="02040502050505030304" pitchFamily="18" charset="0"/>
              </a:rPr>
              <a:t>effectively cross the blood-brain barrier</a:t>
            </a:r>
            <a:r>
              <a:rPr lang="en-US" sz="2000" spc="60" dirty="0">
                <a:solidFill>
                  <a:schemeClr val="tx1"/>
                </a:solidFill>
                <a:latin typeface="Palatino Linotype" panose="02040502050505030304" pitchFamily="18" charset="0"/>
              </a:rPr>
              <a:t>, increasing brain </a:t>
            </a:r>
            <a:r>
              <a:rPr lang="en-US" sz="2000" spc="60" dirty="0">
                <a:solidFill>
                  <a:schemeClr val="tx1"/>
                </a:solidFill>
              </a:rPr>
              <a:t>and neuron </a:t>
            </a:r>
            <a:r>
              <a:rPr lang="en-US" sz="2000" spc="60" dirty="0">
                <a:solidFill>
                  <a:schemeClr val="tx1"/>
                </a:solidFill>
                <a:latin typeface="Palatino Linotype" panose="02040502050505030304" pitchFamily="18" charset="0"/>
              </a:rPr>
              <a:t>magnesium to improve synaptic density and restore brain functions.</a:t>
            </a:r>
            <a:endParaRPr lang="en-US" sz="2000" dirty="0">
              <a:solidFill>
                <a:schemeClr val="tx1"/>
              </a:solidFill>
              <a:latin typeface="Palatino Linotype" panose="02040502050505030304" pitchFamily="18" charset="0"/>
            </a:endParaRPr>
          </a:p>
        </p:txBody>
      </p:sp>
      <p:cxnSp>
        <p:nvCxnSpPr>
          <p:cNvPr id="3" name="Straight Connector 2">
            <a:extLst>
              <a:ext uri="{FF2B5EF4-FFF2-40B4-BE49-F238E27FC236}">
                <a16:creationId xmlns:a16="http://schemas.microsoft.com/office/drawing/2014/main" id="{E797F575-809B-442A-B3C3-AACAA1D63579}"/>
              </a:ext>
            </a:extLst>
          </p:cNvPr>
          <p:cNvCxnSpPr>
            <a:cxnSpLocks/>
          </p:cNvCxnSpPr>
          <p:nvPr/>
        </p:nvCxnSpPr>
        <p:spPr>
          <a:xfrm>
            <a:off x="787627" y="4334971"/>
            <a:ext cx="716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A3081FD-EE0A-F281-0D87-32FD61BA007A}"/>
              </a:ext>
            </a:extLst>
          </p:cNvPr>
          <p:cNvSpPr txBox="1">
            <a:spLocks/>
          </p:cNvSpPr>
          <p:nvPr/>
        </p:nvSpPr>
        <p:spPr>
          <a:xfrm>
            <a:off x="1070655" y="1229320"/>
            <a:ext cx="6596743" cy="31016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Biome Light" panose="020B03030302040208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Biome Light" panose="020B03030302040208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Biome Light" panose="020B03030302040208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dirty="0">
                <a:latin typeface="Calibri"/>
                <a:ea typeface="Calibri"/>
                <a:cs typeface="Calibri"/>
              </a:rPr>
              <a:t>Magtein® is built on almost two decades of research by inventor Dr. Liu, a former MIT professor includes a portfolio patents, numerous mechanistic studies. It is supported by multiple human clinicals, and a globally recognized safety record. </a:t>
            </a:r>
            <a:endParaRPr lang="en-US" dirty="0"/>
          </a:p>
        </p:txBody>
      </p:sp>
      <p:pic>
        <p:nvPicPr>
          <p:cNvPr id="8" name="Picture 7" descr="Meet the scientist">
            <a:extLst>
              <a:ext uri="{FF2B5EF4-FFF2-40B4-BE49-F238E27FC236}">
                <a16:creationId xmlns:a16="http://schemas.microsoft.com/office/drawing/2014/main" id="{38286ACD-AE10-D178-2F32-66E18C7A684D}"/>
              </a:ext>
            </a:extLst>
          </p:cNvPr>
          <p:cNvPicPr>
            <a:picLocks noChangeAspect="1"/>
          </p:cNvPicPr>
          <p:nvPr/>
        </p:nvPicPr>
        <p:blipFill>
          <a:blip r:embed="rId4"/>
          <a:srcRect l="3521" t="9259" r="11268" b="8796"/>
          <a:stretch/>
        </p:blipFill>
        <p:spPr>
          <a:xfrm>
            <a:off x="8303844" y="1745874"/>
            <a:ext cx="2924985" cy="2134307"/>
          </a:xfrm>
          <a:prstGeom prst="rect">
            <a:avLst/>
          </a:prstGeom>
        </p:spPr>
      </p:pic>
    </p:spTree>
    <p:extLst>
      <p:ext uri="{BB962C8B-B14F-4D97-AF65-F5344CB8AC3E}">
        <p14:creationId xmlns:p14="http://schemas.microsoft.com/office/powerpoint/2010/main" val="293039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0ACA-9E65-07CA-E2EA-2EF458DAFCE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B1B1079-99EC-A961-5BFD-61EFF14FE036}"/>
              </a:ext>
            </a:extLst>
          </p:cNvPr>
          <p:cNvPicPr>
            <a:picLocks noChangeAspect="1"/>
          </p:cNvPicPr>
          <p:nvPr/>
        </p:nvPicPr>
        <p:blipFill>
          <a:blip r:embed="rId2"/>
          <a:stretch>
            <a:fillRect/>
          </a:stretch>
        </p:blipFill>
        <p:spPr>
          <a:xfrm>
            <a:off x="2272539" y="2464137"/>
            <a:ext cx="7800803" cy="3748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CF76F404-56CC-7641-40A9-A0C13149B86B}"/>
              </a:ext>
            </a:extLst>
          </p:cNvPr>
          <p:cNvSpPr txBox="1"/>
          <p:nvPr/>
        </p:nvSpPr>
        <p:spPr>
          <a:xfrm>
            <a:off x="2893661" y="488411"/>
            <a:ext cx="7488590" cy="707886"/>
          </a:xfrm>
          <a:prstGeom prst="rect">
            <a:avLst/>
          </a:prstGeom>
          <a:noFill/>
        </p:spPr>
        <p:txBody>
          <a:bodyPr wrap="square">
            <a:spAutoFit/>
          </a:bodyPr>
          <a:lstStyle/>
          <a:p>
            <a:r>
              <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rPr>
              <a:t>Magtein Discovered in 2010</a:t>
            </a:r>
          </a:p>
        </p:txBody>
      </p:sp>
      <p:sp>
        <p:nvSpPr>
          <p:cNvPr id="7" name="TextBox 6">
            <a:extLst>
              <a:ext uri="{FF2B5EF4-FFF2-40B4-BE49-F238E27FC236}">
                <a16:creationId xmlns:a16="http://schemas.microsoft.com/office/drawing/2014/main" id="{08C61747-3BE4-8BF9-4DFE-903AE97FB8F2}"/>
              </a:ext>
            </a:extLst>
          </p:cNvPr>
          <p:cNvSpPr txBox="1"/>
          <p:nvPr/>
        </p:nvSpPr>
        <p:spPr>
          <a:xfrm>
            <a:off x="613697" y="1383941"/>
            <a:ext cx="11393403" cy="892552"/>
          </a:xfrm>
          <a:prstGeom prst="rect">
            <a:avLst/>
          </a:prstGeom>
          <a:noFill/>
        </p:spPr>
        <p:txBody>
          <a:bodyPr wrap="square">
            <a:spAutoFit/>
          </a:bodyPr>
          <a:lstStyle/>
          <a:p>
            <a:pPr algn="just"/>
            <a:r>
              <a:rPr lang="en-US" sz="2600" i="1">
                <a:latin typeface="Calibri" panose="020F0502020204030204" pitchFamily="34" charset="0"/>
                <a:ea typeface="Calibri" panose="020F0502020204030204" pitchFamily="34" charset="0"/>
                <a:cs typeface="Calibri" panose="020F0502020204030204" pitchFamily="34" charset="0"/>
              </a:rPr>
              <a:t>Magtein developed and tested in 2010 by neuroscience experts including a Nobel Prize winner—reshaping how we think about magnesium and the brain health.</a:t>
            </a:r>
            <a:endParaRPr lang="en-US" sz="2600" i="1"/>
          </a:p>
        </p:txBody>
      </p:sp>
      <p:pic>
        <p:nvPicPr>
          <p:cNvPr id="3" name="Picture 2" descr="A green and grey logo&#10;&#10;AI-generated content may be incorrect.">
            <a:extLst>
              <a:ext uri="{FF2B5EF4-FFF2-40B4-BE49-F238E27FC236}">
                <a16:creationId xmlns:a16="http://schemas.microsoft.com/office/drawing/2014/main" id="{60598A84-4FD0-4F56-DF24-271224B77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189" y="129208"/>
            <a:ext cx="1891859" cy="1325563"/>
          </a:xfrm>
          <a:prstGeom prst="rect">
            <a:avLst/>
          </a:prstGeom>
        </p:spPr>
      </p:pic>
    </p:spTree>
    <p:extLst>
      <p:ext uri="{BB962C8B-B14F-4D97-AF65-F5344CB8AC3E}">
        <p14:creationId xmlns:p14="http://schemas.microsoft.com/office/powerpoint/2010/main" val="2189653081"/>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7665</TotalTime>
  <Words>1991</Words>
  <Application>Microsoft Office PowerPoint</Application>
  <PresentationFormat>Widescreen</PresentationFormat>
  <Paragraphs>282</Paragraphs>
  <Slides>29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Calibri</vt:lpstr>
      <vt:lpstr>Calibri Light</vt:lpstr>
      <vt:lpstr>ElsevierSans</vt:lpstr>
      <vt:lpstr>MyriadPro-Regular</vt:lpstr>
      <vt:lpstr>Palatino Linotype</vt:lpstr>
      <vt:lpstr>Symbol</vt:lpstr>
      <vt:lpstr>Times</vt:lpstr>
      <vt:lpstr>Office Theme</vt:lpstr>
      <vt:lpstr>for Brain Health and Cognitive Aging</vt:lpstr>
      <vt:lpstr>PowerPoint Presentation</vt:lpstr>
      <vt:lpstr>PowerPoint Presentation</vt:lpstr>
      <vt:lpstr>Magnesium: Digestion to Cognition</vt:lpstr>
      <vt:lpstr>Absorption of Magnesium Forms</vt:lpstr>
      <vt:lpstr>Magtein has the lowest Diarrhea Problem</vt:lpstr>
      <vt:lpstr>PowerPoint Presentation</vt:lpstr>
      <vt:lpstr>PowerPoint Presentation</vt:lpstr>
      <vt:lpstr>PowerPoint Presentation</vt:lpstr>
      <vt:lpstr>PowerPoint Presentation</vt:lpstr>
      <vt:lpstr>PowerPoint Presentation</vt:lpstr>
      <vt:lpstr>Magtein</vt:lpstr>
      <vt:lpstr>PowerPoint Presentation</vt:lpstr>
      <vt:lpstr>PowerPoint Presentation</vt:lpstr>
      <vt:lpstr>PowerPoint Presentation</vt:lpstr>
      <vt:lpstr>PowerPoint Presentation</vt:lpstr>
      <vt:lpstr>PowerPoint Presentation</vt:lpstr>
      <vt:lpstr>Magtein Supports Brain Cognitive Aging</vt:lpstr>
      <vt:lpstr>PowerPoint Presentation</vt:lpstr>
      <vt:lpstr>PowerPoint Presentation</vt:lpstr>
      <vt:lpstr>Brain Cognitive\Aging Health 2025 Study</vt:lpstr>
      <vt:lpstr>Magtein Treatment Alters Sleep Architecture:</vt:lpstr>
      <vt:lpstr>PowerPoint Presentation</vt:lpstr>
      <vt:lpstr>PowerPoint Presentation</vt:lpstr>
      <vt:lpstr>PowerPoint Presentation</vt:lpstr>
      <vt:lpstr>Magtein Commercial Growth</vt:lpstr>
      <vt:lpstr>Magtein in the Media</vt:lpstr>
      <vt:lpstr>Key Opinion Leaders Organic Mentions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Lund</dc:creator>
  <cp:lastModifiedBy>jennifer gu</cp:lastModifiedBy>
  <cp:revision>12</cp:revision>
  <dcterms:created xsi:type="dcterms:W3CDTF">2024-05-01T19:29:50Z</dcterms:created>
  <dcterms:modified xsi:type="dcterms:W3CDTF">2025-12-03T15:29:46Z</dcterms:modified>
</cp:coreProperties>
</file>