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9.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0.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4"/>
  </p:notesMasterIdLst>
  <p:sldIdLst>
    <p:sldId id="3834" r:id="rId3"/>
    <p:sldId id="257" r:id="rId4"/>
    <p:sldId id="259" r:id="rId5"/>
    <p:sldId id="3835" r:id="rId6"/>
    <p:sldId id="256" r:id="rId7"/>
    <p:sldId id="260" r:id="rId8"/>
    <p:sldId id="3335" r:id="rId9"/>
    <p:sldId id="3336" r:id="rId10"/>
    <p:sldId id="3337" r:id="rId11"/>
    <p:sldId id="3338" r:id="rId12"/>
    <p:sldId id="285" r:id="rId13"/>
    <p:sldId id="289" r:id="rId14"/>
    <p:sldId id="3832" r:id="rId15"/>
    <p:sldId id="3833" r:id="rId16"/>
    <p:sldId id="354" r:id="rId17"/>
    <p:sldId id="3096" r:id="rId18"/>
    <p:sldId id="3107" r:id="rId19"/>
    <p:sldId id="3432" r:id="rId20"/>
    <p:sldId id="3438" r:id="rId21"/>
    <p:sldId id="3444" r:id="rId22"/>
    <p:sldId id="3449" r:id="rId23"/>
    <p:sldId id="423" r:id="rId24"/>
    <p:sldId id="435" r:id="rId25"/>
    <p:sldId id="436" r:id="rId26"/>
    <p:sldId id="3673" r:id="rId27"/>
    <p:sldId id="3690" r:id="rId28"/>
    <p:sldId id="452" r:id="rId29"/>
    <p:sldId id="3744" r:id="rId30"/>
    <p:sldId id="3761" r:id="rId31"/>
    <p:sldId id="3779" r:id="rId32"/>
    <p:sldId id="469" r:id="rId33"/>
  </p:sldIdLst>
  <p:sldSz cx="12192000" cy="6858000"/>
  <p:notesSz cx="6858000" cy="9144000"/>
  <p:embeddedFontLst>
    <p:embeddedFont>
      <p:font typeface="Arial Black" panose="020B0604020202020204" pitchFamily="34" charset="0"/>
      <p:regular r:id="rId35"/>
      <p:bold r:id="rId36"/>
    </p:embeddedFont>
    <p:embeddedFont>
      <p:font typeface="Josefin Sans" pitchFamily="2" charset="77"/>
      <p:regular r:id="rId37"/>
      <p:bold r:id="rId38"/>
      <p:italic r:id="rId35"/>
      <p:boldItalic r:id="rId35"/>
    </p:embeddedFont>
    <p:embeddedFont>
      <p:font typeface="Lato Light" panose="020F0502020204030203" pitchFamily="34" charset="0"/>
      <p:regular r:id="rId39"/>
      <p:bold r:id="rId40"/>
      <p:italic r:id="rId41"/>
      <p:boldItalic r:id="rId40"/>
    </p:embeddedFont>
    <p:embeddedFont>
      <p:font typeface="Montserrat" pitchFamily="2" charset="77"/>
      <p:regular r:id="rId42"/>
      <p:bold r:id="rId43"/>
      <p:italic r:id="rId44"/>
      <p:boldItalic r:id="rId45"/>
    </p:embeddedFont>
    <p:embeddedFont>
      <p:font typeface="Raleway" pitchFamily="2" charset="77"/>
      <p:regular r:id="rId46"/>
      <p:bold r:id="rId47"/>
      <p:italic r:id="rId48"/>
      <p:boldItalic r:id="rId49"/>
    </p:embeddedFont>
    <p:embeddedFont>
      <p:font typeface="Raleway Black" pitchFamily="2" charset="77"/>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3" roundtripDataSignature="AMtx7mhNDoJH6zywxLOTjgK/i3XNEXvru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156901-C3AA-C5C1-AB8E-11A84E0C22AA}" name="Hayden Gatlin" initials="HG" userId="S::Hayden@itcstrategy.com::bc250c8d-2bde-443b-86ce-5b930deb3f4e" providerId="AD"/>
  <p188:author id="{7D1C2F5E-233E-374C-F8BF-81535C01DB51}" name="Hayden Gatlin" initials="HG" userId="S::hayden.gatlin@leste.com::b3793992-cce7-4816-a38d-9d4e55b91910" providerId="AD"/>
  <p188:author id="{B28CA1DF-90C3-F3BC-E84D-6FD43E10576F}" name="Len Monheit" initials="LM" userId="S::len@itcstrategy.com::6b87418b-9c2e-4d8b-aeeb-8e78a34e23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en Monhei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CD43D7-7A76-41A4-9D98-EA2DFBB0D94E}">
  <a:tblStyle styleId="{1FCD43D7-7A76-41A4-9D98-EA2DFBB0D94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b="off" i="off"/>
      <a:tcStyle>
        <a:tcBdr/>
        <a:fill>
          <a:solidFill>
            <a:srgbClr val="E0E0E0"/>
          </a:solidFill>
        </a:fill>
      </a:tcStyle>
    </a:band1H>
    <a:band2H>
      <a:tcTxStyle b="off" i="off"/>
      <a:tcStyle>
        <a:tcBdr/>
      </a:tcStyle>
    </a:band2H>
    <a:band1V>
      <a:tcTxStyle b="off" i="off"/>
      <a:tcStyle>
        <a:tcBdr/>
        <a:fill>
          <a:solidFill>
            <a:srgbClr val="E0E0E0"/>
          </a:solidFill>
        </a:fill>
      </a:tcStyle>
    </a:band1V>
    <a:band2V>
      <a:tcTxStyle b="off" i="off"/>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5C8A12EC-FFFB-4C19-8ADA-5AB7D20184D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5EA"/>
          </a:solidFill>
        </a:fill>
      </a:tcStyle>
    </a:wholeTbl>
    <a:band1H>
      <a:tcTxStyle b="off" i="off"/>
      <a:tcStyle>
        <a:tcBdr/>
        <a:fill>
          <a:solidFill>
            <a:srgbClr val="D6ECD1"/>
          </a:solidFill>
        </a:fill>
      </a:tcStyle>
    </a:band1H>
    <a:band2H>
      <a:tcTxStyle b="off" i="off"/>
      <a:tcStyle>
        <a:tcBdr/>
      </a:tcStyle>
    </a:band2H>
    <a:band1V>
      <a:tcTxStyle b="off" i="off"/>
      <a:tcStyle>
        <a:tcBdr/>
        <a:fill>
          <a:solidFill>
            <a:srgbClr val="D6ECD1"/>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C81C4E7D-5BFD-4D52-98DE-EDC74561AF20}"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01FD0A6-1466-4186-9CB2-1FFE8B766A0E}"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443F2A5-DBEF-4C7D-993D-04DE301AC034}"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b="off" i="off"/>
      <a:tcStyle>
        <a:tcBdr/>
        <a:fill>
          <a:solidFill>
            <a:srgbClr val="CAD4EA"/>
          </a:solidFill>
        </a:fill>
      </a:tcStyle>
    </a:band1H>
    <a:band2H>
      <a:tcTxStyle b="off" i="off"/>
      <a:tcStyle>
        <a:tcBdr/>
      </a:tcStyle>
    </a:band2H>
    <a:band1V>
      <a:tcTxStyle b="off" i="off"/>
      <a:tcStyle>
        <a:tcBdr/>
        <a:fill>
          <a:solidFill>
            <a:srgbClr val="CA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22"/>
    <p:restoredTop sz="94793"/>
  </p:normalViewPr>
  <p:slideViewPr>
    <p:cSldViewPr snapToGrid="0">
      <p:cViewPr varScale="1">
        <p:scale>
          <a:sx n="104" d="100"/>
          <a:sy n="104" d="100"/>
        </p:scale>
        <p:origin x="24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5.xml"/><Relationship Id="rId63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635"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63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17.fntdata"/><Relationship Id="rId633" Type="http://customschemas.google.com/relationships/presentationmetadata" Target="metadata"/><Relationship Id="rId63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63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39"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26344506643977E-2"/>
          <c:y val="5.4525375985718202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B660-46F3-8746-16C98DA450C1}"/>
              </c:ext>
            </c:extLst>
          </c:dPt>
          <c:dPt>
            <c:idx val="1"/>
            <c:bubble3D val="0"/>
            <c:spPr>
              <a:solidFill>
                <a:schemeClr val="accent2"/>
              </a:solidFill>
              <a:ln>
                <a:noFill/>
              </a:ln>
              <a:effectLst/>
            </c:spPr>
            <c:extLst>
              <c:ext xmlns:c16="http://schemas.microsoft.com/office/drawing/2014/chart" uri="{C3380CC4-5D6E-409C-BE32-E72D297353CC}">
                <c16:uniqueId val="{00000003-B660-46F3-8746-16C98DA450C1}"/>
              </c:ext>
            </c:extLst>
          </c:dPt>
          <c:dPt>
            <c:idx val="2"/>
            <c:bubble3D val="0"/>
            <c:spPr>
              <a:solidFill>
                <a:schemeClr val="accent3"/>
              </a:solidFill>
              <a:ln>
                <a:noFill/>
              </a:ln>
              <a:effectLst/>
            </c:spPr>
            <c:extLst>
              <c:ext xmlns:c16="http://schemas.microsoft.com/office/drawing/2014/chart" uri="{C3380CC4-5D6E-409C-BE32-E72D297353CC}">
                <c16:uniqueId val="{00000005-B660-46F3-8746-16C98DA450C1}"/>
              </c:ext>
            </c:extLst>
          </c:dPt>
          <c:dPt>
            <c:idx val="3"/>
            <c:bubble3D val="0"/>
            <c:spPr>
              <a:solidFill>
                <a:schemeClr val="accent4"/>
              </a:solidFill>
              <a:ln>
                <a:noFill/>
              </a:ln>
              <a:effectLst/>
            </c:spPr>
            <c:extLst>
              <c:ext xmlns:c16="http://schemas.microsoft.com/office/drawing/2014/chart" uri="{C3380CC4-5D6E-409C-BE32-E72D297353CC}">
                <c16:uniqueId val="{00000007-B660-46F3-8746-16C98DA450C1}"/>
              </c:ext>
            </c:extLst>
          </c:dPt>
          <c:dPt>
            <c:idx val="4"/>
            <c:bubble3D val="0"/>
            <c:spPr>
              <a:solidFill>
                <a:schemeClr val="accent5"/>
              </a:solidFill>
              <a:ln>
                <a:noFill/>
              </a:ln>
              <a:effectLst/>
            </c:spPr>
            <c:extLst>
              <c:ext xmlns:c16="http://schemas.microsoft.com/office/drawing/2014/chart" uri="{C3380CC4-5D6E-409C-BE32-E72D297353CC}">
                <c16:uniqueId val="{00000009-B660-46F3-8746-16C98DA450C1}"/>
              </c:ext>
            </c:extLst>
          </c:dPt>
          <c:dPt>
            <c:idx val="5"/>
            <c:bubble3D val="0"/>
            <c:spPr>
              <a:solidFill>
                <a:schemeClr val="accent6"/>
              </a:solidFill>
              <a:ln>
                <a:noFill/>
              </a:ln>
              <a:effectLst/>
            </c:spPr>
            <c:extLst>
              <c:ext xmlns:c16="http://schemas.microsoft.com/office/drawing/2014/chart" uri="{C3380CC4-5D6E-409C-BE32-E72D297353CC}">
                <c16:uniqueId val="{0000000B-B660-46F3-8746-16C98DA450C1}"/>
              </c:ext>
            </c:extLst>
          </c:dPt>
          <c:dLbls>
            <c:dLbl>
              <c:idx val="0"/>
              <c:layout>
                <c:manualLayout>
                  <c:x val="6.9444717847769025E-2"/>
                  <c:y val="3.7037037037036952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B660-46F3-8746-16C98DA450C1}"/>
                </c:ext>
              </c:extLst>
            </c:dLbl>
            <c:dLbl>
              <c:idx val="1"/>
              <c:showLegendKey val="0"/>
              <c:showVal val="0"/>
              <c:showCatName val="0"/>
              <c:showSerName val="0"/>
              <c:showPercent val="1"/>
              <c:showBubbleSize val="0"/>
              <c:extLst>
                <c:ext xmlns:c15="http://schemas.microsoft.com/office/drawing/2012/chart" uri="{CE6537A1-D6FC-4f65-9D91-7224C49458BB}">
                  <c15:layout>
                    <c:manualLayout>
                      <c:w val="0.27534849810440359"/>
                      <c:h val="0.19544801691455235"/>
                    </c:manualLayout>
                  </c15:layout>
                </c:ext>
                <c:ext xmlns:c16="http://schemas.microsoft.com/office/drawing/2014/chart" uri="{C3380CC4-5D6E-409C-BE32-E72D297353CC}">
                  <c16:uniqueId val="{00000003-B660-46F3-8746-16C98DA450C1}"/>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3248505395158933"/>
                    </c:manualLayout>
                  </c15:layout>
                </c:ext>
                <c:ext xmlns:c16="http://schemas.microsoft.com/office/drawing/2014/chart" uri="{C3380CC4-5D6E-409C-BE32-E72D297353CC}">
                  <c16:uniqueId val="{00000005-B660-46F3-8746-16C98DA450C1}"/>
                </c:ext>
              </c:extLst>
            </c:dLbl>
            <c:dLbl>
              <c:idx val="3"/>
              <c:showLegendKey val="0"/>
              <c:showVal val="0"/>
              <c:showCatName val="0"/>
              <c:showSerName val="0"/>
              <c:showPercent val="1"/>
              <c:showBubbleSize val="0"/>
              <c:extLst>
                <c:ext xmlns:c15="http://schemas.microsoft.com/office/drawing/2012/chart" uri="{CE6537A1-D6FC-4f65-9D91-7224C49458BB}">
                  <c15:layout>
                    <c:manualLayout>
                      <c:w val="0.32091516909579737"/>
                      <c:h val="0.23839853098263877"/>
                    </c:manualLayout>
                  </c15:layout>
                </c:ext>
                <c:ext xmlns:c16="http://schemas.microsoft.com/office/drawing/2014/chart" uri="{C3380CC4-5D6E-409C-BE32-E72D297353CC}">
                  <c16:uniqueId val="{00000007-B660-46F3-8746-16C98DA450C1}"/>
                </c:ext>
              </c:extLst>
            </c:dLbl>
            <c:dLbl>
              <c:idx val="4"/>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441913117305788"/>
                      <c:h val="0.29821371075460168"/>
                    </c:manualLayout>
                  </c15:layout>
                </c:ext>
                <c:ext xmlns:c16="http://schemas.microsoft.com/office/drawing/2014/chart" uri="{C3380CC4-5D6E-409C-BE32-E72D297353CC}">
                  <c16:uniqueId val="{00000009-B660-46F3-8746-16C98DA450C1}"/>
                </c:ext>
              </c:extLst>
            </c:dLbl>
            <c:dLbl>
              <c:idx val="5"/>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297572178477692"/>
                      <c:h val="0.18457494896471274"/>
                    </c:manualLayout>
                  </c15:layout>
                </c:ext>
                <c:ext xmlns:c16="http://schemas.microsoft.com/office/drawing/2014/chart" uri="{C3380CC4-5D6E-409C-BE32-E72D297353CC}">
                  <c16:uniqueId val="{0000000B-B660-46F3-8746-16C98DA450C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0.14035088000000001</c:v>
                </c:pt>
                <c:pt idx="1">
                  <c:v>0.10526315999999999</c:v>
                </c:pt>
                <c:pt idx="2">
                  <c:v>0.24561404000000001</c:v>
                </c:pt>
                <c:pt idx="3">
                  <c:v>0.31578947000000002</c:v>
                </c:pt>
                <c:pt idx="4">
                  <c:v>0.10526315999999999</c:v>
                </c:pt>
                <c:pt idx="5">
                  <c:v>8.77193E-2</c:v>
                </c:pt>
              </c:numCache>
            </c:numRef>
          </c:val>
          <c:extLst>
            <c:ext xmlns:c16="http://schemas.microsoft.com/office/drawing/2014/chart" uri="{C3380CC4-5D6E-409C-BE32-E72D297353CC}">
              <c16:uniqueId val="{0000000C-B660-46F3-8746-16C98DA450C1}"/>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0447-3B4C-A5B5-52C7A3BF0355}"/>
              </c:ext>
            </c:extLst>
          </c:dPt>
          <c:dPt>
            <c:idx val="1"/>
            <c:bubble3D val="0"/>
            <c:spPr>
              <a:solidFill>
                <a:schemeClr val="accent2"/>
              </a:solidFill>
              <a:ln>
                <a:noFill/>
              </a:ln>
              <a:effectLst/>
            </c:spPr>
            <c:extLst>
              <c:ext xmlns:c16="http://schemas.microsoft.com/office/drawing/2014/chart" uri="{C3380CC4-5D6E-409C-BE32-E72D297353CC}">
                <c16:uniqueId val="{00000003-0447-3B4C-A5B5-52C7A3BF0355}"/>
              </c:ext>
            </c:extLst>
          </c:dPt>
          <c:dPt>
            <c:idx val="2"/>
            <c:bubble3D val="0"/>
            <c:spPr>
              <a:solidFill>
                <a:schemeClr val="accent3"/>
              </a:solidFill>
              <a:ln>
                <a:noFill/>
              </a:ln>
              <a:effectLst/>
            </c:spPr>
            <c:extLst>
              <c:ext xmlns:c16="http://schemas.microsoft.com/office/drawing/2014/chart" uri="{C3380CC4-5D6E-409C-BE32-E72D297353CC}">
                <c16:uniqueId val="{00000005-0447-3B4C-A5B5-52C7A3BF0355}"/>
              </c:ext>
            </c:extLst>
          </c:dPt>
          <c:dPt>
            <c:idx val="3"/>
            <c:bubble3D val="0"/>
            <c:spPr>
              <a:solidFill>
                <a:schemeClr val="accent4"/>
              </a:solidFill>
              <a:ln>
                <a:noFill/>
              </a:ln>
              <a:effectLst/>
            </c:spPr>
            <c:extLst>
              <c:ext xmlns:c16="http://schemas.microsoft.com/office/drawing/2014/chart" uri="{C3380CC4-5D6E-409C-BE32-E72D297353CC}">
                <c16:uniqueId val="{00000007-0447-3B4C-A5B5-52C7A3BF0355}"/>
              </c:ext>
            </c:extLst>
          </c:dPt>
          <c:dPt>
            <c:idx val="4"/>
            <c:bubble3D val="0"/>
            <c:spPr>
              <a:solidFill>
                <a:schemeClr val="accent5"/>
              </a:solidFill>
              <a:ln>
                <a:noFill/>
              </a:ln>
              <a:effectLst/>
            </c:spPr>
            <c:extLst>
              <c:ext xmlns:c16="http://schemas.microsoft.com/office/drawing/2014/chart" uri="{C3380CC4-5D6E-409C-BE32-E72D297353CC}">
                <c16:uniqueId val="{00000009-0447-3B4C-A5B5-52C7A3BF0355}"/>
              </c:ext>
            </c:extLst>
          </c:dPt>
          <c:dPt>
            <c:idx val="5"/>
            <c:bubble3D val="0"/>
            <c:spPr>
              <a:solidFill>
                <a:schemeClr val="accent6"/>
              </a:solidFill>
              <a:ln>
                <a:noFill/>
              </a:ln>
              <a:effectLst/>
            </c:spPr>
            <c:extLst>
              <c:ext xmlns:c16="http://schemas.microsoft.com/office/drawing/2014/chart" uri="{C3380CC4-5D6E-409C-BE32-E72D297353CC}">
                <c16:uniqueId val="{0000000B-0447-3B4C-A5B5-52C7A3BF0355}"/>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0447-3B4C-A5B5-52C7A3BF0355}"/>
                </c:ext>
              </c:extLst>
            </c:dLbl>
            <c:dLbl>
              <c:idx val="1"/>
              <c:layout>
                <c:manualLayout>
                  <c:x val="2.083333333333327E-2"/>
                  <c:y val="2.3148330417031203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0447-3B4C-A5B5-52C7A3BF0355}"/>
                </c:ext>
              </c:extLst>
            </c:dLbl>
            <c:dLbl>
              <c:idx val="2"/>
              <c:layout>
                <c:manualLayout>
                  <c:x val="-2.0833059930008748E-2"/>
                  <c:y val="-2.7777777777777776E-2"/>
                </c:manualLayout>
              </c:layout>
              <c:showLegendKey val="0"/>
              <c:showVal val="0"/>
              <c:showCatName val="0"/>
              <c:showSerName val="0"/>
              <c:showPercent val="1"/>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0447-3B4C-A5B5-52C7A3BF0355}"/>
                </c:ext>
              </c:extLst>
            </c:dLbl>
            <c:dLbl>
              <c:idx val="3"/>
              <c:layout>
                <c:manualLayout>
                  <c:x val="-2.7777867429205197E-2"/>
                  <c:y val="-1.8518258098713318E-2"/>
                </c:manualLayout>
              </c:layout>
              <c:tx>
                <c:rich>
                  <a:bodyPr/>
                  <a:lstStyle/>
                  <a:p>
                    <a:r>
                      <a:rPr lang="en-US" baseline="0" dirty="0"/>
                      <a:t>
25%</a:t>
                    </a:r>
                  </a:p>
                </c:rich>
              </c:tx>
              <c:showLegendKey val="0"/>
              <c:showVal val="0"/>
              <c:showCatName val="0"/>
              <c:showSerName val="0"/>
              <c:showPercent val="1"/>
              <c:showBubbleSize val="0"/>
              <c:extLst>
                <c:ext xmlns:c15="http://schemas.microsoft.com/office/drawing/2012/chart" uri="{CE6537A1-D6FC-4f65-9D91-7224C49458BB}">
                  <c15:layout>
                    <c:manualLayout>
                      <c:w val="0.32091498979294253"/>
                      <c:h val="0.23733595800524934"/>
                    </c:manualLayout>
                  </c15:layout>
                  <c15:showDataLabelsRange val="0"/>
                </c:ext>
                <c:ext xmlns:c16="http://schemas.microsoft.com/office/drawing/2014/chart" uri="{C3380CC4-5D6E-409C-BE32-E72D297353CC}">
                  <c16:uniqueId val="{00000007-0447-3B4C-A5B5-52C7A3BF0355}"/>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0447-3B4C-A5B5-52C7A3BF0355}"/>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0447-3B4C-A5B5-52C7A3BF035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6.4102560000000003E-2</c:v>
                </c:pt>
                <c:pt idx="1">
                  <c:v>7.6923079999999991E-2</c:v>
                </c:pt>
                <c:pt idx="2">
                  <c:v>0.16666666999999999</c:v>
                </c:pt>
                <c:pt idx="3">
                  <c:v>0.16666666999999999</c:v>
                </c:pt>
                <c:pt idx="4">
                  <c:v>0.29487179000000002</c:v>
                </c:pt>
                <c:pt idx="5">
                  <c:v>0.23076922999999999</c:v>
                </c:pt>
              </c:numCache>
            </c:numRef>
          </c:val>
          <c:extLst>
            <c:ext xmlns:c16="http://schemas.microsoft.com/office/drawing/2014/chart" uri="{C3380CC4-5D6E-409C-BE32-E72D297353CC}">
              <c16:uniqueId val="{0000000C-0447-3B4C-A5B5-52C7A3BF0355}"/>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0447-3B4C-A5B5-52C7A3BF0355}"/>
              </c:ext>
            </c:extLst>
          </c:dPt>
          <c:dPt>
            <c:idx val="1"/>
            <c:bubble3D val="0"/>
            <c:spPr>
              <a:solidFill>
                <a:schemeClr val="accent2"/>
              </a:solidFill>
              <a:ln>
                <a:noFill/>
              </a:ln>
              <a:effectLst/>
            </c:spPr>
            <c:extLst>
              <c:ext xmlns:c16="http://schemas.microsoft.com/office/drawing/2014/chart" uri="{C3380CC4-5D6E-409C-BE32-E72D297353CC}">
                <c16:uniqueId val="{00000003-0447-3B4C-A5B5-52C7A3BF0355}"/>
              </c:ext>
            </c:extLst>
          </c:dPt>
          <c:dPt>
            <c:idx val="2"/>
            <c:bubble3D val="0"/>
            <c:spPr>
              <a:solidFill>
                <a:schemeClr val="accent3"/>
              </a:solidFill>
              <a:ln>
                <a:noFill/>
              </a:ln>
              <a:effectLst/>
            </c:spPr>
            <c:extLst>
              <c:ext xmlns:c16="http://schemas.microsoft.com/office/drawing/2014/chart" uri="{C3380CC4-5D6E-409C-BE32-E72D297353CC}">
                <c16:uniqueId val="{00000005-0447-3B4C-A5B5-52C7A3BF0355}"/>
              </c:ext>
            </c:extLst>
          </c:dPt>
          <c:dPt>
            <c:idx val="3"/>
            <c:bubble3D val="0"/>
            <c:spPr>
              <a:solidFill>
                <a:schemeClr val="accent4"/>
              </a:solidFill>
              <a:ln>
                <a:noFill/>
              </a:ln>
              <a:effectLst/>
            </c:spPr>
            <c:extLst>
              <c:ext xmlns:c16="http://schemas.microsoft.com/office/drawing/2014/chart" uri="{C3380CC4-5D6E-409C-BE32-E72D297353CC}">
                <c16:uniqueId val="{00000007-0447-3B4C-A5B5-52C7A3BF0355}"/>
              </c:ext>
            </c:extLst>
          </c:dPt>
          <c:dPt>
            <c:idx val="4"/>
            <c:bubble3D val="0"/>
            <c:spPr>
              <a:solidFill>
                <a:schemeClr val="accent5"/>
              </a:solidFill>
              <a:ln>
                <a:noFill/>
              </a:ln>
              <a:effectLst/>
            </c:spPr>
            <c:extLst>
              <c:ext xmlns:c16="http://schemas.microsoft.com/office/drawing/2014/chart" uri="{C3380CC4-5D6E-409C-BE32-E72D297353CC}">
                <c16:uniqueId val="{00000009-0447-3B4C-A5B5-52C7A3BF0355}"/>
              </c:ext>
            </c:extLst>
          </c:dPt>
          <c:dPt>
            <c:idx val="5"/>
            <c:bubble3D val="0"/>
            <c:spPr>
              <a:solidFill>
                <a:schemeClr val="accent6"/>
              </a:solidFill>
              <a:ln>
                <a:noFill/>
              </a:ln>
              <a:effectLst/>
            </c:spPr>
            <c:extLst>
              <c:ext xmlns:c16="http://schemas.microsoft.com/office/drawing/2014/chart" uri="{C3380CC4-5D6E-409C-BE32-E72D297353CC}">
                <c16:uniqueId val="{0000000B-0447-3B4C-A5B5-52C7A3BF0355}"/>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0447-3B4C-A5B5-52C7A3BF0355}"/>
                </c:ext>
              </c:extLst>
            </c:dLbl>
            <c:dLbl>
              <c:idx val="1"/>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0447-3B4C-A5B5-52C7A3BF0355}"/>
                </c:ext>
              </c:extLst>
            </c:dLbl>
            <c:dLbl>
              <c:idx val="2"/>
              <c:showLegendKey val="0"/>
              <c:showVal val="0"/>
              <c:showCatName val="0"/>
              <c:showSerName val="0"/>
              <c:showPercent val="1"/>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0447-3B4C-A5B5-52C7A3BF0355}"/>
                </c:ext>
              </c:extLst>
            </c:dLbl>
            <c:dLbl>
              <c:idx val="3"/>
              <c:layout>
                <c:manualLayout>
                  <c:x val="-2.7777867429205197E-2"/>
                  <c:y val="-1.8518258098713318E-2"/>
                </c:manualLayout>
              </c:layout>
              <c:tx>
                <c:rich>
                  <a:bodyPr/>
                  <a:lstStyle/>
                  <a:p>
                    <a:r>
                      <a:rPr lang="en-US" baseline="0" dirty="0"/>
                      <a:t>
25%</a:t>
                    </a:r>
                  </a:p>
                </c:rich>
              </c:tx>
              <c:showLegendKey val="0"/>
              <c:showVal val="0"/>
              <c:showCatName val="0"/>
              <c:showSerName val="0"/>
              <c:showPercent val="1"/>
              <c:showBubbleSize val="0"/>
              <c:extLst>
                <c:ext xmlns:c15="http://schemas.microsoft.com/office/drawing/2012/chart" uri="{CE6537A1-D6FC-4f65-9D91-7224C49458BB}">
                  <c15:layout>
                    <c:manualLayout>
                      <c:w val="0.32091498979294253"/>
                      <c:h val="0.23733595800524934"/>
                    </c:manualLayout>
                  </c15:layout>
                  <c15:showDataLabelsRange val="0"/>
                </c:ext>
                <c:ext xmlns:c16="http://schemas.microsoft.com/office/drawing/2014/chart" uri="{C3380CC4-5D6E-409C-BE32-E72D297353CC}">
                  <c16:uniqueId val="{00000007-0447-3B4C-A5B5-52C7A3BF0355}"/>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0447-3B4C-A5B5-52C7A3BF0355}"/>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0447-3B4C-A5B5-52C7A3BF035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7.3529410000000003E-2</c:v>
                </c:pt>
                <c:pt idx="1">
                  <c:v>0.11764706</c:v>
                </c:pt>
                <c:pt idx="2">
                  <c:v>0.17647059000000001</c:v>
                </c:pt>
                <c:pt idx="3">
                  <c:v>0.23529412</c:v>
                </c:pt>
                <c:pt idx="4">
                  <c:v>0.22058823999999999</c:v>
                </c:pt>
                <c:pt idx="5">
                  <c:v>0.17647059000000001</c:v>
                </c:pt>
              </c:numCache>
            </c:numRef>
          </c:val>
          <c:extLst>
            <c:ext xmlns:c16="http://schemas.microsoft.com/office/drawing/2014/chart" uri="{C3380CC4-5D6E-409C-BE32-E72D297353CC}">
              <c16:uniqueId val="{0000000C-0447-3B4C-A5B5-52C7A3BF0355}"/>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chemeClr val="accent1"/>
            </a:solidFill>
            <a:ln>
              <a:noFill/>
            </a:ln>
            <a:effectLst/>
          </c:spPr>
          <c:invertIfNegative val="0"/>
          <c:val>
            <c:numRef>
              <c:f>Sheet1!$A$2:$A$5</c:f>
              <c:numCache>
                <c:formatCode>General</c:formatCode>
                <c:ptCount val="4"/>
              </c:numCache>
            </c:numRef>
          </c:val>
          <c:extLst>
            <c:ext xmlns:c16="http://schemas.microsoft.com/office/drawing/2014/chart" uri="{C3380CC4-5D6E-409C-BE32-E72D297353CC}">
              <c16:uniqueId val="{00000000-B27D-5745-B346-0CB9D8B41EC7}"/>
            </c:ext>
          </c:extLst>
        </c:ser>
        <c:ser>
          <c:idx val="6"/>
          <c:order val="1"/>
          <c:tx>
            <c:strRef>
              <c:f>Sheet1!$G$1</c:f>
              <c:strCache>
                <c:ptCount val="1"/>
                <c:pt idx="0">
                  <c:v>$150,000 or more</c:v>
                </c:pt>
              </c:strCache>
            </c:strRef>
          </c:tx>
          <c:spPr>
            <a:solidFill>
              <a:srgbClr val="A6C249"/>
            </a:solidFill>
            <a:ln>
              <a:noFill/>
            </a:ln>
            <a:effectLst/>
          </c:spPr>
          <c:invertIfNegative val="0"/>
          <c:val>
            <c:numRef>
              <c:f>Sheet1!$G$2:$G$5</c:f>
              <c:numCache>
                <c:formatCode>General</c:formatCode>
                <c:ptCount val="4"/>
              </c:numCache>
            </c:numRef>
          </c:val>
          <c:extLst>
            <c:ext xmlns:c16="http://schemas.microsoft.com/office/drawing/2014/chart" uri="{C3380CC4-5D6E-409C-BE32-E72D297353CC}">
              <c16:uniqueId val="{00000001-B27D-5745-B346-0CB9D8B41EC7}"/>
            </c:ext>
          </c:extLst>
        </c:ser>
        <c:ser>
          <c:idx val="5"/>
          <c:order val="2"/>
          <c:tx>
            <c:strRef>
              <c:f>Sheet1!$F$1</c:f>
              <c:strCache>
                <c:ptCount val="1"/>
                <c:pt idx="0">
                  <c:v>$100,000 to $149,999</c:v>
                </c:pt>
              </c:strCache>
            </c:strRef>
          </c:tx>
          <c:spPr>
            <a:solidFill>
              <a:srgbClr val="7CCA63"/>
            </a:solidFill>
            <a:ln>
              <a:noFill/>
            </a:ln>
            <a:effectLst/>
          </c:spPr>
          <c:invertIfNegative val="0"/>
          <c:val>
            <c:numRef>
              <c:f>Sheet1!$F$2:$F$5</c:f>
              <c:numCache>
                <c:formatCode>General</c:formatCode>
                <c:ptCount val="4"/>
              </c:numCache>
            </c:numRef>
          </c:val>
          <c:extLst>
            <c:ext xmlns:c16="http://schemas.microsoft.com/office/drawing/2014/chart" uri="{C3380CC4-5D6E-409C-BE32-E72D297353CC}">
              <c16:uniqueId val="{00000002-B27D-5745-B346-0CB9D8B41EC7}"/>
            </c:ext>
          </c:extLst>
        </c:ser>
        <c:ser>
          <c:idx val="4"/>
          <c:order val="3"/>
          <c:tx>
            <c:strRef>
              <c:f>Sheet1!$E$1</c:f>
              <c:strCache>
                <c:ptCount val="1"/>
                <c:pt idx="0">
                  <c:v>$70,000 to $99,999</c:v>
                </c:pt>
              </c:strCache>
            </c:strRef>
          </c:tx>
          <c:spPr>
            <a:solidFill>
              <a:srgbClr val="0ECF9B"/>
            </a:solidFill>
            <a:ln>
              <a:noFill/>
            </a:ln>
            <a:effectLst/>
          </c:spPr>
          <c:invertIfNegative val="0"/>
          <c:val>
            <c:numRef>
              <c:f>Sheet1!$E$2:$E$5</c:f>
              <c:numCache>
                <c:formatCode>General</c:formatCode>
                <c:ptCount val="4"/>
              </c:numCache>
            </c:numRef>
          </c:val>
          <c:extLst>
            <c:ext xmlns:c16="http://schemas.microsoft.com/office/drawing/2014/chart" uri="{C3380CC4-5D6E-409C-BE32-E72D297353CC}">
              <c16:uniqueId val="{00000003-B27D-5745-B346-0CB9D8B41EC7}"/>
            </c:ext>
          </c:extLst>
        </c:ser>
        <c:ser>
          <c:idx val="3"/>
          <c:order val="4"/>
          <c:tx>
            <c:strRef>
              <c:f>Sheet1!$D$1</c:f>
              <c:strCache>
                <c:ptCount val="1"/>
                <c:pt idx="0">
                  <c:v>$45,000 to $69,999</c:v>
                </c:pt>
              </c:strCache>
            </c:strRef>
          </c:tx>
          <c:spPr>
            <a:solidFill>
              <a:srgbClr val="09D0DA"/>
            </a:solidFill>
            <a:ln>
              <a:noFill/>
            </a:ln>
            <a:effectLst/>
          </c:spPr>
          <c:invertIfNegative val="0"/>
          <c:val>
            <c:numRef>
              <c:f>Sheet1!$D$2:$D$5</c:f>
              <c:numCache>
                <c:formatCode>General</c:formatCode>
                <c:ptCount val="4"/>
              </c:numCache>
            </c:numRef>
          </c:val>
          <c:extLst>
            <c:ext xmlns:c16="http://schemas.microsoft.com/office/drawing/2014/chart" uri="{C3380CC4-5D6E-409C-BE32-E72D297353CC}">
              <c16:uniqueId val="{00000004-B27D-5745-B346-0CB9D8B41EC7}"/>
            </c:ext>
          </c:extLst>
        </c:ser>
        <c:ser>
          <c:idx val="2"/>
          <c:order val="5"/>
          <c:tx>
            <c:strRef>
              <c:f>Sheet1!$C$1</c:f>
              <c:strCache>
                <c:ptCount val="1"/>
                <c:pt idx="0">
                  <c:v>$30,000 to $44,999</c:v>
                </c:pt>
              </c:strCache>
            </c:strRef>
          </c:tx>
          <c:spPr>
            <a:solidFill>
              <a:srgbClr val="009EDA"/>
            </a:solidFill>
            <a:ln>
              <a:noFill/>
            </a:ln>
            <a:effectLst/>
          </c:spPr>
          <c:invertIfNegative val="0"/>
          <c:val>
            <c:numRef>
              <c:f>Sheet1!$C$2:$C$5</c:f>
              <c:numCache>
                <c:formatCode>General</c:formatCode>
                <c:ptCount val="4"/>
              </c:numCache>
            </c:numRef>
          </c:val>
          <c:extLst>
            <c:ext xmlns:c16="http://schemas.microsoft.com/office/drawing/2014/chart" uri="{C3380CC4-5D6E-409C-BE32-E72D297353CC}">
              <c16:uniqueId val="{00000005-B27D-5745-B346-0CB9D8B41EC7}"/>
            </c:ext>
          </c:extLst>
        </c:ser>
        <c:ser>
          <c:idx val="1"/>
          <c:order val="6"/>
          <c:tx>
            <c:strRef>
              <c:f>Sheet1!$B$1</c:f>
              <c:strCache>
                <c:ptCount val="1"/>
                <c:pt idx="0">
                  <c:v>Less than $30,000</c:v>
                </c:pt>
              </c:strCache>
            </c:strRef>
          </c:tx>
          <c:spPr>
            <a:solidFill>
              <a:srgbClr val="0E6FC7"/>
            </a:solidFill>
            <a:ln>
              <a:noFill/>
            </a:ln>
            <a:effectLst/>
          </c:spPr>
          <c:invertIfNegative val="0"/>
          <c:val>
            <c:numRef>
              <c:f>Sheet1!$B$2:$B$5</c:f>
              <c:numCache>
                <c:formatCode>General</c:formatCode>
                <c:ptCount val="4"/>
              </c:numCache>
            </c:numRef>
          </c:val>
          <c:extLst>
            <c:ext xmlns:c16="http://schemas.microsoft.com/office/drawing/2014/chart" uri="{C3380CC4-5D6E-409C-BE32-E72D297353CC}">
              <c16:uniqueId val="{00000006-B27D-5745-B346-0CB9D8B41EC7}"/>
            </c:ext>
          </c:extLst>
        </c:ser>
        <c:dLbls>
          <c:showLegendKey val="0"/>
          <c:showVal val="0"/>
          <c:showCatName val="0"/>
          <c:showSerName val="0"/>
          <c:showPercent val="0"/>
          <c:showBubbleSize val="0"/>
        </c:dLbls>
        <c:gapWidth val="182"/>
        <c:axId val="701862528"/>
        <c:axId val="1977613904"/>
      </c:barChart>
      <c:catAx>
        <c:axId val="701862528"/>
        <c:scaling>
          <c:orientation val="minMax"/>
        </c:scaling>
        <c:delete val="1"/>
        <c:axPos val="l"/>
        <c:numFmt formatCode="General" sourceLinked="1"/>
        <c:majorTickMark val="none"/>
        <c:minorTickMark val="none"/>
        <c:tickLblPos val="nextTo"/>
        <c:crossAx val="1977613904"/>
        <c:crosses val="autoZero"/>
        <c:auto val="1"/>
        <c:lblAlgn val="ctr"/>
        <c:lblOffset val="100"/>
        <c:noMultiLvlLbl val="0"/>
      </c:catAx>
      <c:valAx>
        <c:axId val="19776139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1862528"/>
        <c:crosses val="autoZero"/>
        <c:crossBetween val="between"/>
      </c:valAx>
      <c:spPr>
        <a:noFill/>
        <a:ln>
          <a:noFill/>
        </a:ln>
        <a:effectLst/>
      </c:spPr>
    </c:plotArea>
    <c:legend>
      <c:legendPos val="b"/>
      <c:legendEntry>
        <c:idx val="6"/>
        <c:delete val="1"/>
      </c:legendEntry>
      <c:layout>
        <c:manualLayout>
          <c:xMode val="edge"/>
          <c:yMode val="edge"/>
          <c:x val="4.9839224211300952E-3"/>
          <c:y val="0.345032285710064"/>
          <c:w val="0.99458011562984561"/>
          <c:h val="0.537682669149046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26344506643977E-2"/>
          <c:y val="5.4525375985718202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B660-46F3-8746-16C98DA450C1}"/>
              </c:ext>
            </c:extLst>
          </c:dPt>
          <c:dPt>
            <c:idx val="1"/>
            <c:bubble3D val="0"/>
            <c:spPr>
              <a:solidFill>
                <a:schemeClr val="accent2"/>
              </a:solidFill>
              <a:ln>
                <a:noFill/>
              </a:ln>
              <a:effectLst/>
            </c:spPr>
            <c:extLst>
              <c:ext xmlns:c16="http://schemas.microsoft.com/office/drawing/2014/chart" uri="{C3380CC4-5D6E-409C-BE32-E72D297353CC}">
                <c16:uniqueId val="{00000003-B660-46F3-8746-16C98DA450C1}"/>
              </c:ext>
            </c:extLst>
          </c:dPt>
          <c:dPt>
            <c:idx val="2"/>
            <c:bubble3D val="0"/>
            <c:spPr>
              <a:solidFill>
                <a:schemeClr val="accent3"/>
              </a:solidFill>
              <a:ln>
                <a:noFill/>
              </a:ln>
              <a:effectLst/>
            </c:spPr>
            <c:extLst>
              <c:ext xmlns:c16="http://schemas.microsoft.com/office/drawing/2014/chart" uri="{C3380CC4-5D6E-409C-BE32-E72D297353CC}">
                <c16:uniqueId val="{00000005-B660-46F3-8746-16C98DA450C1}"/>
              </c:ext>
            </c:extLst>
          </c:dPt>
          <c:dPt>
            <c:idx val="3"/>
            <c:bubble3D val="0"/>
            <c:spPr>
              <a:solidFill>
                <a:schemeClr val="accent4"/>
              </a:solidFill>
              <a:ln>
                <a:noFill/>
              </a:ln>
              <a:effectLst/>
            </c:spPr>
            <c:extLst>
              <c:ext xmlns:c16="http://schemas.microsoft.com/office/drawing/2014/chart" uri="{C3380CC4-5D6E-409C-BE32-E72D297353CC}">
                <c16:uniqueId val="{00000007-B660-46F3-8746-16C98DA450C1}"/>
              </c:ext>
            </c:extLst>
          </c:dPt>
          <c:dPt>
            <c:idx val="4"/>
            <c:bubble3D val="0"/>
            <c:spPr>
              <a:solidFill>
                <a:schemeClr val="accent5"/>
              </a:solidFill>
              <a:ln>
                <a:noFill/>
              </a:ln>
              <a:effectLst/>
            </c:spPr>
            <c:extLst>
              <c:ext xmlns:c16="http://schemas.microsoft.com/office/drawing/2014/chart" uri="{C3380CC4-5D6E-409C-BE32-E72D297353CC}">
                <c16:uniqueId val="{00000009-B660-46F3-8746-16C98DA450C1}"/>
              </c:ext>
            </c:extLst>
          </c:dPt>
          <c:dPt>
            <c:idx val="5"/>
            <c:bubble3D val="0"/>
            <c:spPr>
              <a:solidFill>
                <a:schemeClr val="accent6"/>
              </a:solidFill>
              <a:ln>
                <a:noFill/>
              </a:ln>
              <a:effectLst/>
            </c:spPr>
            <c:extLst>
              <c:ext xmlns:c16="http://schemas.microsoft.com/office/drawing/2014/chart" uri="{C3380CC4-5D6E-409C-BE32-E72D297353CC}">
                <c16:uniqueId val="{0000000B-B660-46F3-8746-16C98DA450C1}"/>
              </c:ext>
            </c:extLst>
          </c:dPt>
          <c:dLbls>
            <c:dLbl>
              <c:idx val="0"/>
              <c:layout>
                <c:manualLayout>
                  <c:x val="6.9444717847769025E-2"/>
                  <c:y val="3.7037037037036952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B660-46F3-8746-16C98DA450C1}"/>
                </c:ext>
              </c:extLst>
            </c:dLbl>
            <c:dLbl>
              <c:idx val="1"/>
              <c:showLegendKey val="0"/>
              <c:showVal val="0"/>
              <c:showCatName val="0"/>
              <c:showSerName val="0"/>
              <c:showPercent val="1"/>
              <c:showBubbleSize val="0"/>
              <c:extLst>
                <c:ext xmlns:c15="http://schemas.microsoft.com/office/drawing/2012/chart" uri="{CE6537A1-D6FC-4f65-9D91-7224C49458BB}">
                  <c15:layout>
                    <c:manualLayout>
                      <c:w val="0.27534849810440359"/>
                      <c:h val="0.19544801691455235"/>
                    </c:manualLayout>
                  </c15:layout>
                </c:ext>
                <c:ext xmlns:c16="http://schemas.microsoft.com/office/drawing/2014/chart" uri="{C3380CC4-5D6E-409C-BE32-E72D297353CC}">
                  <c16:uniqueId val="{00000003-B660-46F3-8746-16C98DA450C1}"/>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3248505395158933"/>
                    </c:manualLayout>
                  </c15:layout>
                </c:ext>
                <c:ext xmlns:c16="http://schemas.microsoft.com/office/drawing/2014/chart" uri="{C3380CC4-5D6E-409C-BE32-E72D297353CC}">
                  <c16:uniqueId val="{00000005-B660-46F3-8746-16C98DA450C1}"/>
                </c:ext>
              </c:extLst>
            </c:dLbl>
            <c:dLbl>
              <c:idx val="3"/>
              <c:showLegendKey val="0"/>
              <c:showVal val="0"/>
              <c:showCatName val="0"/>
              <c:showSerName val="0"/>
              <c:showPercent val="1"/>
              <c:showBubbleSize val="0"/>
              <c:extLst>
                <c:ext xmlns:c15="http://schemas.microsoft.com/office/drawing/2012/chart" uri="{CE6537A1-D6FC-4f65-9D91-7224C49458BB}">
                  <c15:layout>
                    <c:manualLayout>
                      <c:w val="0.32091516909579737"/>
                      <c:h val="0.23839853098263877"/>
                    </c:manualLayout>
                  </c15:layout>
                </c:ext>
                <c:ext xmlns:c16="http://schemas.microsoft.com/office/drawing/2014/chart" uri="{C3380CC4-5D6E-409C-BE32-E72D297353CC}">
                  <c16:uniqueId val="{00000007-B660-46F3-8746-16C98DA450C1}"/>
                </c:ext>
              </c:extLst>
            </c:dLbl>
            <c:dLbl>
              <c:idx val="4"/>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441913117305788"/>
                      <c:h val="0.29821371075460168"/>
                    </c:manualLayout>
                  </c15:layout>
                </c:ext>
                <c:ext xmlns:c16="http://schemas.microsoft.com/office/drawing/2014/chart" uri="{C3380CC4-5D6E-409C-BE32-E72D297353CC}">
                  <c16:uniqueId val="{00000009-B660-46F3-8746-16C98DA450C1}"/>
                </c:ext>
              </c:extLst>
            </c:dLbl>
            <c:dLbl>
              <c:idx val="5"/>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297572178477692"/>
                      <c:h val="0.18457494896471274"/>
                    </c:manualLayout>
                  </c15:layout>
                </c:ext>
                <c:ext xmlns:c16="http://schemas.microsoft.com/office/drawing/2014/chart" uri="{C3380CC4-5D6E-409C-BE32-E72D297353CC}">
                  <c16:uniqueId val="{0000000B-B660-46F3-8746-16C98DA450C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8.108108E-2</c:v>
                </c:pt>
                <c:pt idx="1">
                  <c:v>5.4054049999999999E-2</c:v>
                </c:pt>
                <c:pt idx="2">
                  <c:v>0.27027026999999998</c:v>
                </c:pt>
                <c:pt idx="3">
                  <c:v>0.37837838000000001</c:v>
                </c:pt>
                <c:pt idx="4">
                  <c:v>0.10810810999999999</c:v>
                </c:pt>
                <c:pt idx="5">
                  <c:v>0.10810810999999999</c:v>
                </c:pt>
              </c:numCache>
            </c:numRef>
          </c:val>
          <c:extLst>
            <c:ext xmlns:c16="http://schemas.microsoft.com/office/drawing/2014/chart" uri="{C3380CC4-5D6E-409C-BE32-E72D297353CC}">
              <c16:uniqueId val="{0000000C-B660-46F3-8746-16C98DA450C1}"/>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26344506643977E-2"/>
          <c:y val="5.4525375985718202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BE38-4F27-8E96-AC7800F138A0}"/>
              </c:ext>
            </c:extLst>
          </c:dPt>
          <c:dPt>
            <c:idx val="1"/>
            <c:bubble3D val="0"/>
            <c:spPr>
              <a:solidFill>
                <a:schemeClr val="accent2"/>
              </a:solidFill>
              <a:ln>
                <a:noFill/>
              </a:ln>
              <a:effectLst/>
            </c:spPr>
            <c:extLst>
              <c:ext xmlns:c16="http://schemas.microsoft.com/office/drawing/2014/chart" uri="{C3380CC4-5D6E-409C-BE32-E72D297353CC}">
                <c16:uniqueId val="{00000003-BE38-4F27-8E96-AC7800F138A0}"/>
              </c:ext>
            </c:extLst>
          </c:dPt>
          <c:dPt>
            <c:idx val="2"/>
            <c:bubble3D val="0"/>
            <c:spPr>
              <a:solidFill>
                <a:schemeClr val="accent3"/>
              </a:solidFill>
              <a:ln>
                <a:noFill/>
              </a:ln>
              <a:effectLst/>
            </c:spPr>
            <c:extLst>
              <c:ext xmlns:c16="http://schemas.microsoft.com/office/drawing/2014/chart" uri="{C3380CC4-5D6E-409C-BE32-E72D297353CC}">
                <c16:uniqueId val="{00000005-BE38-4F27-8E96-AC7800F138A0}"/>
              </c:ext>
            </c:extLst>
          </c:dPt>
          <c:dPt>
            <c:idx val="3"/>
            <c:bubble3D val="0"/>
            <c:spPr>
              <a:solidFill>
                <a:schemeClr val="accent4"/>
              </a:solidFill>
              <a:ln>
                <a:noFill/>
              </a:ln>
              <a:effectLst/>
            </c:spPr>
            <c:extLst>
              <c:ext xmlns:c16="http://schemas.microsoft.com/office/drawing/2014/chart" uri="{C3380CC4-5D6E-409C-BE32-E72D297353CC}">
                <c16:uniqueId val="{00000007-BE38-4F27-8E96-AC7800F138A0}"/>
              </c:ext>
            </c:extLst>
          </c:dPt>
          <c:dPt>
            <c:idx val="4"/>
            <c:bubble3D val="0"/>
            <c:spPr>
              <a:solidFill>
                <a:schemeClr val="accent5"/>
              </a:solidFill>
              <a:ln>
                <a:noFill/>
              </a:ln>
              <a:effectLst/>
            </c:spPr>
            <c:extLst>
              <c:ext xmlns:c16="http://schemas.microsoft.com/office/drawing/2014/chart" uri="{C3380CC4-5D6E-409C-BE32-E72D297353CC}">
                <c16:uniqueId val="{00000009-BE38-4F27-8E96-AC7800F138A0}"/>
              </c:ext>
            </c:extLst>
          </c:dPt>
          <c:dPt>
            <c:idx val="5"/>
            <c:bubble3D val="0"/>
            <c:spPr>
              <a:solidFill>
                <a:schemeClr val="accent6"/>
              </a:solidFill>
              <a:ln>
                <a:noFill/>
              </a:ln>
              <a:effectLst/>
            </c:spPr>
            <c:extLst>
              <c:ext xmlns:c16="http://schemas.microsoft.com/office/drawing/2014/chart" uri="{C3380CC4-5D6E-409C-BE32-E72D297353CC}">
                <c16:uniqueId val="{0000000B-BE38-4F27-8E96-AC7800F138A0}"/>
              </c:ext>
            </c:extLst>
          </c:dPt>
          <c:dLbls>
            <c:dLbl>
              <c:idx val="0"/>
              <c:layout>
                <c:manualLayout>
                  <c:x val="2.9992068464233957E-2"/>
                  <c:y val="2.9922179210967677E-2"/>
                </c:manualLayout>
              </c:layout>
              <c:showLegendKey val="0"/>
              <c:showVal val="0"/>
              <c:showCatName val="0"/>
              <c:showSerName val="0"/>
              <c:showPercent val="1"/>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BE38-4F27-8E96-AC7800F138A0}"/>
                </c:ext>
              </c:extLst>
            </c:dLbl>
            <c:dLbl>
              <c:idx val="1"/>
              <c:layout>
                <c:manualLayout>
                  <c:x val="1.3615303295421405E-2"/>
                  <c:y val="1.054972295129767E-2"/>
                </c:manualLayout>
              </c:layout>
              <c:showLegendKey val="0"/>
              <c:showVal val="0"/>
              <c:showCatName val="0"/>
              <c:showSerName val="0"/>
              <c:showPercent val="1"/>
              <c:showBubbleSize val="0"/>
              <c:extLst>
                <c:ext xmlns:c15="http://schemas.microsoft.com/office/drawing/2012/chart" uri="{CE6537A1-D6FC-4f65-9D91-7224C49458BB}">
                  <c15:layout>
                    <c:manualLayout>
                      <c:w val="0.27534849810440359"/>
                      <c:h val="0.24174431321084863"/>
                    </c:manualLayout>
                  </c15:layout>
                </c:ext>
                <c:ext xmlns:c16="http://schemas.microsoft.com/office/drawing/2014/chart" uri="{C3380CC4-5D6E-409C-BE32-E72D297353CC}">
                  <c16:uniqueId val="{00000003-BE38-4F27-8E96-AC7800F138A0}"/>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2322579469233009"/>
                    </c:manualLayout>
                  </c15:layout>
                </c:ext>
                <c:ext xmlns:c16="http://schemas.microsoft.com/office/drawing/2014/chart" uri="{C3380CC4-5D6E-409C-BE32-E72D297353CC}">
                  <c16:uniqueId val="{00000005-BE38-4F27-8E96-AC7800F138A0}"/>
                </c:ext>
              </c:extLst>
            </c:dLbl>
            <c:dLbl>
              <c:idx val="3"/>
              <c:showLegendKey val="0"/>
              <c:showVal val="0"/>
              <c:showCatName val="0"/>
              <c:showSerName val="0"/>
              <c:showPercent val="1"/>
              <c:showBubbleSize val="0"/>
              <c:extLst>
                <c:ext xmlns:c15="http://schemas.microsoft.com/office/drawing/2012/chart" uri="{CE6537A1-D6FC-4f65-9D91-7224C49458BB}">
                  <c15:layout>
                    <c:manualLayout>
                      <c:w val="0.32091498979294253"/>
                      <c:h val="0.22344706911636045"/>
                    </c:manualLayout>
                  </c15:layout>
                </c:ext>
                <c:ext xmlns:c16="http://schemas.microsoft.com/office/drawing/2014/chart" uri="{C3380CC4-5D6E-409C-BE32-E72D297353CC}">
                  <c16:uniqueId val="{00000007-BE38-4F27-8E96-AC7800F138A0}"/>
                </c:ext>
              </c:extLst>
            </c:dLbl>
            <c:dLbl>
              <c:idx val="4"/>
              <c:showLegendKey val="0"/>
              <c:showVal val="0"/>
              <c:showCatName val="0"/>
              <c:showSerName val="0"/>
              <c:showPercent val="1"/>
              <c:showBubbleSize val="0"/>
              <c:extLst>
                <c:ext xmlns:c15="http://schemas.microsoft.com/office/drawing/2012/chart" uri="{CE6537A1-D6FC-4f65-9D91-7224C49458BB}">
                  <c15:layout>
                    <c:manualLayout>
                      <c:w val="0.32652777777777775"/>
                      <c:h val="0.25335666375036453"/>
                    </c:manualLayout>
                  </c15:layout>
                </c:ext>
                <c:ext xmlns:c16="http://schemas.microsoft.com/office/drawing/2014/chart" uri="{C3380CC4-5D6E-409C-BE32-E72D297353CC}">
                  <c16:uniqueId val="{00000009-BE38-4F27-8E96-AC7800F138A0}"/>
                </c:ext>
              </c:extLst>
            </c:dLbl>
            <c:dLbl>
              <c:idx val="5"/>
              <c:layout>
                <c:manualLayout>
                  <c:x val="2.3148148148148064E-2"/>
                  <c:y val="2.3148330417031203E-2"/>
                </c:manualLayout>
              </c:layout>
              <c:showLegendKey val="0"/>
              <c:showVal val="0"/>
              <c:showCatName val="0"/>
              <c:showSerName val="0"/>
              <c:showPercent val="1"/>
              <c:showBubbleSize val="0"/>
              <c:extLst>
                <c:ext xmlns:c15="http://schemas.microsoft.com/office/drawing/2012/chart" uri="{CE6537A1-D6FC-4f65-9D91-7224C49458BB}">
                  <c15:layout>
                    <c:manualLayout>
                      <c:w val="0.30337962962962961"/>
                      <c:h val="0.15756962671332747"/>
                    </c:manualLayout>
                  </c15:layout>
                </c:ext>
                <c:ext xmlns:c16="http://schemas.microsoft.com/office/drawing/2014/chart" uri="{C3380CC4-5D6E-409C-BE32-E72D297353CC}">
                  <c16:uniqueId val="{0000000B-BE38-4F27-8E96-AC7800F138A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8.8235290000000008E-2</c:v>
                </c:pt>
                <c:pt idx="1">
                  <c:v>8.8235290000000008E-2</c:v>
                </c:pt>
                <c:pt idx="2">
                  <c:v>0.18627451</c:v>
                </c:pt>
                <c:pt idx="3">
                  <c:v>0.24509803999999999</c:v>
                </c:pt>
                <c:pt idx="4">
                  <c:v>0.25490195999999998</c:v>
                </c:pt>
                <c:pt idx="5">
                  <c:v>0.13725490000000001</c:v>
                </c:pt>
              </c:numCache>
            </c:numRef>
          </c:val>
          <c:extLst>
            <c:ext xmlns:c16="http://schemas.microsoft.com/office/drawing/2014/chart" uri="{C3380CC4-5D6E-409C-BE32-E72D297353CC}">
              <c16:uniqueId val="{0000000C-BE38-4F27-8E96-AC7800F138A0}"/>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281A-4459-9CAE-16785BAC394E}"/>
              </c:ext>
            </c:extLst>
          </c:dPt>
          <c:dPt>
            <c:idx val="1"/>
            <c:bubble3D val="0"/>
            <c:spPr>
              <a:solidFill>
                <a:schemeClr val="accent2"/>
              </a:solidFill>
              <a:ln>
                <a:noFill/>
              </a:ln>
              <a:effectLst/>
            </c:spPr>
            <c:extLst>
              <c:ext xmlns:c16="http://schemas.microsoft.com/office/drawing/2014/chart" uri="{C3380CC4-5D6E-409C-BE32-E72D297353CC}">
                <c16:uniqueId val="{00000003-281A-4459-9CAE-16785BAC394E}"/>
              </c:ext>
            </c:extLst>
          </c:dPt>
          <c:dPt>
            <c:idx val="2"/>
            <c:bubble3D val="0"/>
            <c:spPr>
              <a:solidFill>
                <a:schemeClr val="accent3"/>
              </a:solidFill>
              <a:ln>
                <a:noFill/>
              </a:ln>
              <a:effectLst/>
            </c:spPr>
            <c:extLst>
              <c:ext xmlns:c16="http://schemas.microsoft.com/office/drawing/2014/chart" uri="{C3380CC4-5D6E-409C-BE32-E72D297353CC}">
                <c16:uniqueId val="{00000005-281A-4459-9CAE-16785BAC394E}"/>
              </c:ext>
            </c:extLst>
          </c:dPt>
          <c:dPt>
            <c:idx val="3"/>
            <c:bubble3D val="0"/>
            <c:spPr>
              <a:solidFill>
                <a:schemeClr val="accent4"/>
              </a:solidFill>
              <a:ln>
                <a:noFill/>
              </a:ln>
              <a:effectLst/>
            </c:spPr>
            <c:extLst>
              <c:ext xmlns:c16="http://schemas.microsoft.com/office/drawing/2014/chart" uri="{C3380CC4-5D6E-409C-BE32-E72D297353CC}">
                <c16:uniqueId val="{00000007-281A-4459-9CAE-16785BAC394E}"/>
              </c:ext>
            </c:extLst>
          </c:dPt>
          <c:dPt>
            <c:idx val="4"/>
            <c:bubble3D val="0"/>
            <c:spPr>
              <a:solidFill>
                <a:schemeClr val="accent5"/>
              </a:solidFill>
              <a:ln>
                <a:noFill/>
              </a:ln>
              <a:effectLst/>
            </c:spPr>
            <c:extLst>
              <c:ext xmlns:c16="http://schemas.microsoft.com/office/drawing/2014/chart" uri="{C3380CC4-5D6E-409C-BE32-E72D297353CC}">
                <c16:uniqueId val="{00000009-281A-4459-9CAE-16785BAC394E}"/>
              </c:ext>
            </c:extLst>
          </c:dPt>
          <c:dPt>
            <c:idx val="5"/>
            <c:bubble3D val="0"/>
            <c:spPr>
              <a:solidFill>
                <a:schemeClr val="accent6"/>
              </a:solidFill>
              <a:ln>
                <a:noFill/>
              </a:ln>
              <a:effectLst/>
            </c:spPr>
            <c:extLst>
              <c:ext xmlns:c16="http://schemas.microsoft.com/office/drawing/2014/chart" uri="{C3380CC4-5D6E-409C-BE32-E72D297353CC}">
                <c16:uniqueId val="{0000000B-281A-4459-9CAE-16785BAC394E}"/>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281A-4459-9CAE-16785BAC394E}"/>
                </c:ext>
              </c:extLst>
            </c:dLbl>
            <c:dLbl>
              <c:idx val="1"/>
              <c:layout>
                <c:manualLayout>
                  <c:x val="1.593011811023622E-2"/>
                  <c:y val="1.7493985126859141E-2"/>
                </c:manualLayout>
              </c:layout>
              <c:showLegendKey val="0"/>
              <c:showVal val="0"/>
              <c:showCatName val="0"/>
              <c:showSerName val="0"/>
              <c:showPercent val="1"/>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281A-4459-9CAE-16785BAC394E}"/>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281A-4459-9CAE-16785BAC394E}"/>
                </c:ext>
              </c:extLst>
            </c:dLbl>
            <c:dLbl>
              <c:idx val="3"/>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91498979294253"/>
                      <c:h val="0.23733595800524934"/>
                    </c:manualLayout>
                  </c15:layout>
                </c:ext>
                <c:ext xmlns:c16="http://schemas.microsoft.com/office/drawing/2014/chart" uri="{C3380CC4-5D6E-409C-BE32-E72D297353CC}">
                  <c16:uniqueId val="{00000007-281A-4459-9CAE-16785BAC394E}"/>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281A-4459-9CAE-16785BAC394E}"/>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281A-4459-9CAE-16785BAC394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0.16666666999999999</c:v>
                </c:pt>
                <c:pt idx="1">
                  <c:v>0.16666666999999999</c:v>
                </c:pt>
                <c:pt idx="2">
                  <c:v>0.15909091</c:v>
                </c:pt>
                <c:pt idx="3">
                  <c:v>0.24242424000000001</c:v>
                </c:pt>
                <c:pt idx="4">
                  <c:v>9.8484849999999999E-2</c:v>
                </c:pt>
                <c:pt idx="5">
                  <c:v>0.16666666999999999</c:v>
                </c:pt>
              </c:numCache>
            </c:numRef>
          </c:val>
          <c:extLst>
            <c:ext xmlns:c16="http://schemas.microsoft.com/office/drawing/2014/chart" uri="{C3380CC4-5D6E-409C-BE32-E72D297353CC}">
              <c16:uniqueId val="{0000000C-281A-4459-9CAE-16785BAC394E}"/>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0447-3B4C-A5B5-52C7A3BF0355}"/>
              </c:ext>
            </c:extLst>
          </c:dPt>
          <c:dPt>
            <c:idx val="1"/>
            <c:bubble3D val="0"/>
            <c:spPr>
              <a:solidFill>
                <a:schemeClr val="accent2"/>
              </a:solidFill>
              <a:ln>
                <a:noFill/>
              </a:ln>
              <a:effectLst/>
            </c:spPr>
            <c:extLst>
              <c:ext xmlns:c16="http://schemas.microsoft.com/office/drawing/2014/chart" uri="{C3380CC4-5D6E-409C-BE32-E72D297353CC}">
                <c16:uniqueId val="{00000003-0447-3B4C-A5B5-52C7A3BF0355}"/>
              </c:ext>
            </c:extLst>
          </c:dPt>
          <c:dPt>
            <c:idx val="2"/>
            <c:bubble3D val="0"/>
            <c:spPr>
              <a:solidFill>
                <a:schemeClr val="accent3"/>
              </a:solidFill>
              <a:ln>
                <a:noFill/>
              </a:ln>
              <a:effectLst/>
            </c:spPr>
            <c:extLst>
              <c:ext xmlns:c16="http://schemas.microsoft.com/office/drawing/2014/chart" uri="{C3380CC4-5D6E-409C-BE32-E72D297353CC}">
                <c16:uniqueId val="{00000005-0447-3B4C-A5B5-52C7A3BF0355}"/>
              </c:ext>
            </c:extLst>
          </c:dPt>
          <c:dPt>
            <c:idx val="3"/>
            <c:bubble3D val="0"/>
            <c:spPr>
              <a:solidFill>
                <a:schemeClr val="accent4"/>
              </a:solidFill>
              <a:ln>
                <a:noFill/>
              </a:ln>
              <a:effectLst/>
            </c:spPr>
            <c:extLst>
              <c:ext xmlns:c16="http://schemas.microsoft.com/office/drawing/2014/chart" uri="{C3380CC4-5D6E-409C-BE32-E72D297353CC}">
                <c16:uniqueId val="{00000007-0447-3B4C-A5B5-52C7A3BF0355}"/>
              </c:ext>
            </c:extLst>
          </c:dPt>
          <c:dPt>
            <c:idx val="4"/>
            <c:bubble3D val="0"/>
            <c:spPr>
              <a:solidFill>
                <a:schemeClr val="accent5"/>
              </a:solidFill>
              <a:ln>
                <a:noFill/>
              </a:ln>
              <a:effectLst/>
            </c:spPr>
            <c:extLst>
              <c:ext xmlns:c16="http://schemas.microsoft.com/office/drawing/2014/chart" uri="{C3380CC4-5D6E-409C-BE32-E72D297353CC}">
                <c16:uniqueId val="{00000009-0447-3B4C-A5B5-52C7A3BF0355}"/>
              </c:ext>
            </c:extLst>
          </c:dPt>
          <c:dPt>
            <c:idx val="5"/>
            <c:bubble3D val="0"/>
            <c:spPr>
              <a:solidFill>
                <a:schemeClr val="accent6"/>
              </a:solidFill>
              <a:ln>
                <a:noFill/>
              </a:ln>
              <a:effectLst/>
            </c:spPr>
            <c:extLst>
              <c:ext xmlns:c16="http://schemas.microsoft.com/office/drawing/2014/chart" uri="{C3380CC4-5D6E-409C-BE32-E72D297353CC}">
                <c16:uniqueId val="{0000000B-0447-3B4C-A5B5-52C7A3BF0355}"/>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0447-3B4C-A5B5-52C7A3BF0355}"/>
                </c:ext>
              </c:extLst>
            </c:dLbl>
            <c:dLbl>
              <c:idx val="1"/>
              <c:layout>
                <c:manualLayout>
                  <c:x val="2.083333333333327E-2"/>
                  <c:y val="2.3148330417031203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0447-3B4C-A5B5-52C7A3BF0355}"/>
                </c:ext>
              </c:extLst>
            </c:dLbl>
            <c:dLbl>
              <c:idx val="2"/>
              <c:layout>
                <c:manualLayout>
                  <c:x val="-2.0833059930008748E-2"/>
                  <c:y val="-2.7777777777777776E-2"/>
                </c:manualLayout>
              </c:layout>
              <c:showLegendKey val="0"/>
              <c:showVal val="0"/>
              <c:showCatName val="0"/>
              <c:showSerName val="0"/>
              <c:showPercent val="1"/>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0447-3B4C-A5B5-52C7A3BF0355}"/>
                </c:ext>
              </c:extLst>
            </c:dLbl>
            <c:dLbl>
              <c:idx val="3"/>
              <c:layout>
                <c:manualLayout>
                  <c:x val="-2.7777867429205197E-2"/>
                  <c:y val="-1.8518258098713318E-2"/>
                </c:manualLayout>
              </c:layout>
              <c:tx>
                <c:rich>
                  <a:bodyPr/>
                  <a:lstStyle/>
                  <a:p>
                    <a:r>
                      <a:rPr lang="en-US" baseline="0" dirty="0"/>
                      <a:t>
25%</a:t>
                    </a:r>
                  </a:p>
                </c:rich>
              </c:tx>
              <c:showLegendKey val="0"/>
              <c:showVal val="0"/>
              <c:showCatName val="0"/>
              <c:showSerName val="0"/>
              <c:showPercent val="1"/>
              <c:showBubbleSize val="0"/>
              <c:extLst>
                <c:ext xmlns:c15="http://schemas.microsoft.com/office/drawing/2012/chart" uri="{CE6537A1-D6FC-4f65-9D91-7224C49458BB}">
                  <c15:layout>
                    <c:manualLayout>
                      <c:w val="0.32091498979294253"/>
                      <c:h val="0.23733595800524934"/>
                    </c:manualLayout>
                  </c15:layout>
                  <c15:showDataLabelsRange val="0"/>
                </c:ext>
                <c:ext xmlns:c16="http://schemas.microsoft.com/office/drawing/2014/chart" uri="{C3380CC4-5D6E-409C-BE32-E72D297353CC}">
                  <c16:uniqueId val="{00000007-0447-3B4C-A5B5-52C7A3BF0355}"/>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0447-3B4C-A5B5-52C7A3BF0355}"/>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0447-3B4C-A5B5-52C7A3BF035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8.461537999999999E-2</c:v>
                </c:pt>
                <c:pt idx="1">
                  <c:v>6.9230769999999997E-2</c:v>
                </c:pt>
                <c:pt idx="2">
                  <c:v>0.13076922999999999</c:v>
                </c:pt>
                <c:pt idx="3">
                  <c:v>0.19230769</c:v>
                </c:pt>
                <c:pt idx="4">
                  <c:v>0.26923077000000001</c:v>
                </c:pt>
                <c:pt idx="5">
                  <c:v>0.25384614999999999</c:v>
                </c:pt>
              </c:numCache>
            </c:numRef>
          </c:val>
          <c:extLst>
            <c:ext xmlns:c16="http://schemas.microsoft.com/office/drawing/2014/chart" uri="{C3380CC4-5D6E-409C-BE32-E72D297353CC}">
              <c16:uniqueId val="{0000000C-0447-3B4C-A5B5-52C7A3BF0355}"/>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0447-3B4C-A5B5-52C7A3BF0355}"/>
              </c:ext>
            </c:extLst>
          </c:dPt>
          <c:dPt>
            <c:idx val="1"/>
            <c:bubble3D val="0"/>
            <c:spPr>
              <a:solidFill>
                <a:schemeClr val="accent2"/>
              </a:solidFill>
              <a:ln>
                <a:noFill/>
              </a:ln>
              <a:effectLst/>
            </c:spPr>
            <c:extLst>
              <c:ext xmlns:c16="http://schemas.microsoft.com/office/drawing/2014/chart" uri="{C3380CC4-5D6E-409C-BE32-E72D297353CC}">
                <c16:uniqueId val="{00000003-0447-3B4C-A5B5-52C7A3BF0355}"/>
              </c:ext>
            </c:extLst>
          </c:dPt>
          <c:dPt>
            <c:idx val="2"/>
            <c:bubble3D val="0"/>
            <c:spPr>
              <a:solidFill>
                <a:schemeClr val="accent3"/>
              </a:solidFill>
              <a:ln>
                <a:noFill/>
              </a:ln>
              <a:effectLst/>
            </c:spPr>
            <c:extLst>
              <c:ext xmlns:c16="http://schemas.microsoft.com/office/drawing/2014/chart" uri="{C3380CC4-5D6E-409C-BE32-E72D297353CC}">
                <c16:uniqueId val="{00000005-0447-3B4C-A5B5-52C7A3BF0355}"/>
              </c:ext>
            </c:extLst>
          </c:dPt>
          <c:dPt>
            <c:idx val="3"/>
            <c:bubble3D val="0"/>
            <c:spPr>
              <a:solidFill>
                <a:schemeClr val="accent4"/>
              </a:solidFill>
              <a:ln>
                <a:noFill/>
              </a:ln>
              <a:effectLst/>
            </c:spPr>
            <c:extLst>
              <c:ext xmlns:c16="http://schemas.microsoft.com/office/drawing/2014/chart" uri="{C3380CC4-5D6E-409C-BE32-E72D297353CC}">
                <c16:uniqueId val="{00000007-0447-3B4C-A5B5-52C7A3BF0355}"/>
              </c:ext>
            </c:extLst>
          </c:dPt>
          <c:dPt>
            <c:idx val="4"/>
            <c:bubble3D val="0"/>
            <c:spPr>
              <a:solidFill>
                <a:schemeClr val="accent5"/>
              </a:solidFill>
              <a:ln>
                <a:noFill/>
              </a:ln>
              <a:effectLst/>
            </c:spPr>
            <c:extLst>
              <c:ext xmlns:c16="http://schemas.microsoft.com/office/drawing/2014/chart" uri="{C3380CC4-5D6E-409C-BE32-E72D297353CC}">
                <c16:uniqueId val="{00000009-0447-3B4C-A5B5-52C7A3BF0355}"/>
              </c:ext>
            </c:extLst>
          </c:dPt>
          <c:dPt>
            <c:idx val="5"/>
            <c:bubble3D val="0"/>
            <c:spPr>
              <a:solidFill>
                <a:schemeClr val="accent6"/>
              </a:solidFill>
              <a:ln>
                <a:noFill/>
              </a:ln>
              <a:effectLst/>
            </c:spPr>
            <c:extLst>
              <c:ext xmlns:c16="http://schemas.microsoft.com/office/drawing/2014/chart" uri="{C3380CC4-5D6E-409C-BE32-E72D297353CC}">
                <c16:uniqueId val="{0000000B-0447-3B4C-A5B5-52C7A3BF0355}"/>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0447-3B4C-A5B5-52C7A3BF0355}"/>
                </c:ext>
              </c:extLst>
            </c:dLbl>
            <c:dLbl>
              <c:idx val="1"/>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0447-3B4C-A5B5-52C7A3BF0355}"/>
                </c:ext>
              </c:extLst>
            </c:dLbl>
            <c:dLbl>
              <c:idx val="2"/>
              <c:showLegendKey val="0"/>
              <c:showVal val="0"/>
              <c:showCatName val="0"/>
              <c:showSerName val="0"/>
              <c:showPercent val="1"/>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0447-3B4C-A5B5-52C7A3BF0355}"/>
                </c:ext>
              </c:extLst>
            </c:dLbl>
            <c:dLbl>
              <c:idx val="3"/>
              <c:layout>
                <c:manualLayout>
                  <c:x val="-2.7777867429205197E-2"/>
                  <c:y val="-1.8518258098713318E-2"/>
                </c:manualLayout>
              </c:layout>
              <c:tx>
                <c:rich>
                  <a:bodyPr/>
                  <a:lstStyle/>
                  <a:p>
                    <a:r>
                      <a:rPr lang="en-US" baseline="0" dirty="0"/>
                      <a:t>
25%</a:t>
                    </a:r>
                  </a:p>
                </c:rich>
              </c:tx>
              <c:showLegendKey val="0"/>
              <c:showVal val="0"/>
              <c:showCatName val="0"/>
              <c:showSerName val="0"/>
              <c:showPercent val="1"/>
              <c:showBubbleSize val="0"/>
              <c:extLst>
                <c:ext xmlns:c15="http://schemas.microsoft.com/office/drawing/2012/chart" uri="{CE6537A1-D6FC-4f65-9D91-7224C49458BB}">
                  <c15:layout>
                    <c:manualLayout>
                      <c:w val="0.32091498979294253"/>
                      <c:h val="0.23733595800524934"/>
                    </c:manualLayout>
                  </c15:layout>
                  <c15:showDataLabelsRange val="0"/>
                </c:ext>
                <c:ext xmlns:c16="http://schemas.microsoft.com/office/drawing/2014/chart" uri="{C3380CC4-5D6E-409C-BE32-E72D297353CC}">
                  <c16:uniqueId val="{00000007-0447-3B4C-A5B5-52C7A3BF0355}"/>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0447-3B4C-A5B5-52C7A3BF0355}"/>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0447-3B4C-A5B5-52C7A3BF035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0.15929204</c:v>
                </c:pt>
                <c:pt idx="1">
                  <c:v>9.7345130000000002E-2</c:v>
                </c:pt>
                <c:pt idx="2">
                  <c:v>0.16814159000000001</c:v>
                </c:pt>
                <c:pt idx="3">
                  <c:v>0.18584070999999999</c:v>
                </c:pt>
                <c:pt idx="4">
                  <c:v>0.23893805000000001</c:v>
                </c:pt>
                <c:pt idx="5">
                  <c:v>0.15044247999999999</c:v>
                </c:pt>
              </c:numCache>
            </c:numRef>
          </c:val>
          <c:extLst>
            <c:ext xmlns:c16="http://schemas.microsoft.com/office/drawing/2014/chart" uri="{C3380CC4-5D6E-409C-BE32-E72D297353CC}">
              <c16:uniqueId val="{0000000C-0447-3B4C-A5B5-52C7A3BF0355}"/>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chemeClr val="accent1"/>
            </a:solidFill>
            <a:ln>
              <a:noFill/>
            </a:ln>
            <a:effectLst/>
          </c:spPr>
          <c:invertIfNegative val="0"/>
          <c:val>
            <c:numRef>
              <c:f>Sheet1!$A$2:$A$5</c:f>
              <c:numCache>
                <c:formatCode>General</c:formatCode>
                <c:ptCount val="4"/>
              </c:numCache>
            </c:numRef>
          </c:val>
          <c:extLst>
            <c:ext xmlns:c16="http://schemas.microsoft.com/office/drawing/2014/chart" uri="{C3380CC4-5D6E-409C-BE32-E72D297353CC}">
              <c16:uniqueId val="{00000000-B27D-5745-B346-0CB9D8B41EC7}"/>
            </c:ext>
          </c:extLst>
        </c:ser>
        <c:ser>
          <c:idx val="6"/>
          <c:order val="1"/>
          <c:tx>
            <c:strRef>
              <c:f>Sheet1!$G$1</c:f>
              <c:strCache>
                <c:ptCount val="1"/>
                <c:pt idx="0">
                  <c:v>$150,000 or more</c:v>
                </c:pt>
              </c:strCache>
            </c:strRef>
          </c:tx>
          <c:spPr>
            <a:solidFill>
              <a:srgbClr val="A6C249"/>
            </a:solidFill>
            <a:ln>
              <a:noFill/>
            </a:ln>
            <a:effectLst/>
          </c:spPr>
          <c:invertIfNegative val="0"/>
          <c:val>
            <c:numRef>
              <c:f>Sheet1!$G$2:$G$5</c:f>
              <c:numCache>
                <c:formatCode>General</c:formatCode>
                <c:ptCount val="4"/>
              </c:numCache>
            </c:numRef>
          </c:val>
          <c:extLst>
            <c:ext xmlns:c16="http://schemas.microsoft.com/office/drawing/2014/chart" uri="{C3380CC4-5D6E-409C-BE32-E72D297353CC}">
              <c16:uniqueId val="{00000001-B27D-5745-B346-0CB9D8B41EC7}"/>
            </c:ext>
          </c:extLst>
        </c:ser>
        <c:ser>
          <c:idx val="5"/>
          <c:order val="2"/>
          <c:tx>
            <c:strRef>
              <c:f>Sheet1!$F$1</c:f>
              <c:strCache>
                <c:ptCount val="1"/>
                <c:pt idx="0">
                  <c:v>$100,000 to $149,999</c:v>
                </c:pt>
              </c:strCache>
            </c:strRef>
          </c:tx>
          <c:spPr>
            <a:solidFill>
              <a:srgbClr val="7CCA63"/>
            </a:solidFill>
            <a:ln>
              <a:noFill/>
            </a:ln>
            <a:effectLst/>
          </c:spPr>
          <c:invertIfNegative val="0"/>
          <c:val>
            <c:numRef>
              <c:f>Sheet1!$F$2:$F$5</c:f>
              <c:numCache>
                <c:formatCode>General</c:formatCode>
                <c:ptCount val="4"/>
              </c:numCache>
            </c:numRef>
          </c:val>
          <c:extLst>
            <c:ext xmlns:c16="http://schemas.microsoft.com/office/drawing/2014/chart" uri="{C3380CC4-5D6E-409C-BE32-E72D297353CC}">
              <c16:uniqueId val="{00000002-B27D-5745-B346-0CB9D8B41EC7}"/>
            </c:ext>
          </c:extLst>
        </c:ser>
        <c:ser>
          <c:idx val="4"/>
          <c:order val="3"/>
          <c:tx>
            <c:strRef>
              <c:f>Sheet1!$E$1</c:f>
              <c:strCache>
                <c:ptCount val="1"/>
                <c:pt idx="0">
                  <c:v>$70,000 to $99,999</c:v>
                </c:pt>
              </c:strCache>
            </c:strRef>
          </c:tx>
          <c:spPr>
            <a:solidFill>
              <a:srgbClr val="0ECF9B"/>
            </a:solidFill>
            <a:ln>
              <a:noFill/>
            </a:ln>
            <a:effectLst/>
          </c:spPr>
          <c:invertIfNegative val="0"/>
          <c:val>
            <c:numRef>
              <c:f>Sheet1!$E$2:$E$5</c:f>
              <c:numCache>
                <c:formatCode>General</c:formatCode>
                <c:ptCount val="4"/>
              </c:numCache>
            </c:numRef>
          </c:val>
          <c:extLst>
            <c:ext xmlns:c16="http://schemas.microsoft.com/office/drawing/2014/chart" uri="{C3380CC4-5D6E-409C-BE32-E72D297353CC}">
              <c16:uniqueId val="{00000003-B27D-5745-B346-0CB9D8B41EC7}"/>
            </c:ext>
          </c:extLst>
        </c:ser>
        <c:ser>
          <c:idx val="3"/>
          <c:order val="4"/>
          <c:tx>
            <c:strRef>
              <c:f>Sheet1!$D$1</c:f>
              <c:strCache>
                <c:ptCount val="1"/>
                <c:pt idx="0">
                  <c:v>$45,000 to $69,999</c:v>
                </c:pt>
              </c:strCache>
            </c:strRef>
          </c:tx>
          <c:spPr>
            <a:solidFill>
              <a:srgbClr val="09D0DA"/>
            </a:solidFill>
            <a:ln>
              <a:noFill/>
            </a:ln>
            <a:effectLst/>
          </c:spPr>
          <c:invertIfNegative val="0"/>
          <c:val>
            <c:numRef>
              <c:f>Sheet1!$D$2:$D$5</c:f>
              <c:numCache>
                <c:formatCode>General</c:formatCode>
                <c:ptCount val="4"/>
              </c:numCache>
            </c:numRef>
          </c:val>
          <c:extLst>
            <c:ext xmlns:c16="http://schemas.microsoft.com/office/drawing/2014/chart" uri="{C3380CC4-5D6E-409C-BE32-E72D297353CC}">
              <c16:uniqueId val="{00000004-B27D-5745-B346-0CB9D8B41EC7}"/>
            </c:ext>
          </c:extLst>
        </c:ser>
        <c:ser>
          <c:idx val="2"/>
          <c:order val="5"/>
          <c:tx>
            <c:strRef>
              <c:f>Sheet1!$C$1</c:f>
              <c:strCache>
                <c:ptCount val="1"/>
                <c:pt idx="0">
                  <c:v>$30,000 to $44,999</c:v>
                </c:pt>
              </c:strCache>
            </c:strRef>
          </c:tx>
          <c:spPr>
            <a:solidFill>
              <a:srgbClr val="009EDA"/>
            </a:solidFill>
            <a:ln>
              <a:noFill/>
            </a:ln>
            <a:effectLst/>
          </c:spPr>
          <c:invertIfNegative val="0"/>
          <c:val>
            <c:numRef>
              <c:f>Sheet1!$C$2:$C$5</c:f>
              <c:numCache>
                <c:formatCode>General</c:formatCode>
                <c:ptCount val="4"/>
              </c:numCache>
            </c:numRef>
          </c:val>
          <c:extLst>
            <c:ext xmlns:c16="http://schemas.microsoft.com/office/drawing/2014/chart" uri="{C3380CC4-5D6E-409C-BE32-E72D297353CC}">
              <c16:uniqueId val="{00000005-B27D-5745-B346-0CB9D8B41EC7}"/>
            </c:ext>
          </c:extLst>
        </c:ser>
        <c:ser>
          <c:idx val="1"/>
          <c:order val="6"/>
          <c:tx>
            <c:strRef>
              <c:f>Sheet1!$B$1</c:f>
              <c:strCache>
                <c:ptCount val="1"/>
                <c:pt idx="0">
                  <c:v>Less than $30,000</c:v>
                </c:pt>
              </c:strCache>
            </c:strRef>
          </c:tx>
          <c:spPr>
            <a:solidFill>
              <a:srgbClr val="0E6FC7"/>
            </a:solidFill>
            <a:ln>
              <a:noFill/>
            </a:ln>
            <a:effectLst/>
          </c:spPr>
          <c:invertIfNegative val="0"/>
          <c:val>
            <c:numRef>
              <c:f>Sheet1!$B$2:$B$5</c:f>
              <c:numCache>
                <c:formatCode>General</c:formatCode>
                <c:ptCount val="4"/>
              </c:numCache>
            </c:numRef>
          </c:val>
          <c:extLst>
            <c:ext xmlns:c16="http://schemas.microsoft.com/office/drawing/2014/chart" uri="{C3380CC4-5D6E-409C-BE32-E72D297353CC}">
              <c16:uniqueId val="{00000006-B27D-5745-B346-0CB9D8B41EC7}"/>
            </c:ext>
          </c:extLst>
        </c:ser>
        <c:dLbls>
          <c:showLegendKey val="0"/>
          <c:showVal val="0"/>
          <c:showCatName val="0"/>
          <c:showSerName val="0"/>
          <c:showPercent val="0"/>
          <c:showBubbleSize val="0"/>
        </c:dLbls>
        <c:gapWidth val="182"/>
        <c:axId val="701862528"/>
        <c:axId val="1977613904"/>
      </c:barChart>
      <c:catAx>
        <c:axId val="701862528"/>
        <c:scaling>
          <c:orientation val="minMax"/>
        </c:scaling>
        <c:delete val="1"/>
        <c:axPos val="l"/>
        <c:numFmt formatCode="General" sourceLinked="1"/>
        <c:majorTickMark val="none"/>
        <c:minorTickMark val="none"/>
        <c:tickLblPos val="nextTo"/>
        <c:crossAx val="1977613904"/>
        <c:crosses val="autoZero"/>
        <c:auto val="1"/>
        <c:lblAlgn val="ctr"/>
        <c:lblOffset val="100"/>
        <c:noMultiLvlLbl val="0"/>
      </c:catAx>
      <c:valAx>
        <c:axId val="19776139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1862528"/>
        <c:crosses val="autoZero"/>
        <c:crossBetween val="between"/>
      </c:valAx>
      <c:spPr>
        <a:noFill/>
        <a:ln>
          <a:noFill/>
        </a:ln>
        <a:effectLst/>
      </c:spPr>
    </c:plotArea>
    <c:legend>
      <c:legendPos val="b"/>
      <c:legendEntry>
        <c:idx val="6"/>
        <c:delete val="1"/>
      </c:legendEntry>
      <c:layout>
        <c:manualLayout>
          <c:xMode val="edge"/>
          <c:yMode val="edge"/>
          <c:x val="4.9839224211300952E-3"/>
          <c:y val="0.345032285710064"/>
          <c:w val="0.99458011562984561"/>
          <c:h val="0.537682669149046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26344506643977E-2"/>
          <c:y val="5.4525375985718202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B660-46F3-8746-16C98DA450C1}"/>
              </c:ext>
            </c:extLst>
          </c:dPt>
          <c:dPt>
            <c:idx val="1"/>
            <c:bubble3D val="0"/>
            <c:spPr>
              <a:solidFill>
                <a:schemeClr val="accent2"/>
              </a:solidFill>
              <a:ln>
                <a:noFill/>
              </a:ln>
              <a:effectLst/>
            </c:spPr>
            <c:extLst>
              <c:ext xmlns:c16="http://schemas.microsoft.com/office/drawing/2014/chart" uri="{C3380CC4-5D6E-409C-BE32-E72D297353CC}">
                <c16:uniqueId val="{00000003-B660-46F3-8746-16C98DA450C1}"/>
              </c:ext>
            </c:extLst>
          </c:dPt>
          <c:dPt>
            <c:idx val="2"/>
            <c:bubble3D val="0"/>
            <c:spPr>
              <a:solidFill>
                <a:schemeClr val="accent3"/>
              </a:solidFill>
              <a:ln>
                <a:noFill/>
              </a:ln>
              <a:effectLst/>
            </c:spPr>
            <c:extLst>
              <c:ext xmlns:c16="http://schemas.microsoft.com/office/drawing/2014/chart" uri="{C3380CC4-5D6E-409C-BE32-E72D297353CC}">
                <c16:uniqueId val="{00000005-B660-46F3-8746-16C98DA450C1}"/>
              </c:ext>
            </c:extLst>
          </c:dPt>
          <c:dPt>
            <c:idx val="3"/>
            <c:bubble3D val="0"/>
            <c:spPr>
              <a:solidFill>
                <a:schemeClr val="accent4"/>
              </a:solidFill>
              <a:ln>
                <a:noFill/>
              </a:ln>
              <a:effectLst/>
            </c:spPr>
            <c:extLst>
              <c:ext xmlns:c16="http://schemas.microsoft.com/office/drawing/2014/chart" uri="{C3380CC4-5D6E-409C-BE32-E72D297353CC}">
                <c16:uniqueId val="{00000007-B660-46F3-8746-16C98DA450C1}"/>
              </c:ext>
            </c:extLst>
          </c:dPt>
          <c:dPt>
            <c:idx val="4"/>
            <c:bubble3D val="0"/>
            <c:spPr>
              <a:solidFill>
                <a:schemeClr val="accent5"/>
              </a:solidFill>
              <a:ln>
                <a:noFill/>
              </a:ln>
              <a:effectLst/>
            </c:spPr>
            <c:extLst>
              <c:ext xmlns:c16="http://schemas.microsoft.com/office/drawing/2014/chart" uri="{C3380CC4-5D6E-409C-BE32-E72D297353CC}">
                <c16:uniqueId val="{00000009-B660-46F3-8746-16C98DA450C1}"/>
              </c:ext>
            </c:extLst>
          </c:dPt>
          <c:dPt>
            <c:idx val="5"/>
            <c:bubble3D val="0"/>
            <c:spPr>
              <a:solidFill>
                <a:schemeClr val="accent6"/>
              </a:solidFill>
              <a:ln>
                <a:noFill/>
              </a:ln>
              <a:effectLst/>
            </c:spPr>
            <c:extLst>
              <c:ext xmlns:c16="http://schemas.microsoft.com/office/drawing/2014/chart" uri="{C3380CC4-5D6E-409C-BE32-E72D297353CC}">
                <c16:uniqueId val="{0000000B-B660-46F3-8746-16C98DA450C1}"/>
              </c:ext>
            </c:extLst>
          </c:dPt>
          <c:dLbls>
            <c:dLbl>
              <c:idx val="0"/>
              <c:layout>
                <c:manualLayout>
                  <c:x val="6.9444717847769025E-2"/>
                  <c:y val="3.7037037037036952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B660-46F3-8746-16C98DA450C1}"/>
                </c:ext>
              </c:extLst>
            </c:dLbl>
            <c:dLbl>
              <c:idx val="1"/>
              <c:showLegendKey val="0"/>
              <c:showVal val="0"/>
              <c:showCatName val="0"/>
              <c:showSerName val="0"/>
              <c:showPercent val="1"/>
              <c:showBubbleSize val="0"/>
              <c:extLst>
                <c:ext xmlns:c15="http://schemas.microsoft.com/office/drawing/2012/chart" uri="{CE6537A1-D6FC-4f65-9D91-7224C49458BB}">
                  <c15:layout>
                    <c:manualLayout>
                      <c:w val="0.27534849810440359"/>
                      <c:h val="0.19544801691455235"/>
                    </c:manualLayout>
                  </c15:layout>
                </c:ext>
                <c:ext xmlns:c16="http://schemas.microsoft.com/office/drawing/2014/chart" uri="{C3380CC4-5D6E-409C-BE32-E72D297353CC}">
                  <c16:uniqueId val="{00000003-B660-46F3-8746-16C98DA450C1}"/>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3248505395158933"/>
                    </c:manualLayout>
                  </c15:layout>
                </c:ext>
                <c:ext xmlns:c16="http://schemas.microsoft.com/office/drawing/2014/chart" uri="{C3380CC4-5D6E-409C-BE32-E72D297353CC}">
                  <c16:uniqueId val="{00000005-B660-46F3-8746-16C98DA450C1}"/>
                </c:ext>
              </c:extLst>
            </c:dLbl>
            <c:dLbl>
              <c:idx val="3"/>
              <c:showLegendKey val="0"/>
              <c:showVal val="0"/>
              <c:showCatName val="0"/>
              <c:showSerName val="0"/>
              <c:showPercent val="1"/>
              <c:showBubbleSize val="0"/>
              <c:extLst>
                <c:ext xmlns:c15="http://schemas.microsoft.com/office/drawing/2012/chart" uri="{CE6537A1-D6FC-4f65-9D91-7224C49458BB}">
                  <c15:layout>
                    <c:manualLayout>
                      <c:w val="0.32091516909579737"/>
                      <c:h val="0.23839853098263877"/>
                    </c:manualLayout>
                  </c15:layout>
                </c:ext>
                <c:ext xmlns:c16="http://schemas.microsoft.com/office/drawing/2014/chart" uri="{C3380CC4-5D6E-409C-BE32-E72D297353CC}">
                  <c16:uniqueId val="{00000007-B660-46F3-8746-16C98DA450C1}"/>
                </c:ext>
              </c:extLst>
            </c:dLbl>
            <c:dLbl>
              <c:idx val="4"/>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441913117305788"/>
                      <c:h val="0.29821371075460168"/>
                    </c:manualLayout>
                  </c15:layout>
                </c:ext>
                <c:ext xmlns:c16="http://schemas.microsoft.com/office/drawing/2014/chart" uri="{C3380CC4-5D6E-409C-BE32-E72D297353CC}">
                  <c16:uniqueId val="{00000009-B660-46F3-8746-16C98DA450C1}"/>
                </c:ext>
              </c:extLst>
            </c:dLbl>
            <c:dLbl>
              <c:idx val="5"/>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297572178477692"/>
                      <c:h val="0.18457494896471274"/>
                    </c:manualLayout>
                  </c15:layout>
                </c:ext>
                <c:ext xmlns:c16="http://schemas.microsoft.com/office/drawing/2014/chart" uri="{C3380CC4-5D6E-409C-BE32-E72D297353CC}">
                  <c16:uniqueId val="{0000000B-B660-46F3-8746-16C98DA450C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0.21428570999999999</c:v>
                </c:pt>
                <c:pt idx="1">
                  <c:v>7.1428569999999997E-2</c:v>
                </c:pt>
                <c:pt idx="2">
                  <c:v>0.28571428999999998</c:v>
                </c:pt>
                <c:pt idx="3">
                  <c:v>0.32142857000000002</c:v>
                </c:pt>
                <c:pt idx="4">
                  <c:v>7.1428569999999997E-2</c:v>
                </c:pt>
                <c:pt idx="5">
                  <c:v>3.5714290000000003E-2</c:v>
                </c:pt>
              </c:numCache>
            </c:numRef>
          </c:val>
          <c:extLst>
            <c:ext xmlns:c16="http://schemas.microsoft.com/office/drawing/2014/chart" uri="{C3380CC4-5D6E-409C-BE32-E72D297353CC}">
              <c16:uniqueId val="{0000000C-B660-46F3-8746-16C98DA450C1}"/>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26344506643977E-2"/>
          <c:y val="5.4525375985718202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BE38-4F27-8E96-AC7800F138A0}"/>
              </c:ext>
            </c:extLst>
          </c:dPt>
          <c:dPt>
            <c:idx val="1"/>
            <c:bubble3D val="0"/>
            <c:spPr>
              <a:solidFill>
                <a:schemeClr val="accent2"/>
              </a:solidFill>
              <a:ln>
                <a:noFill/>
              </a:ln>
              <a:effectLst/>
            </c:spPr>
            <c:extLst>
              <c:ext xmlns:c16="http://schemas.microsoft.com/office/drawing/2014/chart" uri="{C3380CC4-5D6E-409C-BE32-E72D297353CC}">
                <c16:uniqueId val="{00000003-BE38-4F27-8E96-AC7800F138A0}"/>
              </c:ext>
            </c:extLst>
          </c:dPt>
          <c:dPt>
            <c:idx val="2"/>
            <c:bubble3D val="0"/>
            <c:spPr>
              <a:solidFill>
                <a:schemeClr val="accent3"/>
              </a:solidFill>
              <a:ln>
                <a:noFill/>
              </a:ln>
              <a:effectLst/>
            </c:spPr>
            <c:extLst>
              <c:ext xmlns:c16="http://schemas.microsoft.com/office/drawing/2014/chart" uri="{C3380CC4-5D6E-409C-BE32-E72D297353CC}">
                <c16:uniqueId val="{00000005-BE38-4F27-8E96-AC7800F138A0}"/>
              </c:ext>
            </c:extLst>
          </c:dPt>
          <c:dPt>
            <c:idx val="3"/>
            <c:bubble3D val="0"/>
            <c:spPr>
              <a:solidFill>
                <a:schemeClr val="accent4"/>
              </a:solidFill>
              <a:ln>
                <a:noFill/>
              </a:ln>
              <a:effectLst/>
            </c:spPr>
            <c:extLst>
              <c:ext xmlns:c16="http://schemas.microsoft.com/office/drawing/2014/chart" uri="{C3380CC4-5D6E-409C-BE32-E72D297353CC}">
                <c16:uniqueId val="{00000007-BE38-4F27-8E96-AC7800F138A0}"/>
              </c:ext>
            </c:extLst>
          </c:dPt>
          <c:dPt>
            <c:idx val="4"/>
            <c:bubble3D val="0"/>
            <c:spPr>
              <a:solidFill>
                <a:schemeClr val="accent5"/>
              </a:solidFill>
              <a:ln>
                <a:noFill/>
              </a:ln>
              <a:effectLst/>
            </c:spPr>
            <c:extLst>
              <c:ext xmlns:c16="http://schemas.microsoft.com/office/drawing/2014/chart" uri="{C3380CC4-5D6E-409C-BE32-E72D297353CC}">
                <c16:uniqueId val="{00000009-BE38-4F27-8E96-AC7800F138A0}"/>
              </c:ext>
            </c:extLst>
          </c:dPt>
          <c:dPt>
            <c:idx val="5"/>
            <c:bubble3D val="0"/>
            <c:spPr>
              <a:solidFill>
                <a:schemeClr val="accent6"/>
              </a:solidFill>
              <a:ln>
                <a:noFill/>
              </a:ln>
              <a:effectLst/>
            </c:spPr>
            <c:extLst>
              <c:ext xmlns:c16="http://schemas.microsoft.com/office/drawing/2014/chart" uri="{C3380CC4-5D6E-409C-BE32-E72D297353CC}">
                <c16:uniqueId val="{0000000B-BE38-4F27-8E96-AC7800F138A0}"/>
              </c:ext>
            </c:extLst>
          </c:dPt>
          <c:dLbls>
            <c:dLbl>
              <c:idx val="0"/>
              <c:layout>
                <c:manualLayout>
                  <c:x val="2.9992068464233957E-2"/>
                  <c:y val="2.9922179210967677E-2"/>
                </c:manualLayout>
              </c:layout>
              <c:showLegendKey val="0"/>
              <c:showVal val="0"/>
              <c:showCatName val="0"/>
              <c:showSerName val="0"/>
              <c:showPercent val="1"/>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BE38-4F27-8E96-AC7800F138A0}"/>
                </c:ext>
              </c:extLst>
            </c:dLbl>
            <c:dLbl>
              <c:idx val="1"/>
              <c:layout>
                <c:manualLayout>
                  <c:x val="1.3615303295421405E-2"/>
                  <c:y val="1.054972295129767E-2"/>
                </c:manualLayout>
              </c:layout>
              <c:showLegendKey val="0"/>
              <c:showVal val="0"/>
              <c:showCatName val="0"/>
              <c:showSerName val="0"/>
              <c:showPercent val="1"/>
              <c:showBubbleSize val="0"/>
              <c:extLst>
                <c:ext xmlns:c15="http://schemas.microsoft.com/office/drawing/2012/chart" uri="{CE6537A1-D6FC-4f65-9D91-7224C49458BB}">
                  <c15:layout>
                    <c:manualLayout>
                      <c:w val="0.27534849810440359"/>
                      <c:h val="0.24174431321084863"/>
                    </c:manualLayout>
                  </c15:layout>
                </c:ext>
                <c:ext xmlns:c16="http://schemas.microsoft.com/office/drawing/2014/chart" uri="{C3380CC4-5D6E-409C-BE32-E72D297353CC}">
                  <c16:uniqueId val="{00000003-BE38-4F27-8E96-AC7800F138A0}"/>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2322579469233009"/>
                    </c:manualLayout>
                  </c15:layout>
                </c:ext>
                <c:ext xmlns:c16="http://schemas.microsoft.com/office/drawing/2014/chart" uri="{C3380CC4-5D6E-409C-BE32-E72D297353CC}">
                  <c16:uniqueId val="{00000005-BE38-4F27-8E96-AC7800F138A0}"/>
                </c:ext>
              </c:extLst>
            </c:dLbl>
            <c:dLbl>
              <c:idx val="3"/>
              <c:showLegendKey val="0"/>
              <c:showVal val="0"/>
              <c:showCatName val="0"/>
              <c:showSerName val="0"/>
              <c:showPercent val="1"/>
              <c:showBubbleSize val="0"/>
              <c:extLst>
                <c:ext xmlns:c15="http://schemas.microsoft.com/office/drawing/2012/chart" uri="{CE6537A1-D6FC-4f65-9D91-7224C49458BB}">
                  <c15:layout>
                    <c:manualLayout>
                      <c:w val="0.32091498979294253"/>
                      <c:h val="0.22344706911636045"/>
                    </c:manualLayout>
                  </c15:layout>
                </c:ext>
                <c:ext xmlns:c16="http://schemas.microsoft.com/office/drawing/2014/chart" uri="{C3380CC4-5D6E-409C-BE32-E72D297353CC}">
                  <c16:uniqueId val="{00000007-BE38-4F27-8E96-AC7800F138A0}"/>
                </c:ext>
              </c:extLst>
            </c:dLbl>
            <c:dLbl>
              <c:idx val="4"/>
              <c:showLegendKey val="0"/>
              <c:showVal val="0"/>
              <c:showCatName val="0"/>
              <c:showSerName val="0"/>
              <c:showPercent val="1"/>
              <c:showBubbleSize val="0"/>
              <c:extLst>
                <c:ext xmlns:c15="http://schemas.microsoft.com/office/drawing/2012/chart" uri="{CE6537A1-D6FC-4f65-9D91-7224C49458BB}">
                  <c15:layout>
                    <c:manualLayout>
                      <c:w val="0.32652777777777775"/>
                      <c:h val="0.25335666375036453"/>
                    </c:manualLayout>
                  </c15:layout>
                </c:ext>
                <c:ext xmlns:c16="http://schemas.microsoft.com/office/drawing/2014/chart" uri="{C3380CC4-5D6E-409C-BE32-E72D297353CC}">
                  <c16:uniqueId val="{00000009-BE38-4F27-8E96-AC7800F138A0}"/>
                </c:ext>
              </c:extLst>
            </c:dLbl>
            <c:dLbl>
              <c:idx val="5"/>
              <c:layout>
                <c:manualLayout>
                  <c:x val="2.3148148148148064E-2"/>
                  <c:y val="2.3148330417031203E-2"/>
                </c:manualLayout>
              </c:layout>
              <c:showLegendKey val="0"/>
              <c:showVal val="0"/>
              <c:showCatName val="0"/>
              <c:showSerName val="0"/>
              <c:showPercent val="1"/>
              <c:showBubbleSize val="0"/>
              <c:extLst>
                <c:ext xmlns:c15="http://schemas.microsoft.com/office/drawing/2012/chart" uri="{CE6537A1-D6FC-4f65-9D91-7224C49458BB}">
                  <c15:layout>
                    <c:manualLayout>
                      <c:w val="0.30337962962962961"/>
                      <c:h val="0.15756962671332747"/>
                    </c:manualLayout>
                  </c15:layout>
                </c:ext>
                <c:ext xmlns:c16="http://schemas.microsoft.com/office/drawing/2014/chart" uri="{C3380CC4-5D6E-409C-BE32-E72D297353CC}">
                  <c16:uniqueId val="{0000000B-BE38-4F27-8E96-AC7800F138A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8.2758620000000005E-2</c:v>
                </c:pt>
                <c:pt idx="1">
                  <c:v>8.2758620000000005E-2</c:v>
                </c:pt>
                <c:pt idx="2">
                  <c:v>0.22758621000000001</c:v>
                </c:pt>
                <c:pt idx="3">
                  <c:v>0.25517241000000002</c:v>
                </c:pt>
                <c:pt idx="4">
                  <c:v>0.22758621000000001</c:v>
                </c:pt>
                <c:pt idx="5">
                  <c:v>0.12413792999999999</c:v>
                </c:pt>
              </c:numCache>
            </c:numRef>
          </c:val>
          <c:extLst>
            <c:ext xmlns:c16="http://schemas.microsoft.com/office/drawing/2014/chart" uri="{C3380CC4-5D6E-409C-BE32-E72D297353CC}">
              <c16:uniqueId val="{0000000C-BE38-4F27-8E96-AC7800F138A0}"/>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26344506643977E-2"/>
          <c:y val="5.4525375985718202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BE38-4F27-8E96-AC7800F138A0}"/>
              </c:ext>
            </c:extLst>
          </c:dPt>
          <c:dPt>
            <c:idx val="1"/>
            <c:bubble3D val="0"/>
            <c:spPr>
              <a:solidFill>
                <a:schemeClr val="accent2"/>
              </a:solidFill>
              <a:ln>
                <a:noFill/>
              </a:ln>
              <a:effectLst/>
            </c:spPr>
            <c:extLst>
              <c:ext xmlns:c16="http://schemas.microsoft.com/office/drawing/2014/chart" uri="{C3380CC4-5D6E-409C-BE32-E72D297353CC}">
                <c16:uniqueId val="{00000003-BE38-4F27-8E96-AC7800F138A0}"/>
              </c:ext>
            </c:extLst>
          </c:dPt>
          <c:dPt>
            <c:idx val="2"/>
            <c:bubble3D val="0"/>
            <c:spPr>
              <a:solidFill>
                <a:schemeClr val="accent3"/>
              </a:solidFill>
              <a:ln>
                <a:noFill/>
              </a:ln>
              <a:effectLst/>
            </c:spPr>
            <c:extLst>
              <c:ext xmlns:c16="http://schemas.microsoft.com/office/drawing/2014/chart" uri="{C3380CC4-5D6E-409C-BE32-E72D297353CC}">
                <c16:uniqueId val="{00000005-BE38-4F27-8E96-AC7800F138A0}"/>
              </c:ext>
            </c:extLst>
          </c:dPt>
          <c:dPt>
            <c:idx val="3"/>
            <c:bubble3D val="0"/>
            <c:spPr>
              <a:solidFill>
                <a:schemeClr val="accent4"/>
              </a:solidFill>
              <a:ln>
                <a:noFill/>
              </a:ln>
              <a:effectLst/>
            </c:spPr>
            <c:extLst>
              <c:ext xmlns:c16="http://schemas.microsoft.com/office/drawing/2014/chart" uri="{C3380CC4-5D6E-409C-BE32-E72D297353CC}">
                <c16:uniqueId val="{00000007-BE38-4F27-8E96-AC7800F138A0}"/>
              </c:ext>
            </c:extLst>
          </c:dPt>
          <c:dPt>
            <c:idx val="4"/>
            <c:bubble3D val="0"/>
            <c:spPr>
              <a:solidFill>
                <a:schemeClr val="accent5"/>
              </a:solidFill>
              <a:ln>
                <a:noFill/>
              </a:ln>
              <a:effectLst/>
            </c:spPr>
            <c:extLst>
              <c:ext xmlns:c16="http://schemas.microsoft.com/office/drawing/2014/chart" uri="{C3380CC4-5D6E-409C-BE32-E72D297353CC}">
                <c16:uniqueId val="{00000009-BE38-4F27-8E96-AC7800F138A0}"/>
              </c:ext>
            </c:extLst>
          </c:dPt>
          <c:dPt>
            <c:idx val="5"/>
            <c:bubble3D val="0"/>
            <c:spPr>
              <a:solidFill>
                <a:schemeClr val="accent6"/>
              </a:solidFill>
              <a:ln>
                <a:noFill/>
              </a:ln>
              <a:effectLst/>
            </c:spPr>
            <c:extLst>
              <c:ext xmlns:c16="http://schemas.microsoft.com/office/drawing/2014/chart" uri="{C3380CC4-5D6E-409C-BE32-E72D297353CC}">
                <c16:uniqueId val="{0000000B-BE38-4F27-8E96-AC7800F138A0}"/>
              </c:ext>
            </c:extLst>
          </c:dPt>
          <c:dLbls>
            <c:dLbl>
              <c:idx val="0"/>
              <c:layout>
                <c:manualLayout>
                  <c:x val="2.9992068464233957E-2"/>
                  <c:y val="2.9922179210967677E-2"/>
                </c:manualLayout>
              </c:layout>
              <c:showLegendKey val="0"/>
              <c:showVal val="0"/>
              <c:showCatName val="0"/>
              <c:showSerName val="0"/>
              <c:showPercent val="1"/>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BE38-4F27-8E96-AC7800F138A0}"/>
                </c:ext>
              </c:extLst>
            </c:dLbl>
            <c:dLbl>
              <c:idx val="1"/>
              <c:layout>
                <c:manualLayout>
                  <c:x val="1.3615303295421405E-2"/>
                  <c:y val="1.054972295129767E-2"/>
                </c:manualLayout>
              </c:layout>
              <c:showLegendKey val="0"/>
              <c:showVal val="0"/>
              <c:showCatName val="0"/>
              <c:showSerName val="0"/>
              <c:showPercent val="1"/>
              <c:showBubbleSize val="0"/>
              <c:extLst>
                <c:ext xmlns:c15="http://schemas.microsoft.com/office/drawing/2012/chart" uri="{CE6537A1-D6FC-4f65-9D91-7224C49458BB}">
                  <c15:layout>
                    <c:manualLayout>
                      <c:w val="0.27534849810440359"/>
                      <c:h val="0.24174431321084863"/>
                    </c:manualLayout>
                  </c15:layout>
                </c:ext>
                <c:ext xmlns:c16="http://schemas.microsoft.com/office/drawing/2014/chart" uri="{C3380CC4-5D6E-409C-BE32-E72D297353CC}">
                  <c16:uniqueId val="{00000003-BE38-4F27-8E96-AC7800F138A0}"/>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2322579469233009"/>
                    </c:manualLayout>
                  </c15:layout>
                </c:ext>
                <c:ext xmlns:c16="http://schemas.microsoft.com/office/drawing/2014/chart" uri="{C3380CC4-5D6E-409C-BE32-E72D297353CC}">
                  <c16:uniqueId val="{00000005-BE38-4F27-8E96-AC7800F138A0}"/>
                </c:ext>
              </c:extLst>
            </c:dLbl>
            <c:dLbl>
              <c:idx val="3"/>
              <c:showLegendKey val="0"/>
              <c:showVal val="0"/>
              <c:showCatName val="0"/>
              <c:showSerName val="0"/>
              <c:showPercent val="1"/>
              <c:showBubbleSize val="0"/>
              <c:extLst>
                <c:ext xmlns:c15="http://schemas.microsoft.com/office/drawing/2012/chart" uri="{CE6537A1-D6FC-4f65-9D91-7224C49458BB}">
                  <c15:layout>
                    <c:manualLayout>
                      <c:w val="0.32091498979294253"/>
                      <c:h val="0.22344706911636045"/>
                    </c:manualLayout>
                  </c15:layout>
                </c:ext>
                <c:ext xmlns:c16="http://schemas.microsoft.com/office/drawing/2014/chart" uri="{C3380CC4-5D6E-409C-BE32-E72D297353CC}">
                  <c16:uniqueId val="{00000007-BE38-4F27-8E96-AC7800F138A0}"/>
                </c:ext>
              </c:extLst>
            </c:dLbl>
            <c:dLbl>
              <c:idx val="4"/>
              <c:showLegendKey val="0"/>
              <c:showVal val="0"/>
              <c:showCatName val="0"/>
              <c:showSerName val="0"/>
              <c:showPercent val="1"/>
              <c:showBubbleSize val="0"/>
              <c:extLst>
                <c:ext xmlns:c15="http://schemas.microsoft.com/office/drawing/2012/chart" uri="{CE6537A1-D6FC-4f65-9D91-7224C49458BB}">
                  <c15:layout>
                    <c:manualLayout>
                      <c:w val="0.32652777777777775"/>
                      <c:h val="0.25335666375036453"/>
                    </c:manualLayout>
                  </c15:layout>
                </c:ext>
                <c:ext xmlns:c16="http://schemas.microsoft.com/office/drawing/2014/chart" uri="{C3380CC4-5D6E-409C-BE32-E72D297353CC}">
                  <c16:uniqueId val="{00000009-BE38-4F27-8E96-AC7800F138A0}"/>
                </c:ext>
              </c:extLst>
            </c:dLbl>
            <c:dLbl>
              <c:idx val="5"/>
              <c:layout>
                <c:manualLayout>
                  <c:x val="2.3148148148148064E-2"/>
                  <c:y val="2.3148330417031203E-2"/>
                </c:manualLayout>
              </c:layout>
              <c:showLegendKey val="0"/>
              <c:showVal val="0"/>
              <c:showCatName val="0"/>
              <c:showSerName val="0"/>
              <c:showPercent val="1"/>
              <c:showBubbleSize val="0"/>
              <c:extLst>
                <c:ext xmlns:c15="http://schemas.microsoft.com/office/drawing/2012/chart" uri="{CE6537A1-D6FC-4f65-9D91-7224C49458BB}">
                  <c15:layout>
                    <c:manualLayout>
                      <c:w val="0.30337962962962961"/>
                      <c:h val="0.15756962671332747"/>
                    </c:manualLayout>
                  </c15:layout>
                </c:ext>
                <c:ext xmlns:c16="http://schemas.microsoft.com/office/drawing/2014/chart" uri="{C3380CC4-5D6E-409C-BE32-E72D297353CC}">
                  <c16:uniqueId val="{0000000B-BE38-4F27-8E96-AC7800F138A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3.0303030000000002E-2</c:v>
                </c:pt>
                <c:pt idx="1">
                  <c:v>0.10606061</c:v>
                </c:pt>
                <c:pt idx="2">
                  <c:v>0.24242424000000001</c:v>
                </c:pt>
                <c:pt idx="3">
                  <c:v>0.31818182</c:v>
                </c:pt>
                <c:pt idx="4">
                  <c:v>0.22727273000000001</c:v>
                </c:pt>
                <c:pt idx="5">
                  <c:v>7.5757580000000005E-2</c:v>
                </c:pt>
              </c:numCache>
            </c:numRef>
          </c:val>
          <c:extLst>
            <c:ext xmlns:c16="http://schemas.microsoft.com/office/drawing/2014/chart" uri="{C3380CC4-5D6E-409C-BE32-E72D297353CC}">
              <c16:uniqueId val="{0000000C-BE38-4F27-8E96-AC7800F138A0}"/>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281A-4459-9CAE-16785BAC394E}"/>
              </c:ext>
            </c:extLst>
          </c:dPt>
          <c:dPt>
            <c:idx val="1"/>
            <c:bubble3D val="0"/>
            <c:spPr>
              <a:solidFill>
                <a:schemeClr val="accent2"/>
              </a:solidFill>
              <a:ln>
                <a:noFill/>
              </a:ln>
              <a:effectLst/>
            </c:spPr>
            <c:extLst>
              <c:ext xmlns:c16="http://schemas.microsoft.com/office/drawing/2014/chart" uri="{C3380CC4-5D6E-409C-BE32-E72D297353CC}">
                <c16:uniqueId val="{00000003-281A-4459-9CAE-16785BAC394E}"/>
              </c:ext>
            </c:extLst>
          </c:dPt>
          <c:dPt>
            <c:idx val="2"/>
            <c:bubble3D val="0"/>
            <c:spPr>
              <a:solidFill>
                <a:schemeClr val="accent3"/>
              </a:solidFill>
              <a:ln>
                <a:noFill/>
              </a:ln>
              <a:effectLst/>
            </c:spPr>
            <c:extLst>
              <c:ext xmlns:c16="http://schemas.microsoft.com/office/drawing/2014/chart" uri="{C3380CC4-5D6E-409C-BE32-E72D297353CC}">
                <c16:uniqueId val="{00000005-281A-4459-9CAE-16785BAC394E}"/>
              </c:ext>
            </c:extLst>
          </c:dPt>
          <c:dPt>
            <c:idx val="3"/>
            <c:bubble3D val="0"/>
            <c:spPr>
              <a:solidFill>
                <a:schemeClr val="accent4"/>
              </a:solidFill>
              <a:ln>
                <a:noFill/>
              </a:ln>
              <a:effectLst/>
            </c:spPr>
            <c:extLst>
              <c:ext xmlns:c16="http://schemas.microsoft.com/office/drawing/2014/chart" uri="{C3380CC4-5D6E-409C-BE32-E72D297353CC}">
                <c16:uniqueId val="{00000007-281A-4459-9CAE-16785BAC394E}"/>
              </c:ext>
            </c:extLst>
          </c:dPt>
          <c:dPt>
            <c:idx val="4"/>
            <c:bubble3D val="0"/>
            <c:spPr>
              <a:solidFill>
                <a:schemeClr val="accent5"/>
              </a:solidFill>
              <a:ln>
                <a:noFill/>
              </a:ln>
              <a:effectLst/>
            </c:spPr>
            <c:extLst>
              <c:ext xmlns:c16="http://schemas.microsoft.com/office/drawing/2014/chart" uri="{C3380CC4-5D6E-409C-BE32-E72D297353CC}">
                <c16:uniqueId val="{00000009-281A-4459-9CAE-16785BAC394E}"/>
              </c:ext>
            </c:extLst>
          </c:dPt>
          <c:dPt>
            <c:idx val="5"/>
            <c:bubble3D val="0"/>
            <c:spPr>
              <a:solidFill>
                <a:schemeClr val="accent6"/>
              </a:solidFill>
              <a:ln>
                <a:noFill/>
              </a:ln>
              <a:effectLst/>
            </c:spPr>
            <c:extLst>
              <c:ext xmlns:c16="http://schemas.microsoft.com/office/drawing/2014/chart" uri="{C3380CC4-5D6E-409C-BE32-E72D297353CC}">
                <c16:uniqueId val="{0000000B-281A-4459-9CAE-16785BAC394E}"/>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281A-4459-9CAE-16785BAC394E}"/>
                </c:ext>
              </c:extLst>
            </c:dLbl>
            <c:dLbl>
              <c:idx val="1"/>
              <c:layout>
                <c:manualLayout>
                  <c:x val="1.593011811023622E-2"/>
                  <c:y val="1.7493985126859141E-2"/>
                </c:manualLayout>
              </c:layout>
              <c:showLegendKey val="0"/>
              <c:showVal val="0"/>
              <c:showCatName val="0"/>
              <c:showSerName val="0"/>
              <c:showPercent val="1"/>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281A-4459-9CAE-16785BAC394E}"/>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281A-4459-9CAE-16785BAC394E}"/>
                </c:ext>
              </c:extLst>
            </c:dLbl>
            <c:dLbl>
              <c:idx val="3"/>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91498979294253"/>
                      <c:h val="0.23733595800524934"/>
                    </c:manualLayout>
                  </c15:layout>
                </c:ext>
                <c:ext xmlns:c16="http://schemas.microsoft.com/office/drawing/2014/chart" uri="{C3380CC4-5D6E-409C-BE32-E72D297353CC}">
                  <c16:uniqueId val="{00000007-281A-4459-9CAE-16785BAC394E}"/>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281A-4459-9CAE-16785BAC394E}"/>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281A-4459-9CAE-16785BAC394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8.3333329999999997E-2</c:v>
                </c:pt>
                <c:pt idx="1">
                  <c:v>0.29166667000000002</c:v>
                </c:pt>
                <c:pt idx="2">
                  <c:v>0.125</c:v>
                </c:pt>
                <c:pt idx="3">
                  <c:v>0.125</c:v>
                </c:pt>
                <c:pt idx="4">
                  <c:v>0.125</c:v>
                </c:pt>
                <c:pt idx="5">
                  <c:v>0.25</c:v>
                </c:pt>
              </c:numCache>
            </c:numRef>
          </c:val>
          <c:extLst>
            <c:ext xmlns:c16="http://schemas.microsoft.com/office/drawing/2014/chart" uri="{C3380CC4-5D6E-409C-BE32-E72D297353CC}">
              <c16:uniqueId val="{0000000C-281A-4459-9CAE-16785BAC394E}"/>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0447-3B4C-A5B5-52C7A3BF0355}"/>
              </c:ext>
            </c:extLst>
          </c:dPt>
          <c:dPt>
            <c:idx val="1"/>
            <c:bubble3D val="0"/>
            <c:spPr>
              <a:solidFill>
                <a:schemeClr val="accent2"/>
              </a:solidFill>
              <a:ln>
                <a:noFill/>
              </a:ln>
              <a:effectLst/>
            </c:spPr>
            <c:extLst>
              <c:ext xmlns:c16="http://schemas.microsoft.com/office/drawing/2014/chart" uri="{C3380CC4-5D6E-409C-BE32-E72D297353CC}">
                <c16:uniqueId val="{00000003-0447-3B4C-A5B5-52C7A3BF0355}"/>
              </c:ext>
            </c:extLst>
          </c:dPt>
          <c:dPt>
            <c:idx val="2"/>
            <c:bubble3D val="0"/>
            <c:spPr>
              <a:solidFill>
                <a:schemeClr val="accent3"/>
              </a:solidFill>
              <a:ln>
                <a:noFill/>
              </a:ln>
              <a:effectLst/>
            </c:spPr>
            <c:extLst>
              <c:ext xmlns:c16="http://schemas.microsoft.com/office/drawing/2014/chart" uri="{C3380CC4-5D6E-409C-BE32-E72D297353CC}">
                <c16:uniqueId val="{00000005-0447-3B4C-A5B5-52C7A3BF0355}"/>
              </c:ext>
            </c:extLst>
          </c:dPt>
          <c:dPt>
            <c:idx val="3"/>
            <c:bubble3D val="0"/>
            <c:spPr>
              <a:solidFill>
                <a:schemeClr val="accent4"/>
              </a:solidFill>
              <a:ln>
                <a:noFill/>
              </a:ln>
              <a:effectLst/>
            </c:spPr>
            <c:extLst>
              <c:ext xmlns:c16="http://schemas.microsoft.com/office/drawing/2014/chart" uri="{C3380CC4-5D6E-409C-BE32-E72D297353CC}">
                <c16:uniqueId val="{00000007-0447-3B4C-A5B5-52C7A3BF0355}"/>
              </c:ext>
            </c:extLst>
          </c:dPt>
          <c:dPt>
            <c:idx val="4"/>
            <c:bubble3D val="0"/>
            <c:spPr>
              <a:solidFill>
                <a:schemeClr val="accent5"/>
              </a:solidFill>
              <a:ln>
                <a:noFill/>
              </a:ln>
              <a:effectLst/>
            </c:spPr>
            <c:extLst>
              <c:ext xmlns:c16="http://schemas.microsoft.com/office/drawing/2014/chart" uri="{C3380CC4-5D6E-409C-BE32-E72D297353CC}">
                <c16:uniqueId val="{00000009-0447-3B4C-A5B5-52C7A3BF0355}"/>
              </c:ext>
            </c:extLst>
          </c:dPt>
          <c:dPt>
            <c:idx val="5"/>
            <c:bubble3D val="0"/>
            <c:spPr>
              <a:solidFill>
                <a:schemeClr val="accent6"/>
              </a:solidFill>
              <a:ln>
                <a:noFill/>
              </a:ln>
              <a:effectLst/>
            </c:spPr>
            <c:extLst>
              <c:ext xmlns:c16="http://schemas.microsoft.com/office/drawing/2014/chart" uri="{C3380CC4-5D6E-409C-BE32-E72D297353CC}">
                <c16:uniqueId val="{0000000B-0447-3B4C-A5B5-52C7A3BF0355}"/>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0447-3B4C-A5B5-52C7A3BF0355}"/>
                </c:ext>
              </c:extLst>
            </c:dLbl>
            <c:dLbl>
              <c:idx val="1"/>
              <c:layout>
                <c:manualLayout>
                  <c:x val="2.083333333333327E-2"/>
                  <c:y val="2.3148330417031203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0447-3B4C-A5B5-52C7A3BF0355}"/>
                </c:ext>
              </c:extLst>
            </c:dLbl>
            <c:dLbl>
              <c:idx val="2"/>
              <c:layout>
                <c:manualLayout>
                  <c:x val="-2.0833059930008748E-2"/>
                  <c:y val="-2.7777777777777776E-2"/>
                </c:manualLayout>
              </c:layout>
              <c:showLegendKey val="0"/>
              <c:showVal val="0"/>
              <c:showCatName val="0"/>
              <c:showSerName val="0"/>
              <c:showPercent val="1"/>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0447-3B4C-A5B5-52C7A3BF0355}"/>
                </c:ext>
              </c:extLst>
            </c:dLbl>
            <c:dLbl>
              <c:idx val="3"/>
              <c:layout>
                <c:manualLayout>
                  <c:x val="-2.7777867429205197E-2"/>
                  <c:y val="-1.8518258098713318E-2"/>
                </c:manualLayout>
              </c:layout>
              <c:tx>
                <c:rich>
                  <a:bodyPr/>
                  <a:lstStyle/>
                  <a:p>
                    <a:r>
                      <a:rPr lang="en-US" baseline="0" dirty="0"/>
                      <a:t>
25%</a:t>
                    </a:r>
                  </a:p>
                </c:rich>
              </c:tx>
              <c:showLegendKey val="0"/>
              <c:showVal val="0"/>
              <c:showCatName val="0"/>
              <c:showSerName val="0"/>
              <c:showPercent val="1"/>
              <c:showBubbleSize val="0"/>
              <c:extLst>
                <c:ext xmlns:c15="http://schemas.microsoft.com/office/drawing/2012/chart" uri="{CE6537A1-D6FC-4f65-9D91-7224C49458BB}">
                  <c15:layout>
                    <c:manualLayout>
                      <c:w val="0.32091498979294253"/>
                      <c:h val="0.23733595800524934"/>
                    </c:manualLayout>
                  </c15:layout>
                  <c15:showDataLabelsRange val="0"/>
                </c:ext>
                <c:ext xmlns:c16="http://schemas.microsoft.com/office/drawing/2014/chart" uri="{C3380CC4-5D6E-409C-BE32-E72D297353CC}">
                  <c16:uniqueId val="{00000007-0447-3B4C-A5B5-52C7A3BF0355}"/>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0447-3B4C-A5B5-52C7A3BF0355}"/>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0447-3B4C-A5B5-52C7A3BF035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9.7222219999999998E-2</c:v>
                </c:pt>
                <c:pt idx="1">
                  <c:v>0.11111111</c:v>
                </c:pt>
                <c:pt idx="2">
                  <c:v>0.11111111</c:v>
                </c:pt>
                <c:pt idx="3">
                  <c:v>0.16666666999999999</c:v>
                </c:pt>
                <c:pt idx="4">
                  <c:v>0.25</c:v>
                </c:pt>
                <c:pt idx="5">
                  <c:v>0.26388888999999999</c:v>
                </c:pt>
              </c:numCache>
            </c:numRef>
          </c:val>
          <c:extLst>
            <c:ext xmlns:c16="http://schemas.microsoft.com/office/drawing/2014/chart" uri="{C3380CC4-5D6E-409C-BE32-E72D297353CC}">
              <c16:uniqueId val="{0000000C-0447-3B4C-A5B5-52C7A3BF0355}"/>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0447-3B4C-A5B5-52C7A3BF0355}"/>
              </c:ext>
            </c:extLst>
          </c:dPt>
          <c:dPt>
            <c:idx val="1"/>
            <c:bubble3D val="0"/>
            <c:spPr>
              <a:solidFill>
                <a:schemeClr val="accent2"/>
              </a:solidFill>
              <a:ln>
                <a:noFill/>
              </a:ln>
              <a:effectLst/>
            </c:spPr>
            <c:extLst>
              <c:ext xmlns:c16="http://schemas.microsoft.com/office/drawing/2014/chart" uri="{C3380CC4-5D6E-409C-BE32-E72D297353CC}">
                <c16:uniqueId val="{00000003-0447-3B4C-A5B5-52C7A3BF0355}"/>
              </c:ext>
            </c:extLst>
          </c:dPt>
          <c:dPt>
            <c:idx val="2"/>
            <c:bubble3D val="0"/>
            <c:spPr>
              <a:solidFill>
                <a:schemeClr val="accent3"/>
              </a:solidFill>
              <a:ln>
                <a:noFill/>
              </a:ln>
              <a:effectLst/>
            </c:spPr>
            <c:extLst>
              <c:ext xmlns:c16="http://schemas.microsoft.com/office/drawing/2014/chart" uri="{C3380CC4-5D6E-409C-BE32-E72D297353CC}">
                <c16:uniqueId val="{00000005-0447-3B4C-A5B5-52C7A3BF0355}"/>
              </c:ext>
            </c:extLst>
          </c:dPt>
          <c:dPt>
            <c:idx val="3"/>
            <c:bubble3D val="0"/>
            <c:spPr>
              <a:solidFill>
                <a:schemeClr val="accent4"/>
              </a:solidFill>
              <a:ln>
                <a:noFill/>
              </a:ln>
              <a:effectLst/>
            </c:spPr>
            <c:extLst>
              <c:ext xmlns:c16="http://schemas.microsoft.com/office/drawing/2014/chart" uri="{C3380CC4-5D6E-409C-BE32-E72D297353CC}">
                <c16:uniqueId val="{00000007-0447-3B4C-A5B5-52C7A3BF0355}"/>
              </c:ext>
            </c:extLst>
          </c:dPt>
          <c:dPt>
            <c:idx val="4"/>
            <c:bubble3D val="0"/>
            <c:spPr>
              <a:solidFill>
                <a:schemeClr val="accent5"/>
              </a:solidFill>
              <a:ln>
                <a:noFill/>
              </a:ln>
              <a:effectLst/>
            </c:spPr>
            <c:extLst>
              <c:ext xmlns:c16="http://schemas.microsoft.com/office/drawing/2014/chart" uri="{C3380CC4-5D6E-409C-BE32-E72D297353CC}">
                <c16:uniqueId val="{00000009-0447-3B4C-A5B5-52C7A3BF0355}"/>
              </c:ext>
            </c:extLst>
          </c:dPt>
          <c:dPt>
            <c:idx val="5"/>
            <c:bubble3D val="0"/>
            <c:spPr>
              <a:solidFill>
                <a:schemeClr val="accent6"/>
              </a:solidFill>
              <a:ln>
                <a:noFill/>
              </a:ln>
              <a:effectLst/>
            </c:spPr>
            <c:extLst>
              <c:ext xmlns:c16="http://schemas.microsoft.com/office/drawing/2014/chart" uri="{C3380CC4-5D6E-409C-BE32-E72D297353CC}">
                <c16:uniqueId val="{0000000B-0447-3B4C-A5B5-52C7A3BF0355}"/>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0447-3B4C-A5B5-52C7A3BF0355}"/>
                </c:ext>
              </c:extLst>
            </c:dLbl>
            <c:dLbl>
              <c:idx val="1"/>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0447-3B4C-A5B5-52C7A3BF0355}"/>
                </c:ext>
              </c:extLst>
            </c:dLbl>
            <c:dLbl>
              <c:idx val="2"/>
              <c:showLegendKey val="0"/>
              <c:showVal val="0"/>
              <c:showCatName val="0"/>
              <c:showSerName val="0"/>
              <c:showPercent val="1"/>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0447-3B4C-A5B5-52C7A3BF0355}"/>
                </c:ext>
              </c:extLst>
            </c:dLbl>
            <c:dLbl>
              <c:idx val="3"/>
              <c:layout>
                <c:manualLayout>
                  <c:x val="-2.7777867429205197E-2"/>
                  <c:y val="-1.8518258098713318E-2"/>
                </c:manualLayout>
              </c:layout>
              <c:tx>
                <c:rich>
                  <a:bodyPr/>
                  <a:lstStyle/>
                  <a:p>
                    <a:r>
                      <a:rPr lang="en-US" baseline="0" dirty="0"/>
                      <a:t>
25%</a:t>
                    </a:r>
                  </a:p>
                </c:rich>
              </c:tx>
              <c:showLegendKey val="0"/>
              <c:showVal val="0"/>
              <c:showCatName val="0"/>
              <c:showSerName val="0"/>
              <c:showPercent val="1"/>
              <c:showBubbleSize val="0"/>
              <c:extLst>
                <c:ext xmlns:c15="http://schemas.microsoft.com/office/drawing/2012/chart" uri="{CE6537A1-D6FC-4f65-9D91-7224C49458BB}">
                  <c15:layout>
                    <c:manualLayout>
                      <c:w val="0.32091498979294253"/>
                      <c:h val="0.23733595800524934"/>
                    </c:manualLayout>
                  </c15:layout>
                  <c15:showDataLabelsRange val="0"/>
                </c:ext>
                <c:ext xmlns:c16="http://schemas.microsoft.com/office/drawing/2014/chart" uri="{C3380CC4-5D6E-409C-BE32-E72D297353CC}">
                  <c16:uniqueId val="{00000007-0447-3B4C-A5B5-52C7A3BF0355}"/>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0447-3B4C-A5B5-52C7A3BF0355}"/>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0447-3B4C-A5B5-52C7A3BF035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0.15686275</c:v>
                </c:pt>
                <c:pt idx="1">
                  <c:v>9.8039219999999996E-2</c:v>
                </c:pt>
                <c:pt idx="2">
                  <c:v>0.27450980000000003</c:v>
                </c:pt>
                <c:pt idx="3">
                  <c:v>0.11764706</c:v>
                </c:pt>
                <c:pt idx="4">
                  <c:v>0.23529412</c:v>
                </c:pt>
                <c:pt idx="5">
                  <c:v>0.11764706</c:v>
                </c:pt>
              </c:numCache>
            </c:numRef>
          </c:val>
          <c:extLst>
            <c:ext xmlns:c16="http://schemas.microsoft.com/office/drawing/2014/chart" uri="{C3380CC4-5D6E-409C-BE32-E72D297353CC}">
              <c16:uniqueId val="{0000000C-0447-3B4C-A5B5-52C7A3BF0355}"/>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chemeClr val="accent1"/>
            </a:solidFill>
            <a:ln>
              <a:noFill/>
            </a:ln>
            <a:effectLst/>
          </c:spPr>
          <c:invertIfNegative val="0"/>
          <c:val>
            <c:numRef>
              <c:f>Sheet1!$A$2:$A$5</c:f>
              <c:numCache>
                <c:formatCode>General</c:formatCode>
                <c:ptCount val="4"/>
              </c:numCache>
            </c:numRef>
          </c:val>
          <c:extLst>
            <c:ext xmlns:c16="http://schemas.microsoft.com/office/drawing/2014/chart" uri="{C3380CC4-5D6E-409C-BE32-E72D297353CC}">
              <c16:uniqueId val="{00000000-B27D-5745-B346-0CB9D8B41EC7}"/>
            </c:ext>
          </c:extLst>
        </c:ser>
        <c:ser>
          <c:idx val="6"/>
          <c:order val="1"/>
          <c:tx>
            <c:strRef>
              <c:f>Sheet1!$G$1</c:f>
              <c:strCache>
                <c:ptCount val="1"/>
                <c:pt idx="0">
                  <c:v>$150,000 or more</c:v>
                </c:pt>
              </c:strCache>
            </c:strRef>
          </c:tx>
          <c:spPr>
            <a:solidFill>
              <a:srgbClr val="A6C249"/>
            </a:solidFill>
            <a:ln>
              <a:noFill/>
            </a:ln>
            <a:effectLst/>
          </c:spPr>
          <c:invertIfNegative val="0"/>
          <c:val>
            <c:numRef>
              <c:f>Sheet1!$G$2:$G$5</c:f>
              <c:numCache>
                <c:formatCode>General</c:formatCode>
                <c:ptCount val="4"/>
              </c:numCache>
            </c:numRef>
          </c:val>
          <c:extLst>
            <c:ext xmlns:c16="http://schemas.microsoft.com/office/drawing/2014/chart" uri="{C3380CC4-5D6E-409C-BE32-E72D297353CC}">
              <c16:uniqueId val="{00000001-B27D-5745-B346-0CB9D8B41EC7}"/>
            </c:ext>
          </c:extLst>
        </c:ser>
        <c:ser>
          <c:idx val="5"/>
          <c:order val="2"/>
          <c:tx>
            <c:strRef>
              <c:f>Sheet1!$F$1</c:f>
              <c:strCache>
                <c:ptCount val="1"/>
                <c:pt idx="0">
                  <c:v>$100,000 to $149,999</c:v>
                </c:pt>
              </c:strCache>
            </c:strRef>
          </c:tx>
          <c:spPr>
            <a:solidFill>
              <a:srgbClr val="7CCA63"/>
            </a:solidFill>
            <a:ln>
              <a:noFill/>
            </a:ln>
            <a:effectLst/>
          </c:spPr>
          <c:invertIfNegative val="0"/>
          <c:val>
            <c:numRef>
              <c:f>Sheet1!$F$2:$F$5</c:f>
              <c:numCache>
                <c:formatCode>General</c:formatCode>
                <c:ptCount val="4"/>
              </c:numCache>
            </c:numRef>
          </c:val>
          <c:extLst>
            <c:ext xmlns:c16="http://schemas.microsoft.com/office/drawing/2014/chart" uri="{C3380CC4-5D6E-409C-BE32-E72D297353CC}">
              <c16:uniqueId val="{00000002-B27D-5745-B346-0CB9D8B41EC7}"/>
            </c:ext>
          </c:extLst>
        </c:ser>
        <c:ser>
          <c:idx val="4"/>
          <c:order val="3"/>
          <c:tx>
            <c:strRef>
              <c:f>Sheet1!$E$1</c:f>
              <c:strCache>
                <c:ptCount val="1"/>
                <c:pt idx="0">
                  <c:v>$70,000 to $99,999</c:v>
                </c:pt>
              </c:strCache>
            </c:strRef>
          </c:tx>
          <c:spPr>
            <a:solidFill>
              <a:srgbClr val="0ECF9B"/>
            </a:solidFill>
            <a:ln>
              <a:noFill/>
            </a:ln>
            <a:effectLst/>
          </c:spPr>
          <c:invertIfNegative val="0"/>
          <c:val>
            <c:numRef>
              <c:f>Sheet1!$E$2:$E$5</c:f>
              <c:numCache>
                <c:formatCode>General</c:formatCode>
                <c:ptCount val="4"/>
              </c:numCache>
            </c:numRef>
          </c:val>
          <c:extLst>
            <c:ext xmlns:c16="http://schemas.microsoft.com/office/drawing/2014/chart" uri="{C3380CC4-5D6E-409C-BE32-E72D297353CC}">
              <c16:uniqueId val="{00000003-B27D-5745-B346-0CB9D8B41EC7}"/>
            </c:ext>
          </c:extLst>
        </c:ser>
        <c:ser>
          <c:idx val="3"/>
          <c:order val="4"/>
          <c:tx>
            <c:strRef>
              <c:f>Sheet1!$D$1</c:f>
              <c:strCache>
                <c:ptCount val="1"/>
                <c:pt idx="0">
                  <c:v>$45,000 to $69,999</c:v>
                </c:pt>
              </c:strCache>
            </c:strRef>
          </c:tx>
          <c:spPr>
            <a:solidFill>
              <a:srgbClr val="09D0DA"/>
            </a:solidFill>
            <a:ln>
              <a:noFill/>
            </a:ln>
            <a:effectLst/>
          </c:spPr>
          <c:invertIfNegative val="0"/>
          <c:val>
            <c:numRef>
              <c:f>Sheet1!$D$2:$D$5</c:f>
              <c:numCache>
                <c:formatCode>General</c:formatCode>
                <c:ptCount val="4"/>
              </c:numCache>
            </c:numRef>
          </c:val>
          <c:extLst>
            <c:ext xmlns:c16="http://schemas.microsoft.com/office/drawing/2014/chart" uri="{C3380CC4-5D6E-409C-BE32-E72D297353CC}">
              <c16:uniqueId val="{00000004-B27D-5745-B346-0CB9D8B41EC7}"/>
            </c:ext>
          </c:extLst>
        </c:ser>
        <c:ser>
          <c:idx val="2"/>
          <c:order val="5"/>
          <c:tx>
            <c:strRef>
              <c:f>Sheet1!$C$1</c:f>
              <c:strCache>
                <c:ptCount val="1"/>
                <c:pt idx="0">
                  <c:v>$30,000 to $44,999</c:v>
                </c:pt>
              </c:strCache>
            </c:strRef>
          </c:tx>
          <c:spPr>
            <a:solidFill>
              <a:srgbClr val="009EDA"/>
            </a:solidFill>
            <a:ln>
              <a:noFill/>
            </a:ln>
            <a:effectLst/>
          </c:spPr>
          <c:invertIfNegative val="0"/>
          <c:val>
            <c:numRef>
              <c:f>Sheet1!$C$2:$C$5</c:f>
              <c:numCache>
                <c:formatCode>General</c:formatCode>
                <c:ptCount val="4"/>
              </c:numCache>
            </c:numRef>
          </c:val>
          <c:extLst>
            <c:ext xmlns:c16="http://schemas.microsoft.com/office/drawing/2014/chart" uri="{C3380CC4-5D6E-409C-BE32-E72D297353CC}">
              <c16:uniqueId val="{00000005-B27D-5745-B346-0CB9D8B41EC7}"/>
            </c:ext>
          </c:extLst>
        </c:ser>
        <c:ser>
          <c:idx val="1"/>
          <c:order val="6"/>
          <c:tx>
            <c:strRef>
              <c:f>Sheet1!$B$1</c:f>
              <c:strCache>
                <c:ptCount val="1"/>
                <c:pt idx="0">
                  <c:v>Less than $30,000</c:v>
                </c:pt>
              </c:strCache>
            </c:strRef>
          </c:tx>
          <c:spPr>
            <a:solidFill>
              <a:srgbClr val="0E6FC7"/>
            </a:solidFill>
            <a:ln>
              <a:noFill/>
            </a:ln>
            <a:effectLst/>
          </c:spPr>
          <c:invertIfNegative val="0"/>
          <c:val>
            <c:numRef>
              <c:f>Sheet1!$B$2:$B$5</c:f>
              <c:numCache>
                <c:formatCode>General</c:formatCode>
                <c:ptCount val="4"/>
              </c:numCache>
            </c:numRef>
          </c:val>
          <c:extLst>
            <c:ext xmlns:c16="http://schemas.microsoft.com/office/drawing/2014/chart" uri="{C3380CC4-5D6E-409C-BE32-E72D297353CC}">
              <c16:uniqueId val="{00000006-B27D-5745-B346-0CB9D8B41EC7}"/>
            </c:ext>
          </c:extLst>
        </c:ser>
        <c:dLbls>
          <c:showLegendKey val="0"/>
          <c:showVal val="0"/>
          <c:showCatName val="0"/>
          <c:showSerName val="0"/>
          <c:showPercent val="0"/>
          <c:showBubbleSize val="0"/>
        </c:dLbls>
        <c:gapWidth val="182"/>
        <c:axId val="701862528"/>
        <c:axId val="1977613904"/>
      </c:barChart>
      <c:catAx>
        <c:axId val="701862528"/>
        <c:scaling>
          <c:orientation val="minMax"/>
        </c:scaling>
        <c:delete val="1"/>
        <c:axPos val="l"/>
        <c:numFmt formatCode="General" sourceLinked="1"/>
        <c:majorTickMark val="none"/>
        <c:minorTickMark val="none"/>
        <c:tickLblPos val="nextTo"/>
        <c:crossAx val="1977613904"/>
        <c:crosses val="autoZero"/>
        <c:auto val="1"/>
        <c:lblAlgn val="ctr"/>
        <c:lblOffset val="100"/>
        <c:noMultiLvlLbl val="0"/>
      </c:catAx>
      <c:valAx>
        <c:axId val="19776139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1862528"/>
        <c:crosses val="autoZero"/>
        <c:crossBetween val="between"/>
      </c:valAx>
      <c:spPr>
        <a:noFill/>
        <a:ln>
          <a:noFill/>
        </a:ln>
        <a:effectLst/>
      </c:spPr>
    </c:plotArea>
    <c:legend>
      <c:legendPos val="b"/>
      <c:legendEntry>
        <c:idx val="6"/>
        <c:delete val="1"/>
      </c:legendEntry>
      <c:layout>
        <c:manualLayout>
          <c:xMode val="edge"/>
          <c:yMode val="edge"/>
          <c:x val="4.9839224211300952E-3"/>
          <c:y val="0.345032285710064"/>
          <c:w val="0.99458011562984561"/>
          <c:h val="0.537682669149046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36039788504701"/>
          <c:y val="7.5674660533522412E-2"/>
          <c:w val="0.32527920422990603"/>
          <c:h val="0.7920782587230345"/>
        </c:manualLayout>
      </c:layout>
      <c:radarChart>
        <c:radarStyle val="marker"/>
        <c:varyColors val="0"/>
        <c:ser>
          <c:idx val="0"/>
          <c:order val="0"/>
          <c:tx>
            <c:strRef>
              <c:f>Sheet1!$B$1</c:f>
              <c:strCache>
                <c:ptCount val="1"/>
                <c:pt idx="0">
                  <c:v>Those With Concern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Sheet1!$A$2:$A$11</c:f>
              <c:strCache>
                <c:ptCount val="10"/>
                <c:pt idx="0">
                  <c:v>Fatigue/Tiredness</c:v>
                </c:pt>
                <c:pt idx="1">
                  <c:v>Anxiety or stress</c:v>
                </c:pt>
                <c:pt idx="2">
                  <c:v>Joint or other pain</c:v>
                </c:pt>
                <c:pt idx="3">
                  <c:v>Skin health</c:v>
                </c:pt>
                <c:pt idx="4">
                  <c:v>Hair loss</c:v>
                </c:pt>
                <c:pt idx="5">
                  <c:v>Digestive complaints</c:v>
                </c:pt>
                <c:pt idx="6">
                  <c:v>Insomnia/Sleep problems</c:v>
                </c:pt>
                <c:pt idx="7">
                  <c:v>General health</c:v>
                </c:pt>
                <c:pt idx="8">
                  <c:v>Mood</c:v>
                </c:pt>
                <c:pt idx="9">
                  <c:v>High blood pressure</c:v>
                </c:pt>
              </c:strCache>
            </c:strRef>
          </c:cat>
          <c:val>
            <c:numRef>
              <c:f>Sheet1!$B$2:$B$11</c:f>
              <c:numCache>
                <c:formatCode>0%</c:formatCode>
                <c:ptCount val="10"/>
                <c:pt idx="0">
                  <c:v>0.42385256999999998</c:v>
                </c:pt>
                <c:pt idx="1">
                  <c:v>0.34631433</c:v>
                </c:pt>
                <c:pt idx="2">
                  <c:v>0.28685674999999999</c:v>
                </c:pt>
                <c:pt idx="3">
                  <c:v>0.28094575999999999</c:v>
                </c:pt>
                <c:pt idx="4">
                  <c:v>0.26877607999999997</c:v>
                </c:pt>
                <c:pt idx="5">
                  <c:v>0.26564673</c:v>
                </c:pt>
                <c:pt idx="6">
                  <c:v>0.24721836</c:v>
                </c:pt>
                <c:pt idx="7">
                  <c:v>0.24026426000000001</c:v>
                </c:pt>
                <c:pt idx="8">
                  <c:v>0.23261473999999999</c:v>
                </c:pt>
                <c:pt idx="9">
                  <c:v>0.21835883</c:v>
                </c:pt>
              </c:numCache>
            </c:numRef>
          </c:val>
          <c:extLst>
            <c:ext xmlns:c16="http://schemas.microsoft.com/office/drawing/2014/chart" uri="{C3380CC4-5D6E-409C-BE32-E72D297353CC}">
              <c16:uniqueId val="{00000000-514F-4C05-90E9-654569E5278A}"/>
            </c:ext>
          </c:extLst>
        </c:ser>
        <c:ser>
          <c:idx val="1"/>
          <c:order val="1"/>
          <c:tx>
            <c:strRef>
              <c:f>Sheet1!$C$1</c:f>
              <c:strCache>
                <c:ptCount val="1"/>
                <c:pt idx="0">
                  <c:v>Those Who Have Consumed Before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Sheet1!$A$2:$A$11</c:f>
              <c:strCache>
                <c:ptCount val="10"/>
                <c:pt idx="0">
                  <c:v>Fatigue/Tiredness</c:v>
                </c:pt>
                <c:pt idx="1">
                  <c:v>Anxiety or stress</c:v>
                </c:pt>
                <c:pt idx="2">
                  <c:v>Joint or other pain</c:v>
                </c:pt>
                <c:pt idx="3">
                  <c:v>Skin health</c:v>
                </c:pt>
                <c:pt idx="4">
                  <c:v>Hair loss</c:v>
                </c:pt>
                <c:pt idx="5">
                  <c:v>Digestive complaints</c:v>
                </c:pt>
                <c:pt idx="6">
                  <c:v>Insomnia/Sleep problems</c:v>
                </c:pt>
                <c:pt idx="7">
                  <c:v>General health</c:v>
                </c:pt>
                <c:pt idx="8">
                  <c:v>Mood</c:v>
                </c:pt>
                <c:pt idx="9">
                  <c:v>High blood pressure</c:v>
                </c:pt>
              </c:strCache>
            </c:strRef>
          </c:cat>
          <c:val>
            <c:numRef>
              <c:f>Sheet1!$C$2:$C$11</c:f>
              <c:numCache>
                <c:formatCode>0%</c:formatCode>
                <c:ptCount val="10"/>
                <c:pt idx="0">
                  <c:v>0.30424200000000001</c:v>
                </c:pt>
                <c:pt idx="1">
                  <c:v>0.16585535000000001</c:v>
                </c:pt>
                <c:pt idx="2">
                  <c:v>0.19262865000000001</c:v>
                </c:pt>
                <c:pt idx="3">
                  <c:v>0.18289290999999999</c:v>
                </c:pt>
                <c:pt idx="4">
                  <c:v>0.15751043000000001</c:v>
                </c:pt>
                <c:pt idx="5">
                  <c:v>0.16655075999999999</c:v>
                </c:pt>
                <c:pt idx="6">
                  <c:v>0.12865090000000001</c:v>
                </c:pt>
                <c:pt idx="7">
                  <c:v>0.17628651000000001</c:v>
                </c:pt>
                <c:pt idx="8">
                  <c:v>9.5271209999999995E-2</c:v>
                </c:pt>
                <c:pt idx="9">
                  <c:v>0.13038943</c:v>
                </c:pt>
              </c:numCache>
            </c:numRef>
          </c:val>
          <c:extLst>
            <c:ext xmlns:c16="http://schemas.microsoft.com/office/drawing/2014/chart" uri="{C3380CC4-5D6E-409C-BE32-E72D297353CC}">
              <c16:uniqueId val="{00000001-514F-4C05-90E9-654569E5278A}"/>
            </c:ext>
          </c:extLst>
        </c:ser>
        <c:ser>
          <c:idx val="2"/>
          <c:order val="2"/>
          <c:tx>
            <c:strRef>
              <c:f>Sheet1!$D$1</c:f>
              <c:strCache>
                <c:ptCount val="1"/>
                <c:pt idx="0">
                  <c:v>Those Who Would Consider Consuming</c:v>
                </c:pt>
              </c:strCache>
            </c:strRef>
          </c:tx>
          <c:spPr>
            <a:ln w="28575" cap="rnd" cmpd="sng">
              <a:solidFill>
                <a:schemeClr val="accent3"/>
              </a:solidFill>
              <a:prstDash val="dash"/>
              <a:round/>
            </a:ln>
            <a:effectLst/>
          </c:spPr>
          <c:marker>
            <c:symbol val="circle"/>
            <c:size val="5"/>
            <c:spPr>
              <a:solidFill>
                <a:schemeClr val="accent3"/>
              </a:solidFill>
              <a:ln w="9525">
                <a:solidFill>
                  <a:schemeClr val="accent3"/>
                </a:solidFill>
              </a:ln>
              <a:effectLst/>
            </c:spPr>
          </c:marker>
          <c:cat>
            <c:strRef>
              <c:f>Sheet1!$A$2:$A$11</c:f>
              <c:strCache>
                <c:ptCount val="10"/>
                <c:pt idx="0">
                  <c:v>Fatigue/Tiredness</c:v>
                </c:pt>
                <c:pt idx="1">
                  <c:v>Anxiety or stress</c:v>
                </c:pt>
                <c:pt idx="2">
                  <c:v>Joint or other pain</c:v>
                </c:pt>
                <c:pt idx="3">
                  <c:v>Skin health</c:v>
                </c:pt>
                <c:pt idx="4">
                  <c:v>Hair loss</c:v>
                </c:pt>
                <c:pt idx="5">
                  <c:v>Digestive complaints</c:v>
                </c:pt>
                <c:pt idx="6">
                  <c:v>Insomnia/Sleep problems</c:v>
                </c:pt>
                <c:pt idx="7">
                  <c:v>General health</c:v>
                </c:pt>
                <c:pt idx="8">
                  <c:v>Mood</c:v>
                </c:pt>
                <c:pt idx="9">
                  <c:v>High blood pressure</c:v>
                </c:pt>
              </c:strCache>
            </c:strRef>
          </c:cat>
          <c:val>
            <c:numRef>
              <c:f>Sheet1!$D$2:$D$11</c:f>
              <c:numCache>
                <c:formatCode>0%</c:formatCode>
                <c:ptCount val="10"/>
                <c:pt idx="0">
                  <c:v>0.33796939999999998</c:v>
                </c:pt>
                <c:pt idx="1">
                  <c:v>0.24061196000000001</c:v>
                </c:pt>
                <c:pt idx="2">
                  <c:v>0.22948540000000001</c:v>
                </c:pt>
                <c:pt idx="3">
                  <c:v>0.20410291999999999</c:v>
                </c:pt>
                <c:pt idx="4">
                  <c:v>0.19714882</c:v>
                </c:pt>
                <c:pt idx="5">
                  <c:v>0.19610569999999999</c:v>
                </c:pt>
                <c:pt idx="6">
                  <c:v>0.17802503</c:v>
                </c:pt>
                <c:pt idx="7">
                  <c:v>0.18880389</c:v>
                </c:pt>
                <c:pt idx="8">
                  <c:v>0.13769123999999999</c:v>
                </c:pt>
                <c:pt idx="9">
                  <c:v>0.15438108</c:v>
                </c:pt>
              </c:numCache>
            </c:numRef>
          </c:val>
          <c:extLst>
            <c:ext xmlns:c16="http://schemas.microsoft.com/office/drawing/2014/chart" uri="{C3380CC4-5D6E-409C-BE32-E72D297353CC}">
              <c16:uniqueId val="{00000002-514F-4C05-90E9-654569E5278A}"/>
            </c:ext>
          </c:extLst>
        </c:ser>
        <c:dLbls>
          <c:showLegendKey val="0"/>
          <c:showVal val="0"/>
          <c:showCatName val="0"/>
          <c:showSerName val="0"/>
          <c:showPercent val="0"/>
          <c:showBubbleSize val="0"/>
        </c:dLbls>
        <c:axId val="1096851647"/>
        <c:axId val="1096853087"/>
      </c:radarChart>
      <c:catAx>
        <c:axId val="1096851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6853087"/>
        <c:crosses val="autoZero"/>
        <c:auto val="1"/>
        <c:lblAlgn val="ctr"/>
        <c:lblOffset val="100"/>
        <c:noMultiLvlLbl val="0"/>
      </c:catAx>
      <c:valAx>
        <c:axId val="1096853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6851647"/>
        <c:crosses val="autoZero"/>
        <c:crossBetween val="between"/>
      </c:valAx>
      <c:spPr>
        <a:noFill/>
        <a:ln>
          <a:noFill/>
        </a:ln>
        <a:effectLst/>
      </c:spPr>
    </c:plotArea>
    <c:legend>
      <c:legendPos val="b"/>
      <c:overlay val="0"/>
      <c:spPr>
        <a:noFill/>
        <a:ln>
          <a:solidFill>
            <a:schemeClr val="accent1"/>
          </a:solidFill>
          <a:prstDash val="soli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solidFill>
      <a:prstDash val="soli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36039788504701"/>
          <c:y val="7.5674660533522412E-2"/>
          <c:w val="0.32527920422990603"/>
          <c:h val="0.7920782587230345"/>
        </c:manualLayout>
      </c:layout>
      <c:radarChart>
        <c:radarStyle val="marker"/>
        <c:varyColors val="0"/>
        <c:ser>
          <c:idx val="0"/>
          <c:order val="0"/>
          <c:tx>
            <c:strRef>
              <c:f>Sheet1!$B$1</c:f>
              <c:strCache>
                <c:ptCount val="1"/>
                <c:pt idx="0">
                  <c:v>Those With Concern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Sheet1!$A$12:$A$21</c:f>
              <c:strCache>
                <c:ptCount val="10"/>
                <c:pt idx="0">
                  <c:v>Overweight/Obese</c:v>
                </c:pt>
                <c:pt idx="1">
                  <c:v>Lack of mental energy</c:v>
                </c:pt>
                <c:pt idx="2">
                  <c:v>Depression</c:v>
                </c:pt>
                <c:pt idx="3">
                  <c:v>High cholesterol</c:v>
                </c:pt>
                <c:pt idx="4">
                  <c:v>Nutrition concerns</c:v>
                </c:pt>
                <c:pt idx="5">
                  <c:v>Healthy Aging</c:v>
                </c:pt>
                <c:pt idx="6">
                  <c:v>Eye fatigue</c:v>
                </c:pt>
                <c:pt idx="7">
                  <c:v>Oral health</c:v>
                </c:pt>
                <c:pt idx="8">
                  <c:v>Immunity concerns</c:v>
                </c:pt>
                <c:pt idx="9">
                  <c:v>Poor/declining vision</c:v>
                </c:pt>
              </c:strCache>
            </c:strRef>
          </c:cat>
          <c:val>
            <c:numRef>
              <c:f>Sheet1!$B$12:$B$21</c:f>
              <c:numCache>
                <c:formatCode>0%</c:formatCode>
                <c:ptCount val="10"/>
                <c:pt idx="0">
                  <c:v>0.21001391</c:v>
                </c:pt>
                <c:pt idx="1">
                  <c:v>0.20479833</c:v>
                </c:pt>
                <c:pt idx="2">
                  <c:v>0.20305981000000001</c:v>
                </c:pt>
                <c:pt idx="3">
                  <c:v>0.20305981000000001</c:v>
                </c:pt>
                <c:pt idx="4">
                  <c:v>0.20132127999999999</c:v>
                </c:pt>
                <c:pt idx="5">
                  <c:v>0.19714882</c:v>
                </c:pt>
                <c:pt idx="6">
                  <c:v>0.19610569999999999</c:v>
                </c:pt>
                <c:pt idx="7">
                  <c:v>0.18741306999999999</c:v>
                </c:pt>
                <c:pt idx="8">
                  <c:v>0.18080668</c:v>
                </c:pt>
                <c:pt idx="9">
                  <c:v>0.17072323</c:v>
                </c:pt>
              </c:numCache>
            </c:numRef>
          </c:val>
          <c:extLst>
            <c:ext xmlns:c16="http://schemas.microsoft.com/office/drawing/2014/chart" uri="{C3380CC4-5D6E-409C-BE32-E72D297353CC}">
              <c16:uniqueId val="{00000000-514F-4C05-90E9-654569E5278A}"/>
            </c:ext>
          </c:extLst>
        </c:ser>
        <c:ser>
          <c:idx val="1"/>
          <c:order val="1"/>
          <c:tx>
            <c:strRef>
              <c:f>Sheet1!$C$1</c:f>
              <c:strCache>
                <c:ptCount val="1"/>
                <c:pt idx="0">
                  <c:v>Those Who Have Consumed Before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Sheet1!$A$12:$A$21</c:f>
              <c:strCache>
                <c:ptCount val="10"/>
                <c:pt idx="0">
                  <c:v>Overweight/Obese</c:v>
                </c:pt>
                <c:pt idx="1">
                  <c:v>Lack of mental energy</c:v>
                </c:pt>
                <c:pt idx="2">
                  <c:v>Depression</c:v>
                </c:pt>
                <c:pt idx="3">
                  <c:v>High cholesterol</c:v>
                </c:pt>
                <c:pt idx="4">
                  <c:v>Nutrition concerns</c:v>
                </c:pt>
                <c:pt idx="5">
                  <c:v>Healthy Aging</c:v>
                </c:pt>
                <c:pt idx="6">
                  <c:v>Eye fatigue</c:v>
                </c:pt>
                <c:pt idx="7">
                  <c:v>Oral health</c:v>
                </c:pt>
                <c:pt idx="8">
                  <c:v>Immunity concerns</c:v>
                </c:pt>
                <c:pt idx="9">
                  <c:v>Poor/declining vision</c:v>
                </c:pt>
              </c:strCache>
            </c:strRef>
          </c:cat>
          <c:val>
            <c:numRef>
              <c:f>Sheet1!$C$12:$C$21</c:f>
              <c:numCache>
                <c:formatCode>0%</c:formatCode>
                <c:ptCount val="10"/>
                <c:pt idx="0">
                  <c:v>9.1446450000000012E-2</c:v>
                </c:pt>
                <c:pt idx="1">
                  <c:v>0.10674548</c:v>
                </c:pt>
                <c:pt idx="2">
                  <c:v>9.9791380000000013E-2</c:v>
                </c:pt>
                <c:pt idx="3">
                  <c:v>0.12934630999999999</c:v>
                </c:pt>
                <c:pt idx="4">
                  <c:v>0.13977746999999999</c:v>
                </c:pt>
                <c:pt idx="5">
                  <c:v>0.12343533</c:v>
                </c:pt>
                <c:pt idx="6">
                  <c:v>9.7705149999999991E-2</c:v>
                </c:pt>
                <c:pt idx="7">
                  <c:v>6.6411680000000001E-2</c:v>
                </c:pt>
                <c:pt idx="8">
                  <c:v>0.13038943</c:v>
                </c:pt>
                <c:pt idx="9">
                  <c:v>7.1627259999999998E-2</c:v>
                </c:pt>
              </c:numCache>
            </c:numRef>
          </c:val>
          <c:extLst>
            <c:ext xmlns:c16="http://schemas.microsoft.com/office/drawing/2014/chart" uri="{C3380CC4-5D6E-409C-BE32-E72D297353CC}">
              <c16:uniqueId val="{00000001-514F-4C05-90E9-654569E5278A}"/>
            </c:ext>
          </c:extLst>
        </c:ser>
        <c:ser>
          <c:idx val="2"/>
          <c:order val="2"/>
          <c:tx>
            <c:strRef>
              <c:f>Sheet1!$D$1</c:f>
              <c:strCache>
                <c:ptCount val="1"/>
                <c:pt idx="0">
                  <c:v>Those Who Would Consider Consuming</c:v>
                </c:pt>
              </c:strCache>
            </c:strRef>
          </c:tx>
          <c:spPr>
            <a:ln w="28575" cap="rnd" cmpd="sng">
              <a:solidFill>
                <a:schemeClr val="accent3"/>
              </a:solidFill>
              <a:prstDash val="dash"/>
              <a:round/>
            </a:ln>
            <a:effectLst/>
          </c:spPr>
          <c:marker>
            <c:symbol val="circle"/>
            <c:size val="5"/>
            <c:spPr>
              <a:solidFill>
                <a:schemeClr val="accent3"/>
              </a:solidFill>
              <a:ln w="9525">
                <a:solidFill>
                  <a:schemeClr val="accent3"/>
                </a:solidFill>
              </a:ln>
              <a:effectLst/>
            </c:spPr>
          </c:marker>
          <c:cat>
            <c:strRef>
              <c:f>Sheet1!$A$12:$A$21</c:f>
              <c:strCache>
                <c:ptCount val="10"/>
                <c:pt idx="0">
                  <c:v>Overweight/Obese</c:v>
                </c:pt>
                <c:pt idx="1">
                  <c:v>Lack of mental energy</c:v>
                </c:pt>
                <c:pt idx="2">
                  <c:v>Depression</c:v>
                </c:pt>
                <c:pt idx="3">
                  <c:v>High cholesterol</c:v>
                </c:pt>
                <c:pt idx="4">
                  <c:v>Nutrition concerns</c:v>
                </c:pt>
                <c:pt idx="5">
                  <c:v>Healthy Aging</c:v>
                </c:pt>
                <c:pt idx="6">
                  <c:v>Eye fatigue</c:v>
                </c:pt>
                <c:pt idx="7">
                  <c:v>Oral health</c:v>
                </c:pt>
                <c:pt idx="8">
                  <c:v>Immunity concerns</c:v>
                </c:pt>
                <c:pt idx="9">
                  <c:v>Poor/declining vision</c:v>
                </c:pt>
              </c:strCache>
            </c:strRef>
          </c:cat>
          <c:val>
            <c:numRef>
              <c:f>Sheet1!$D$12:$D$21</c:f>
              <c:numCache>
                <c:formatCode>0%</c:formatCode>
                <c:ptCount val="10"/>
                <c:pt idx="0">
                  <c:v>0.14603616</c:v>
                </c:pt>
                <c:pt idx="1">
                  <c:v>0.14290681999999999</c:v>
                </c:pt>
                <c:pt idx="2">
                  <c:v>0.13630042000000001</c:v>
                </c:pt>
                <c:pt idx="3">
                  <c:v>0.14221139999999999</c:v>
                </c:pt>
                <c:pt idx="4">
                  <c:v>0.16029207000000001</c:v>
                </c:pt>
                <c:pt idx="5">
                  <c:v>0.15611960999999999</c:v>
                </c:pt>
                <c:pt idx="6">
                  <c:v>0.13038943</c:v>
                </c:pt>
                <c:pt idx="7">
                  <c:v>0.10709318</c:v>
                </c:pt>
                <c:pt idx="8">
                  <c:v>0.14464534000000001</c:v>
                </c:pt>
                <c:pt idx="9">
                  <c:v>0.10952712000000001</c:v>
                </c:pt>
              </c:numCache>
            </c:numRef>
          </c:val>
          <c:extLst>
            <c:ext xmlns:c16="http://schemas.microsoft.com/office/drawing/2014/chart" uri="{C3380CC4-5D6E-409C-BE32-E72D297353CC}">
              <c16:uniqueId val="{00000002-514F-4C05-90E9-654569E5278A}"/>
            </c:ext>
          </c:extLst>
        </c:ser>
        <c:dLbls>
          <c:showLegendKey val="0"/>
          <c:showVal val="0"/>
          <c:showCatName val="0"/>
          <c:showSerName val="0"/>
          <c:showPercent val="0"/>
          <c:showBubbleSize val="0"/>
        </c:dLbls>
        <c:axId val="1096851647"/>
        <c:axId val="1096853087"/>
      </c:radarChart>
      <c:catAx>
        <c:axId val="1096851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6853087"/>
        <c:crosses val="autoZero"/>
        <c:auto val="1"/>
        <c:lblAlgn val="ctr"/>
        <c:lblOffset val="100"/>
        <c:noMultiLvlLbl val="0"/>
      </c:catAx>
      <c:valAx>
        <c:axId val="1096853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6851647"/>
        <c:crosses val="autoZero"/>
        <c:crossBetween val="between"/>
      </c:valAx>
      <c:spPr>
        <a:noFill/>
        <a:ln>
          <a:noFill/>
        </a:ln>
        <a:effectLst/>
      </c:spPr>
    </c:plotArea>
    <c:legend>
      <c:legendPos val="b"/>
      <c:overlay val="0"/>
      <c:spPr>
        <a:noFill/>
        <a:ln>
          <a:solidFill>
            <a:schemeClr val="accent1"/>
          </a:solidFill>
          <a:prstDash val="soli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solidFill>
      <a:prstDash val="soli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36039788504701"/>
          <c:y val="7.5674660533522412E-2"/>
          <c:w val="0.32527920422990603"/>
          <c:h val="0.7920782587230345"/>
        </c:manualLayout>
      </c:layout>
      <c:radarChart>
        <c:radarStyle val="marker"/>
        <c:varyColors val="0"/>
        <c:ser>
          <c:idx val="0"/>
          <c:order val="0"/>
          <c:tx>
            <c:strRef>
              <c:f>Sheet1!$B$1</c:f>
              <c:strCache>
                <c:ptCount val="1"/>
                <c:pt idx="0">
                  <c:v>Those With Concern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Sheet1!$A$22:$A$31</c:f>
              <c:strCache>
                <c:ptCount val="10"/>
                <c:pt idx="0">
                  <c:v>Inflammation</c:v>
                </c:pt>
                <c:pt idx="1">
                  <c:v>Poor hydration</c:v>
                </c:pt>
                <c:pt idx="2">
                  <c:v>Lack of mental acuity, cognition, focus</c:v>
                </c:pt>
                <c:pt idx="3">
                  <c:v>Athletic performance</c:v>
                </c:pt>
                <c:pt idx="4">
                  <c:v>Diabetes/blood sugar management</c:v>
                </c:pt>
                <c:pt idx="5">
                  <c:v>Memory issues</c:v>
                </c:pt>
                <c:pt idx="6">
                  <c:v>Anemia </c:v>
                </c:pt>
                <c:pt idx="7">
                  <c:v>My child’s (children) health</c:v>
                </c:pt>
                <c:pt idx="8">
                  <c:v>Sexual health</c:v>
                </c:pt>
                <c:pt idx="9">
                  <c:v>Perimenopause/Menopause</c:v>
                </c:pt>
              </c:strCache>
            </c:strRef>
          </c:cat>
          <c:val>
            <c:numRef>
              <c:f>Sheet1!$B$22:$B$31</c:f>
              <c:numCache>
                <c:formatCode>0%</c:formatCode>
                <c:ptCount val="10"/>
                <c:pt idx="0">
                  <c:v>0.16307371000000001</c:v>
                </c:pt>
                <c:pt idx="1">
                  <c:v>0.15994437</c:v>
                </c:pt>
                <c:pt idx="2">
                  <c:v>0.14047287999999999</c:v>
                </c:pt>
                <c:pt idx="3">
                  <c:v>0.13143255000000001</c:v>
                </c:pt>
                <c:pt idx="4">
                  <c:v>0.13038943</c:v>
                </c:pt>
                <c:pt idx="5">
                  <c:v>0.12760779</c:v>
                </c:pt>
                <c:pt idx="6">
                  <c:v>0.11230875999999999</c:v>
                </c:pt>
                <c:pt idx="7">
                  <c:v>0.10709318</c:v>
                </c:pt>
                <c:pt idx="8">
                  <c:v>0.1011822</c:v>
                </c:pt>
                <c:pt idx="9">
                  <c:v>9.4575800000000002E-2</c:v>
                </c:pt>
              </c:numCache>
            </c:numRef>
          </c:val>
          <c:extLst>
            <c:ext xmlns:c16="http://schemas.microsoft.com/office/drawing/2014/chart" uri="{C3380CC4-5D6E-409C-BE32-E72D297353CC}">
              <c16:uniqueId val="{00000000-514F-4C05-90E9-654569E5278A}"/>
            </c:ext>
          </c:extLst>
        </c:ser>
        <c:ser>
          <c:idx val="1"/>
          <c:order val="1"/>
          <c:tx>
            <c:strRef>
              <c:f>Sheet1!$C$1</c:f>
              <c:strCache>
                <c:ptCount val="1"/>
                <c:pt idx="0">
                  <c:v>Those Who Have Consumed Before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Sheet1!$A$22:$A$31</c:f>
              <c:strCache>
                <c:ptCount val="10"/>
                <c:pt idx="0">
                  <c:v>Inflammation</c:v>
                </c:pt>
                <c:pt idx="1">
                  <c:v>Poor hydration</c:v>
                </c:pt>
                <c:pt idx="2">
                  <c:v>Lack of mental acuity, cognition, focus</c:v>
                </c:pt>
                <c:pt idx="3">
                  <c:v>Athletic performance</c:v>
                </c:pt>
                <c:pt idx="4">
                  <c:v>Diabetes/blood sugar management</c:v>
                </c:pt>
                <c:pt idx="5">
                  <c:v>Memory issues</c:v>
                </c:pt>
                <c:pt idx="6">
                  <c:v>Anemia </c:v>
                </c:pt>
                <c:pt idx="7">
                  <c:v>My child’s (children) health</c:v>
                </c:pt>
                <c:pt idx="8">
                  <c:v>Sexual health</c:v>
                </c:pt>
                <c:pt idx="9">
                  <c:v>Perimenopause/Menopause</c:v>
                </c:pt>
              </c:strCache>
            </c:strRef>
          </c:cat>
          <c:val>
            <c:numRef>
              <c:f>Sheet1!$C$22:$C$31</c:f>
              <c:numCache>
                <c:formatCode>0%</c:formatCode>
                <c:ptCount val="10"/>
                <c:pt idx="0">
                  <c:v>9.5271209999999995E-2</c:v>
                </c:pt>
                <c:pt idx="1">
                  <c:v>6.8845619999999996E-2</c:v>
                </c:pt>
                <c:pt idx="2">
                  <c:v>7.0931850000000005E-2</c:v>
                </c:pt>
                <c:pt idx="3">
                  <c:v>7.8233659999999997E-2</c:v>
                </c:pt>
                <c:pt idx="4">
                  <c:v>8.6578579999999988E-2</c:v>
                </c:pt>
                <c:pt idx="5">
                  <c:v>5.0764950000000003E-2</c:v>
                </c:pt>
                <c:pt idx="6">
                  <c:v>7.9276769999999996E-2</c:v>
                </c:pt>
                <c:pt idx="7">
                  <c:v>5.3198889999999999E-2</c:v>
                </c:pt>
                <c:pt idx="8">
                  <c:v>4.8331020000000002E-2</c:v>
                </c:pt>
                <c:pt idx="9">
                  <c:v>5.4937409999999999E-2</c:v>
                </c:pt>
              </c:numCache>
            </c:numRef>
          </c:val>
          <c:extLst>
            <c:ext xmlns:c16="http://schemas.microsoft.com/office/drawing/2014/chart" uri="{C3380CC4-5D6E-409C-BE32-E72D297353CC}">
              <c16:uniqueId val="{00000001-514F-4C05-90E9-654569E5278A}"/>
            </c:ext>
          </c:extLst>
        </c:ser>
        <c:ser>
          <c:idx val="2"/>
          <c:order val="2"/>
          <c:tx>
            <c:strRef>
              <c:f>Sheet1!$D$1</c:f>
              <c:strCache>
                <c:ptCount val="1"/>
                <c:pt idx="0">
                  <c:v>Those Who Would Consider Consuming</c:v>
                </c:pt>
              </c:strCache>
            </c:strRef>
          </c:tx>
          <c:spPr>
            <a:ln w="28575" cap="rnd" cmpd="sng">
              <a:solidFill>
                <a:schemeClr val="accent3"/>
              </a:solidFill>
              <a:prstDash val="dash"/>
              <a:round/>
            </a:ln>
            <a:effectLst/>
          </c:spPr>
          <c:marker>
            <c:symbol val="circle"/>
            <c:size val="5"/>
            <c:spPr>
              <a:solidFill>
                <a:schemeClr val="accent3"/>
              </a:solidFill>
              <a:ln w="9525">
                <a:solidFill>
                  <a:schemeClr val="accent3"/>
                </a:solidFill>
              </a:ln>
              <a:effectLst/>
            </c:spPr>
          </c:marker>
          <c:cat>
            <c:strRef>
              <c:f>Sheet1!$A$22:$A$31</c:f>
              <c:strCache>
                <c:ptCount val="10"/>
                <c:pt idx="0">
                  <c:v>Inflammation</c:v>
                </c:pt>
                <c:pt idx="1">
                  <c:v>Poor hydration</c:v>
                </c:pt>
                <c:pt idx="2">
                  <c:v>Lack of mental acuity, cognition, focus</c:v>
                </c:pt>
                <c:pt idx="3">
                  <c:v>Athletic performance</c:v>
                </c:pt>
                <c:pt idx="4">
                  <c:v>Diabetes/blood sugar management</c:v>
                </c:pt>
                <c:pt idx="5">
                  <c:v>Memory issues</c:v>
                </c:pt>
                <c:pt idx="6">
                  <c:v>Anemia </c:v>
                </c:pt>
                <c:pt idx="7">
                  <c:v>My child’s (children) health</c:v>
                </c:pt>
                <c:pt idx="8">
                  <c:v>Sexual health</c:v>
                </c:pt>
                <c:pt idx="9">
                  <c:v>Perimenopause/Menopause</c:v>
                </c:pt>
              </c:strCache>
            </c:strRef>
          </c:cat>
          <c:val>
            <c:numRef>
              <c:f>Sheet1!$D$22:$D$31</c:f>
              <c:numCache>
                <c:formatCode>0%</c:formatCode>
                <c:ptCount val="10"/>
                <c:pt idx="0">
                  <c:v>0.11961057</c:v>
                </c:pt>
                <c:pt idx="1">
                  <c:v>8.7621699999999997E-2</c:v>
                </c:pt>
                <c:pt idx="2">
                  <c:v>9.4923499999999994E-2</c:v>
                </c:pt>
                <c:pt idx="3">
                  <c:v>8.9012519999999998E-2</c:v>
                </c:pt>
                <c:pt idx="4">
                  <c:v>9.2141859999999992E-2</c:v>
                </c:pt>
                <c:pt idx="5">
                  <c:v>7.9276769999999996E-2</c:v>
                </c:pt>
                <c:pt idx="6">
                  <c:v>8.7621699999999997E-2</c:v>
                </c:pt>
                <c:pt idx="7">
                  <c:v>6.7454799999999995E-2</c:v>
                </c:pt>
                <c:pt idx="8">
                  <c:v>7.1974969999999999E-2</c:v>
                </c:pt>
                <c:pt idx="9">
                  <c:v>7.2322670000000006E-2</c:v>
                </c:pt>
              </c:numCache>
            </c:numRef>
          </c:val>
          <c:extLst>
            <c:ext xmlns:c16="http://schemas.microsoft.com/office/drawing/2014/chart" uri="{C3380CC4-5D6E-409C-BE32-E72D297353CC}">
              <c16:uniqueId val="{00000002-514F-4C05-90E9-654569E5278A}"/>
            </c:ext>
          </c:extLst>
        </c:ser>
        <c:dLbls>
          <c:showLegendKey val="0"/>
          <c:showVal val="0"/>
          <c:showCatName val="0"/>
          <c:showSerName val="0"/>
          <c:showPercent val="0"/>
          <c:showBubbleSize val="0"/>
        </c:dLbls>
        <c:axId val="1096851647"/>
        <c:axId val="1096853087"/>
      </c:radarChart>
      <c:catAx>
        <c:axId val="1096851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6853087"/>
        <c:crosses val="autoZero"/>
        <c:auto val="1"/>
        <c:lblAlgn val="ctr"/>
        <c:lblOffset val="100"/>
        <c:noMultiLvlLbl val="0"/>
      </c:catAx>
      <c:valAx>
        <c:axId val="1096853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6851647"/>
        <c:crosses val="autoZero"/>
        <c:crossBetween val="between"/>
      </c:valAx>
      <c:spPr>
        <a:noFill/>
        <a:ln>
          <a:noFill/>
        </a:ln>
        <a:effectLst/>
      </c:spPr>
    </c:plotArea>
    <c:legend>
      <c:legendPos val="b"/>
      <c:overlay val="0"/>
      <c:spPr>
        <a:noFill/>
        <a:ln>
          <a:solidFill>
            <a:schemeClr val="accent1"/>
          </a:solidFill>
          <a:prstDash val="soli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solidFill>
      <a:prstDash val="soli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Extremely familiar and I take and/or recommend it</c:v>
                </c:pt>
              </c:strCache>
            </c:strRef>
          </c:tx>
          <c:spPr>
            <a:solidFill>
              <a:schemeClr val="accent1"/>
            </a:solidFill>
            <a:ln>
              <a:noFill/>
            </a:ln>
            <a:effectLst/>
          </c:spPr>
          <c:invertIfNegative val="0"/>
          <c:cat>
            <c:strRef>
              <c:f>Sheet1!$A$2:$A$33</c:f>
              <c:strCache>
                <c:ptCount val="32"/>
                <c:pt idx="0">
                  <c:v>Nootropics</c:v>
                </c:pt>
                <c:pt idx="1">
                  <c:v>Citicoline</c:v>
                </c:pt>
                <c:pt idx="2">
                  <c:v>Astaxanthin</c:v>
                </c:pt>
                <c:pt idx="3">
                  <c:v>Synbiotics</c:v>
                </c:pt>
                <c:pt idx="4">
                  <c:v>MSM</c:v>
                </c:pt>
                <c:pt idx="5">
                  <c:v>Alpha-GPC</c:v>
                </c:pt>
                <c:pt idx="6">
                  <c:v>Glutathione</c:v>
                </c:pt>
                <c:pt idx="7">
                  <c:v>Choline</c:v>
                </c:pt>
                <c:pt idx="8">
                  <c:v>Lutein</c:v>
                </c:pt>
                <c:pt idx="9">
                  <c:v>Ashwagandha</c:v>
                </c:pt>
                <c:pt idx="10">
                  <c:v>CoQ10</c:v>
                </c:pt>
                <c:pt idx="11">
                  <c:v>Mushrooms</c:v>
                </c:pt>
                <c:pt idx="12">
                  <c:v>Postbiotics</c:v>
                </c:pt>
                <c:pt idx="13">
                  <c:v>Creatine</c:v>
                </c:pt>
                <c:pt idx="14">
                  <c:v>Vitamin K2</c:v>
                </c:pt>
                <c:pt idx="15">
                  <c:v>CBD</c:v>
                </c:pt>
                <c:pt idx="16">
                  <c:v>Glucosamine</c:v>
                </c:pt>
                <c:pt idx="17">
                  <c:v>Curcumin/ Turmeric</c:v>
                </c:pt>
                <c:pt idx="18">
                  <c:v>Biotin</c:v>
                </c:pt>
                <c:pt idx="19">
                  <c:v>Prebiotics</c:v>
                </c:pt>
                <c:pt idx="20">
                  <c:v>Antioxidants</c:v>
                </c:pt>
                <c:pt idx="21">
                  <c:v>Collagen</c:v>
                </c:pt>
                <c:pt idx="22">
                  <c:v>Magnesium</c:v>
                </c:pt>
                <c:pt idx="23">
                  <c:v>Melatonin</c:v>
                </c:pt>
                <c:pt idx="24">
                  <c:v>Protein Powder</c:v>
                </c:pt>
                <c:pt idx="25">
                  <c:v>Omega-3s</c:v>
                </c:pt>
                <c:pt idx="26">
                  <c:v>Iron</c:v>
                </c:pt>
                <c:pt idx="27">
                  <c:v>Probiotics</c:v>
                </c:pt>
                <c:pt idx="28">
                  <c:v>Calcium</c:v>
                </c:pt>
                <c:pt idx="29">
                  <c:v>Vitamin D</c:v>
                </c:pt>
                <c:pt idx="30">
                  <c:v>Vitamin C</c:v>
                </c:pt>
                <c:pt idx="31">
                  <c:v>Multivitamin</c:v>
                </c:pt>
              </c:strCache>
            </c:strRef>
          </c:cat>
          <c:val>
            <c:numRef>
              <c:f>Sheet1!$B$2:$B$33</c:f>
              <c:numCache>
                <c:formatCode>0%</c:formatCode>
                <c:ptCount val="32"/>
                <c:pt idx="0">
                  <c:v>6.7264569999999996E-2</c:v>
                </c:pt>
                <c:pt idx="1">
                  <c:v>6.8759340000000002E-2</c:v>
                </c:pt>
                <c:pt idx="2">
                  <c:v>7.1748880000000001E-2</c:v>
                </c:pt>
                <c:pt idx="3">
                  <c:v>7.1748880000000001E-2</c:v>
                </c:pt>
                <c:pt idx="4">
                  <c:v>8.0717490000000003E-2</c:v>
                </c:pt>
                <c:pt idx="5">
                  <c:v>8.9686100000000005E-2</c:v>
                </c:pt>
                <c:pt idx="6">
                  <c:v>9.4170400000000001E-2</c:v>
                </c:pt>
                <c:pt idx="7">
                  <c:v>9.5665169999999994E-2</c:v>
                </c:pt>
                <c:pt idx="8">
                  <c:v>0.10463378</c:v>
                </c:pt>
                <c:pt idx="9">
                  <c:v>0.11210762000000001</c:v>
                </c:pt>
                <c:pt idx="10">
                  <c:v>0.122571</c:v>
                </c:pt>
                <c:pt idx="11">
                  <c:v>0.12705531</c:v>
                </c:pt>
                <c:pt idx="12">
                  <c:v>0.12855006999999999</c:v>
                </c:pt>
                <c:pt idx="13">
                  <c:v>0.15994021</c:v>
                </c:pt>
                <c:pt idx="14">
                  <c:v>0.16292975000000001</c:v>
                </c:pt>
                <c:pt idx="15">
                  <c:v>0.16292975000000001</c:v>
                </c:pt>
                <c:pt idx="16">
                  <c:v>0.16591928</c:v>
                </c:pt>
                <c:pt idx="17">
                  <c:v>0.21823617000000001</c:v>
                </c:pt>
                <c:pt idx="18">
                  <c:v>0.22421525</c:v>
                </c:pt>
                <c:pt idx="19">
                  <c:v>0.23766815999999999</c:v>
                </c:pt>
                <c:pt idx="20">
                  <c:v>0.23916293</c:v>
                </c:pt>
                <c:pt idx="21">
                  <c:v>0.25261583999999998</c:v>
                </c:pt>
                <c:pt idx="22">
                  <c:v>0.27354260000000002</c:v>
                </c:pt>
                <c:pt idx="23">
                  <c:v>0.29147982</c:v>
                </c:pt>
                <c:pt idx="24">
                  <c:v>0.29147982</c:v>
                </c:pt>
                <c:pt idx="25">
                  <c:v>0.31390135000000002</c:v>
                </c:pt>
                <c:pt idx="26">
                  <c:v>0.32286996000000001</c:v>
                </c:pt>
                <c:pt idx="27">
                  <c:v>0.33183857000000011</c:v>
                </c:pt>
                <c:pt idx="28">
                  <c:v>0.37219731</c:v>
                </c:pt>
                <c:pt idx="29">
                  <c:v>0.44992525999999999</c:v>
                </c:pt>
                <c:pt idx="30">
                  <c:v>0.47533631999999998</c:v>
                </c:pt>
                <c:pt idx="31">
                  <c:v>0.51718984000000001</c:v>
                </c:pt>
              </c:numCache>
            </c:numRef>
          </c:val>
          <c:extLst>
            <c:ext xmlns:c16="http://schemas.microsoft.com/office/drawing/2014/chart" uri="{C3380CC4-5D6E-409C-BE32-E72D297353CC}">
              <c16:uniqueId val="{00000000-A6D7-4E05-97F6-9B71D02578CD}"/>
            </c:ext>
          </c:extLst>
        </c:ser>
        <c:ser>
          <c:idx val="1"/>
          <c:order val="1"/>
          <c:tx>
            <c:strRef>
              <c:f>Sheet1!$C$1</c:f>
              <c:strCache>
                <c:ptCount val="1"/>
                <c:pt idx="0">
                  <c:v>Very familiar</c:v>
                </c:pt>
              </c:strCache>
            </c:strRef>
          </c:tx>
          <c:spPr>
            <a:solidFill>
              <a:schemeClr val="accent3"/>
            </a:solidFill>
            <a:ln>
              <a:noFill/>
            </a:ln>
            <a:effectLst/>
          </c:spPr>
          <c:invertIfNegative val="0"/>
          <c:cat>
            <c:strRef>
              <c:f>Sheet1!$A$2:$A$33</c:f>
              <c:strCache>
                <c:ptCount val="32"/>
                <c:pt idx="0">
                  <c:v>Nootropics</c:v>
                </c:pt>
                <c:pt idx="1">
                  <c:v>Citicoline</c:v>
                </c:pt>
                <c:pt idx="2">
                  <c:v>Astaxanthin</c:v>
                </c:pt>
                <c:pt idx="3">
                  <c:v>Synbiotics</c:v>
                </c:pt>
                <c:pt idx="4">
                  <c:v>MSM</c:v>
                </c:pt>
                <c:pt idx="5">
                  <c:v>Alpha-GPC</c:v>
                </c:pt>
                <c:pt idx="6">
                  <c:v>Glutathione</c:v>
                </c:pt>
                <c:pt idx="7">
                  <c:v>Choline</c:v>
                </c:pt>
                <c:pt idx="8">
                  <c:v>Lutein</c:v>
                </c:pt>
                <c:pt idx="9">
                  <c:v>Ashwagandha</c:v>
                </c:pt>
                <c:pt idx="10">
                  <c:v>CoQ10</c:v>
                </c:pt>
                <c:pt idx="11">
                  <c:v>Mushrooms</c:v>
                </c:pt>
                <c:pt idx="12">
                  <c:v>Postbiotics</c:v>
                </c:pt>
                <c:pt idx="13">
                  <c:v>Creatine</c:v>
                </c:pt>
                <c:pt idx="14">
                  <c:v>Vitamin K2</c:v>
                </c:pt>
                <c:pt idx="15">
                  <c:v>CBD</c:v>
                </c:pt>
                <c:pt idx="16">
                  <c:v>Glucosamine</c:v>
                </c:pt>
                <c:pt idx="17">
                  <c:v>Curcumin/ Turmeric</c:v>
                </c:pt>
                <c:pt idx="18">
                  <c:v>Biotin</c:v>
                </c:pt>
                <c:pt idx="19">
                  <c:v>Prebiotics</c:v>
                </c:pt>
                <c:pt idx="20">
                  <c:v>Antioxidants</c:v>
                </c:pt>
                <c:pt idx="21">
                  <c:v>Collagen</c:v>
                </c:pt>
                <c:pt idx="22">
                  <c:v>Magnesium</c:v>
                </c:pt>
                <c:pt idx="23">
                  <c:v>Melatonin</c:v>
                </c:pt>
                <c:pt idx="24">
                  <c:v>Protein Powder</c:v>
                </c:pt>
                <c:pt idx="25">
                  <c:v>Omega-3s</c:v>
                </c:pt>
                <c:pt idx="26">
                  <c:v>Iron</c:v>
                </c:pt>
                <c:pt idx="27">
                  <c:v>Probiotics</c:v>
                </c:pt>
                <c:pt idx="28">
                  <c:v>Calcium</c:v>
                </c:pt>
                <c:pt idx="29">
                  <c:v>Vitamin D</c:v>
                </c:pt>
                <c:pt idx="30">
                  <c:v>Vitamin C</c:v>
                </c:pt>
                <c:pt idx="31">
                  <c:v>Multivitamin</c:v>
                </c:pt>
              </c:strCache>
            </c:strRef>
          </c:cat>
          <c:val>
            <c:numRef>
              <c:f>Sheet1!$C$2:$C$33</c:f>
              <c:numCache>
                <c:formatCode>0%</c:formatCode>
                <c:ptCount val="32"/>
                <c:pt idx="0">
                  <c:v>0.15246636999999999</c:v>
                </c:pt>
                <c:pt idx="1">
                  <c:v>0.122571</c:v>
                </c:pt>
                <c:pt idx="2">
                  <c:v>0.15695066999999999</c:v>
                </c:pt>
                <c:pt idx="3">
                  <c:v>0.16143498000000001</c:v>
                </c:pt>
                <c:pt idx="4">
                  <c:v>0.16143498000000001</c:v>
                </c:pt>
                <c:pt idx="5">
                  <c:v>0.14648728999999999</c:v>
                </c:pt>
                <c:pt idx="6">
                  <c:v>0.16143498000000001</c:v>
                </c:pt>
                <c:pt idx="7">
                  <c:v>0.15695066999999999</c:v>
                </c:pt>
                <c:pt idx="8">
                  <c:v>0.16890881999999999</c:v>
                </c:pt>
                <c:pt idx="9">
                  <c:v>0.19730942000000001</c:v>
                </c:pt>
                <c:pt idx="10">
                  <c:v>0.18236173</c:v>
                </c:pt>
                <c:pt idx="11">
                  <c:v>0.20478325999999999</c:v>
                </c:pt>
                <c:pt idx="12">
                  <c:v>0.19880418999999999</c:v>
                </c:pt>
                <c:pt idx="13">
                  <c:v>0.24663677000000001</c:v>
                </c:pt>
                <c:pt idx="14">
                  <c:v>0.20777280000000001</c:v>
                </c:pt>
                <c:pt idx="15">
                  <c:v>0.23916293</c:v>
                </c:pt>
                <c:pt idx="16">
                  <c:v>0.19730942000000001</c:v>
                </c:pt>
                <c:pt idx="17">
                  <c:v>0.25261583999999998</c:v>
                </c:pt>
                <c:pt idx="18">
                  <c:v>0.23766815999999999</c:v>
                </c:pt>
                <c:pt idx="19">
                  <c:v>0.26307922</c:v>
                </c:pt>
                <c:pt idx="20">
                  <c:v>0.30642750000000002</c:v>
                </c:pt>
                <c:pt idx="21">
                  <c:v>0.26905829999999997</c:v>
                </c:pt>
                <c:pt idx="22">
                  <c:v>0.30792227</c:v>
                </c:pt>
                <c:pt idx="23">
                  <c:v>0.28550075000000003</c:v>
                </c:pt>
                <c:pt idx="24">
                  <c:v>0.29297458999999998</c:v>
                </c:pt>
                <c:pt idx="25">
                  <c:v>0.30941703999999998</c:v>
                </c:pt>
                <c:pt idx="26">
                  <c:v>0.34828102</c:v>
                </c:pt>
                <c:pt idx="27">
                  <c:v>0.29297458999999998</c:v>
                </c:pt>
                <c:pt idx="28">
                  <c:v>0.36173392999999998</c:v>
                </c:pt>
                <c:pt idx="29">
                  <c:v>0.33183857000000011</c:v>
                </c:pt>
                <c:pt idx="30">
                  <c:v>0.34678625000000002</c:v>
                </c:pt>
                <c:pt idx="31">
                  <c:v>0.29297458999999998</c:v>
                </c:pt>
              </c:numCache>
            </c:numRef>
          </c:val>
          <c:extLst>
            <c:ext xmlns:c16="http://schemas.microsoft.com/office/drawing/2014/chart" uri="{C3380CC4-5D6E-409C-BE32-E72D297353CC}">
              <c16:uniqueId val="{00000001-A6D7-4E05-97F6-9B71D02578CD}"/>
            </c:ext>
          </c:extLst>
        </c:ser>
        <c:ser>
          <c:idx val="2"/>
          <c:order val="2"/>
          <c:tx>
            <c:strRef>
              <c:f>Sheet1!$D$1</c:f>
              <c:strCache>
                <c:ptCount val="1"/>
                <c:pt idx="0">
                  <c:v>Moderately familiar</c:v>
                </c:pt>
              </c:strCache>
            </c:strRef>
          </c:tx>
          <c:spPr>
            <a:solidFill>
              <a:schemeClr val="accent6">
                <a:lumMod val="60000"/>
                <a:lumOff val="40000"/>
              </a:schemeClr>
            </a:solidFill>
            <a:ln>
              <a:noFill/>
            </a:ln>
            <a:effectLst/>
          </c:spPr>
          <c:invertIfNegative val="0"/>
          <c:cat>
            <c:strRef>
              <c:f>Sheet1!$A$2:$A$33</c:f>
              <c:strCache>
                <c:ptCount val="32"/>
                <c:pt idx="0">
                  <c:v>Nootropics</c:v>
                </c:pt>
                <c:pt idx="1">
                  <c:v>Citicoline</c:v>
                </c:pt>
                <c:pt idx="2">
                  <c:v>Astaxanthin</c:v>
                </c:pt>
                <c:pt idx="3">
                  <c:v>Synbiotics</c:v>
                </c:pt>
                <c:pt idx="4">
                  <c:v>MSM</c:v>
                </c:pt>
                <c:pt idx="5">
                  <c:v>Alpha-GPC</c:v>
                </c:pt>
                <c:pt idx="6">
                  <c:v>Glutathione</c:v>
                </c:pt>
                <c:pt idx="7">
                  <c:v>Choline</c:v>
                </c:pt>
                <c:pt idx="8">
                  <c:v>Lutein</c:v>
                </c:pt>
                <c:pt idx="9">
                  <c:v>Ashwagandha</c:v>
                </c:pt>
                <c:pt idx="10">
                  <c:v>CoQ10</c:v>
                </c:pt>
                <c:pt idx="11">
                  <c:v>Mushrooms</c:v>
                </c:pt>
                <c:pt idx="12">
                  <c:v>Postbiotics</c:v>
                </c:pt>
                <c:pt idx="13">
                  <c:v>Creatine</c:v>
                </c:pt>
                <c:pt idx="14">
                  <c:v>Vitamin K2</c:v>
                </c:pt>
                <c:pt idx="15">
                  <c:v>CBD</c:v>
                </c:pt>
                <c:pt idx="16">
                  <c:v>Glucosamine</c:v>
                </c:pt>
                <c:pt idx="17">
                  <c:v>Curcumin/ Turmeric</c:v>
                </c:pt>
                <c:pt idx="18">
                  <c:v>Biotin</c:v>
                </c:pt>
                <c:pt idx="19">
                  <c:v>Prebiotics</c:v>
                </c:pt>
                <c:pt idx="20">
                  <c:v>Antioxidants</c:v>
                </c:pt>
                <c:pt idx="21">
                  <c:v>Collagen</c:v>
                </c:pt>
                <c:pt idx="22">
                  <c:v>Magnesium</c:v>
                </c:pt>
                <c:pt idx="23">
                  <c:v>Melatonin</c:v>
                </c:pt>
                <c:pt idx="24">
                  <c:v>Protein Powder</c:v>
                </c:pt>
                <c:pt idx="25">
                  <c:v>Omega-3s</c:v>
                </c:pt>
                <c:pt idx="26">
                  <c:v>Iron</c:v>
                </c:pt>
                <c:pt idx="27">
                  <c:v>Probiotics</c:v>
                </c:pt>
                <c:pt idx="28">
                  <c:v>Calcium</c:v>
                </c:pt>
                <c:pt idx="29">
                  <c:v>Vitamin D</c:v>
                </c:pt>
                <c:pt idx="30">
                  <c:v>Vitamin C</c:v>
                </c:pt>
                <c:pt idx="31">
                  <c:v>Multivitamin</c:v>
                </c:pt>
              </c:strCache>
            </c:strRef>
          </c:cat>
          <c:val>
            <c:numRef>
              <c:f>Sheet1!$D$2:$D$33</c:f>
              <c:numCache>
                <c:formatCode>0%</c:formatCode>
                <c:ptCount val="32"/>
                <c:pt idx="0">
                  <c:v>0.15097160000000001</c:v>
                </c:pt>
                <c:pt idx="1">
                  <c:v>0.14499253000000001</c:v>
                </c:pt>
                <c:pt idx="2">
                  <c:v>0.10463378</c:v>
                </c:pt>
                <c:pt idx="3">
                  <c:v>0.15695066999999999</c:v>
                </c:pt>
                <c:pt idx="4">
                  <c:v>0.15844543999999999</c:v>
                </c:pt>
                <c:pt idx="5">
                  <c:v>0.14648728999999999</c:v>
                </c:pt>
                <c:pt idx="6">
                  <c:v>0.13602391999999999</c:v>
                </c:pt>
                <c:pt idx="7">
                  <c:v>0.16292975000000001</c:v>
                </c:pt>
                <c:pt idx="8">
                  <c:v>0.18834081</c:v>
                </c:pt>
                <c:pt idx="9">
                  <c:v>0.18236173</c:v>
                </c:pt>
                <c:pt idx="10">
                  <c:v>0.20926755999999999</c:v>
                </c:pt>
                <c:pt idx="11">
                  <c:v>0.18535127000000001</c:v>
                </c:pt>
                <c:pt idx="12">
                  <c:v>0.19581465000000001</c:v>
                </c:pt>
                <c:pt idx="13">
                  <c:v>0.23467862</c:v>
                </c:pt>
                <c:pt idx="14">
                  <c:v>0.21973094000000001</c:v>
                </c:pt>
                <c:pt idx="15">
                  <c:v>0.23916293</c:v>
                </c:pt>
                <c:pt idx="16">
                  <c:v>0.26905829999999997</c:v>
                </c:pt>
                <c:pt idx="17">
                  <c:v>0.21823617000000001</c:v>
                </c:pt>
                <c:pt idx="18">
                  <c:v>0.21524663999999999</c:v>
                </c:pt>
                <c:pt idx="19">
                  <c:v>0.23617339000000001</c:v>
                </c:pt>
                <c:pt idx="20">
                  <c:v>0.27503737</c:v>
                </c:pt>
                <c:pt idx="21">
                  <c:v>0.23019432000000001</c:v>
                </c:pt>
                <c:pt idx="22">
                  <c:v>0.26158445000000002</c:v>
                </c:pt>
                <c:pt idx="23">
                  <c:v>0.26158445000000002</c:v>
                </c:pt>
                <c:pt idx="24">
                  <c:v>0.21524663999999999</c:v>
                </c:pt>
                <c:pt idx="25">
                  <c:v>0.24962630999999999</c:v>
                </c:pt>
                <c:pt idx="26">
                  <c:v>0.22869955</c:v>
                </c:pt>
                <c:pt idx="27">
                  <c:v>0.22869955</c:v>
                </c:pt>
                <c:pt idx="28">
                  <c:v>0.19581465000000001</c:v>
                </c:pt>
                <c:pt idx="29">
                  <c:v>0.16442451</c:v>
                </c:pt>
                <c:pt idx="30">
                  <c:v>0.13751868</c:v>
                </c:pt>
                <c:pt idx="31">
                  <c:v>0.13303438000000001</c:v>
                </c:pt>
              </c:numCache>
            </c:numRef>
          </c:val>
          <c:extLst>
            <c:ext xmlns:c16="http://schemas.microsoft.com/office/drawing/2014/chart" uri="{C3380CC4-5D6E-409C-BE32-E72D297353CC}">
              <c16:uniqueId val="{00000002-A6D7-4E05-97F6-9B71D02578CD}"/>
            </c:ext>
          </c:extLst>
        </c:ser>
        <c:ser>
          <c:idx val="3"/>
          <c:order val="3"/>
          <c:tx>
            <c:strRef>
              <c:f>Sheet1!$E$1</c:f>
              <c:strCache>
                <c:ptCount val="1"/>
                <c:pt idx="0">
                  <c:v>Minimally familiar</c:v>
                </c:pt>
              </c:strCache>
            </c:strRef>
          </c:tx>
          <c:spPr>
            <a:solidFill>
              <a:schemeClr val="bg2"/>
            </a:solidFill>
            <a:ln>
              <a:noFill/>
            </a:ln>
            <a:effectLst/>
          </c:spPr>
          <c:invertIfNegative val="0"/>
          <c:cat>
            <c:strRef>
              <c:f>Sheet1!$A$2:$A$33</c:f>
              <c:strCache>
                <c:ptCount val="32"/>
                <c:pt idx="0">
                  <c:v>Nootropics</c:v>
                </c:pt>
                <c:pt idx="1">
                  <c:v>Citicoline</c:v>
                </c:pt>
                <c:pt idx="2">
                  <c:v>Astaxanthin</c:v>
                </c:pt>
                <c:pt idx="3">
                  <c:v>Synbiotics</c:v>
                </c:pt>
                <c:pt idx="4">
                  <c:v>MSM</c:v>
                </c:pt>
                <c:pt idx="5">
                  <c:v>Alpha-GPC</c:v>
                </c:pt>
                <c:pt idx="6">
                  <c:v>Glutathione</c:v>
                </c:pt>
                <c:pt idx="7">
                  <c:v>Choline</c:v>
                </c:pt>
                <c:pt idx="8">
                  <c:v>Lutein</c:v>
                </c:pt>
                <c:pt idx="9">
                  <c:v>Ashwagandha</c:v>
                </c:pt>
                <c:pt idx="10">
                  <c:v>CoQ10</c:v>
                </c:pt>
                <c:pt idx="11">
                  <c:v>Mushrooms</c:v>
                </c:pt>
                <c:pt idx="12">
                  <c:v>Postbiotics</c:v>
                </c:pt>
                <c:pt idx="13">
                  <c:v>Creatine</c:v>
                </c:pt>
                <c:pt idx="14">
                  <c:v>Vitamin K2</c:v>
                </c:pt>
                <c:pt idx="15">
                  <c:v>CBD</c:v>
                </c:pt>
                <c:pt idx="16">
                  <c:v>Glucosamine</c:v>
                </c:pt>
                <c:pt idx="17">
                  <c:v>Curcumin/ Turmeric</c:v>
                </c:pt>
                <c:pt idx="18">
                  <c:v>Biotin</c:v>
                </c:pt>
                <c:pt idx="19">
                  <c:v>Prebiotics</c:v>
                </c:pt>
                <c:pt idx="20">
                  <c:v>Antioxidants</c:v>
                </c:pt>
                <c:pt idx="21">
                  <c:v>Collagen</c:v>
                </c:pt>
                <c:pt idx="22">
                  <c:v>Magnesium</c:v>
                </c:pt>
                <c:pt idx="23">
                  <c:v>Melatonin</c:v>
                </c:pt>
                <c:pt idx="24">
                  <c:v>Protein Powder</c:v>
                </c:pt>
                <c:pt idx="25">
                  <c:v>Omega-3s</c:v>
                </c:pt>
                <c:pt idx="26">
                  <c:v>Iron</c:v>
                </c:pt>
                <c:pt idx="27">
                  <c:v>Probiotics</c:v>
                </c:pt>
                <c:pt idx="28">
                  <c:v>Calcium</c:v>
                </c:pt>
                <c:pt idx="29">
                  <c:v>Vitamin D</c:v>
                </c:pt>
                <c:pt idx="30">
                  <c:v>Vitamin C</c:v>
                </c:pt>
                <c:pt idx="31">
                  <c:v>Multivitamin</c:v>
                </c:pt>
              </c:strCache>
            </c:strRef>
          </c:cat>
          <c:val>
            <c:numRef>
              <c:f>Sheet1!$E$2:$E$33</c:f>
              <c:numCache>
                <c:formatCode>0%</c:formatCode>
                <c:ptCount val="32"/>
                <c:pt idx="0">
                  <c:v>0.17638266</c:v>
                </c:pt>
                <c:pt idx="1">
                  <c:v>0.15246636999999999</c:v>
                </c:pt>
                <c:pt idx="2">
                  <c:v>0.13153961</c:v>
                </c:pt>
                <c:pt idx="3">
                  <c:v>0.17937220000000001</c:v>
                </c:pt>
                <c:pt idx="4">
                  <c:v>0.17937220000000001</c:v>
                </c:pt>
                <c:pt idx="5">
                  <c:v>0.18086696999999999</c:v>
                </c:pt>
                <c:pt idx="6">
                  <c:v>0.14648728999999999</c:v>
                </c:pt>
                <c:pt idx="7">
                  <c:v>0.20179372000000001</c:v>
                </c:pt>
                <c:pt idx="8">
                  <c:v>0.18684603999999999</c:v>
                </c:pt>
                <c:pt idx="9">
                  <c:v>0.21674141</c:v>
                </c:pt>
                <c:pt idx="10">
                  <c:v>0.21076233</c:v>
                </c:pt>
                <c:pt idx="11">
                  <c:v>0.31838565000000002</c:v>
                </c:pt>
                <c:pt idx="12">
                  <c:v>0.21674141</c:v>
                </c:pt>
                <c:pt idx="13">
                  <c:v>0.24813154000000001</c:v>
                </c:pt>
                <c:pt idx="14">
                  <c:v>0.18385650000000001</c:v>
                </c:pt>
                <c:pt idx="15">
                  <c:v>0.26307922</c:v>
                </c:pt>
                <c:pt idx="16">
                  <c:v>0.20478325999999999</c:v>
                </c:pt>
                <c:pt idx="17">
                  <c:v>0.22421525</c:v>
                </c:pt>
                <c:pt idx="18">
                  <c:v>0.22122570999999999</c:v>
                </c:pt>
                <c:pt idx="19">
                  <c:v>0.19282510999999999</c:v>
                </c:pt>
                <c:pt idx="20">
                  <c:v>0.14499253000000001</c:v>
                </c:pt>
                <c:pt idx="21">
                  <c:v>0.19581465000000001</c:v>
                </c:pt>
                <c:pt idx="22">
                  <c:v>0.13751868</c:v>
                </c:pt>
                <c:pt idx="23">
                  <c:v>0.11659193</c:v>
                </c:pt>
                <c:pt idx="24">
                  <c:v>0.16591928</c:v>
                </c:pt>
                <c:pt idx="25">
                  <c:v>0.11210762000000001</c:v>
                </c:pt>
                <c:pt idx="26">
                  <c:v>8.8191330000000012E-2</c:v>
                </c:pt>
                <c:pt idx="27">
                  <c:v>0.11210762000000001</c:v>
                </c:pt>
                <c:pt idx="28">
                  <c:v>6.2780269999999999E-2</c:v>
                </c:pt>
                <c:pt idx="29">
                  <c:v>4.7832590000000001E-2</c:v>
                </c:pt>
                <c:pt idx="30">
                  <c:v>3.4379670000000001E-2</c:v>
                </c:pt>
                <c:pt idx="31">
                  <c:v>4.1853509999999997E-2</c:v>
                </c:pt>
              </c:numCache>
            </c:numRef>
          </c:val>
          <c:extLst>
            <c:ext xmlns:c16="http://schemas.microsoft.com/office/drawing/2014/chart" uri="{C3380CC4-5D6E-409C-BE32-E72D297353CC}">
              <c16:uniqueId val="{00000003-A6D7-4E05-97F6-9B71D02578CD}"/>
            </c:ext>
          </c:extLst>
        </c:ser>
        <c:ser>
          <c:idx val="4"/>
          <c:order val="4"/>
          <c:tx>
            <c:strRef>
              <c:f>Sheet1!$F$1</c:f>
              <c:strCache>
                <c:ptCount val="1"/>
                <c:pt idx="0">
                  <c:v>Never heard of it</c:v>
                </c:pt>
              </c:strCache>
            </c:strRef>
          </c:tx>
          <c:spPr>
            <a:solidFill>
              <a:schemeClr val="accent5"/>
            </a:solidFill>
            <a:ln>
              <a:noFill/>
            </a:ln>
            <a:effectLst/>
          </c:spPr>
          <c:invertIfNegative val="0"/>
          <c:cat>
            <c:strRef>
              <c:f>Sheet1!$A$2:$A$33</c:f>
              <c:strCache>
                <c:ptCount val="32"/>
                <c:pt idx="0">
                  <c:v>Nootropics</c:v>
                </c:pt>
                <c:pt idx="1">
                  <c:v>Citicoline</c:v>
                </c:pt>
                <c:pt idx="2">
                  <c:v>Astaxanthin</c:v>
                </c:pt>
                <c:pt idx="3">
                  <c:v>Synbiotics</c:v>
                </c:pt>
                <c:pt idx="4">
                  <c:v>MSM</c:v>
                </c:pt>
                <c:pt idx="5">
                  <c:v>Alpha-GPC</c:v>
                </c:pt>
                <c:pt idx="6">
                  <c:v>Glutathione</c:v>
                </c:pt>
                <c:pt idx="7">
                  <c:v>Choline</c:v>
                </c:pt>
                <c:pt idx="8">
                  <c:v>Lutein</c:v>
                </c:pt>
                <c:pt idx="9">
                  <c:v>Ashwagandha</c:v>
                </c:pt>
                <c:pt idx="10">
                  <c:v>CoQ10</c:v>
                </c:pt>
                <c:pt idx="11">
                  <c:v>Mushrooms</c:v>
                </c:pt>
                <c:pt idx="12">
                  <c:v>Postbiotics</c:v>
                </c:pt>
                <c:pt idx="13">
                  <c:v>Creatine</c:v>
                </c:pt>
                <c:pt idx="14">
                  <c:v>Vitamin K2</c:v>
                </c:pt>
                <c:pt idx="15">
                  <c:v>CBD</c:v>
                </c:pt>
                <c:pt idx="16">
                  <c:v>Glucosamine</c:v>
                </c:pt>
                <c:pt idx="17">
                  <c:v>Curcumin/ Turmeric</c:v>
                </c:pt>
                <c:pt idx="18">
                  <c:v>Biotin</c:v>
                </c:pt>
                <c:pt idx="19">
                  <c:v>Prebiotics</c:v>
                </c:pt>
                <c:pt idx="20">
                  <c:v>Antioxidants</c:v>
                </c:pt>
                <c:pt idx="21">
                  <c:v>Collagen</c:v>
                </c:pt>
                <c:pt idx="22">
                  <c:v>Magnesium</c:v>
                </c:pt>
                <c:pt idx="23">
                  <c:v>Melatonin</c:v>
                </c:pt>
                <c:pt idx="24">
                  <c:v>Protein Powder</c:v>
                </c:pt>
                <c:pt idx="25">
                  <c:v>Omega-3s</c:v>
                </c:pt>
                <c:pt idx="26">
                  <c:v>Iron</c:v>
                </c:pt>
                <c:pt idx="27">
                  <c:v>Probiotics</c:v>
                </c:pt>
                <c:pt idx="28">
                  <c:v>Calcium</c:v>
                </c:pt>
                <c:pt idx="29">
                  <c:v>Vitamin D</c:v>
                </c:pt>
                <c:pt idx="30">
                  <c:v>Vitamin C</c:v>
                </c:pt>
                <c:pt idx="31">
                  <c:v>Multivitamin</c:v>
                </c:pt>
              </c:strCache>
            </c:strRef>
          </c:cat>
          <c:val>
            <c:numRef>
              <c:f>Sheet1!$F$2:$F$33</c:f>
              <c:numCache>
                <c:formatCode>0%</c:formatCode>
                <c:ptCount val="32"/>
                <c:pt idx="0">
                  <c:v>0.45291480000000001</c:v>
                </c:pt>
                <c:pt idx="1">
                  <c:v>0.51121075999999999</c:v>
                </c:pt>
                <c:pt idx="2">
                  <c:v>0.53512705999999999</c:v>
                </c:pt>
                <c:pt idx="3">
                  <c:v>0.43049326999999998</c:v>
                </c:pt>
                <c:pt idx="4">
                  <c:v>0.42002990000000001</c:v>
                </c:pt>
                <c:pt idx="5">
                  <c:v>0.43647235000000001</c:v>
                </c:pt>
                <c:pt idx="6">
                  <c:v>0.46188340999999999</c:v>
                </c:pt>
                <c:pt idx="7">
                  <c:v>0.38266069000000003</c:v>
                </c:pt>
                <c:pt idx="8">
                  <c:v>0.35127055000000001</c:v>
                </c:pt>
                <c:pt idx="9">
                  <c:v>0.29147982</c:v>
                </c:pt>
                <c:pt idx="10">
                  <c:v>0.27503737</c:v>
                </c:pt>
                <c:pt idx="11">
                  <c:v>0.16442451</c:v>
                </c:pt>
                <c:pt idx="12">
                  <c:v>0.26008968999999998</c:v>
                </c:pt>
                <c:pt idx="13">
                  <c:v>0.11061285999999999</c:v>
                </c:pt>
                <c:pt idx="14">
                  <c:v>0.22571000999999999</c:v>
                </c:pt>
                <c:pt idx="15">
                  <c:v>9.5665169999999994E-2</c:v>
                </c:pt>
                <c:pt idx="16">
                  <c:v>0.16292975000000001</c:v>
                </c:pt>
                <c:pt idx="17">
                  <c:v>8.6696559999999992E-2</c:v>
                </c:pt>
                <c:pt idx="18">
                  <c:v>0.10164425000000001</c:v>
                </c:pt>
                <c:pt idx="19">
                  <c:v>7.0254109999999995E-2</c:v>
                </c:pt>
                <c:pt idx="20">
                  <c:v>3.4379670000000001E-2</c:v>
                </c:pt>
                <c:pt idx="21">
                  <c:v>5.2316889999999998E-2</c:v>
                </c:pt>
                <c:pt idx="22">
                  <c:v>1.943199E-2</c:v>
                </c:pt>
                <c:pt idx="23">
                  <c:v>4.4843050000000002E-2</c:v>
                </c:pt>
                <c:pt idx="24">
                  <c:v>3.4379670000000001E-2</c:v>
                </c:pt>
                <c:pt idx="25">
                  <c:v>1.494768E-2</c:v>
                </c:pt>
                <c:pt idx="26">
                  <c:v>1.1958150000000001E-2</c:v>
                </c:pt>
                <c:pt idx="27">
                  <c:v>3.4379670000000001E-2</c:v>
                </c:pt>
                <c:pt idx="28">
                  <c:v>7.4738400000000007E-3</c:v>
                </c:pt>
                <c:pt idx="29">
                  <c:v>5.9790700000000004E-3</c:v>
                </c:pt>
                <c:pt idx="30">
                  <c:v>5.9790700000000004E-3</c:v>
                </c:pt>
                <c:pt idx="31">
                  <c:v>1.494768E-2</c:v>
                </c:pt>
              </c:numCache>
            </c:numRef>
          </c:val>
          <c:extLst>
            <c:ext xmlns:c16="http://schemas.microsoft.com/office/drawing/2014/chart" uri="{C3380CC4-5D6E-409C-BE32-E72D297353CC}">
              <c16:uniqueId val="{00000004-A6D7-4E05-97F6-9B71D02578CD}"/>
            </c:ext>
          </c:extLst>
        </c:ser>
        <c:dLbls>
          <c:showLegendKey val="0"/>
          <c:showVal val="0"/>
          <c:showCatName val="0"/>
          <c:showSerName val="0"/>
          <c:showPercent val="0"/>
          <c:showBubbleSize val="0"/>
        </c:dLbls>
        <c:gapWidth val="150"/>
        <c:overlap val="100"/>
        <c:axId val="758272648"/>
        <c:axId val="758275888"/>
      </c:barChart>
      <c:catAx>
        <c:axId val="758272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275888"/>
        <c:crosses val="autoZero"/>
        <c:auto val="1"/>
        <c:lblAlgn val="ctr"/>
        <c:lblOffset val="100"/>
        <c:noMultiLvlLbl val="0"/>
      </c:catAx>
      <c:valAx>
        <c:axId val="758275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272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 trust that it is effective, and I have experienced its benefits</c:v>
                </c:pt>
              </c:strCache>
            </c:strRef>
          </c:tx>
          <c:spPr>
            <a:solidFill>
              <a:schemeClr val="accent1"/>
            </a:solidFill>
            <a:ln>
              <a:noFill/>
            </a:ln>
            <a:effectLst/>
          </c:spPr>
          <c:invertIfNegative val="0"/>
          <c:cat>
            <c:strRef>
              <c:f>Sheet1!$A$2:$A$33</c:f>
              <c:strCache>
                <c:ptCount val="32"/>
                <c:pt idx="0">
                  <c:v>Choline</c:v>
                </c:pt>
                <c:pt idx="1">
                  <c:v>Mushrooms</c:v>
                </c:pt>
                <c:pt idx="2">
                  <c:v>Citicoline</c:v>
                </c:pt>
                <c:pt idx="3">
                  <c:v>MSM</c:v>
                </c:pt>
                <c:pt idx="4">
                  <c:v>Nootropics</c:v>
                </c:pt>
                <c:pt idx="5">
                  <c:v>Synbiotics</c:v>
                </c:pt>
                <c:pt idx="6">
                  <c:v>Glutathione</c:v>
                </c:pt>
                <c:pt idx="7">
                  <c:v>Alpha-GPC</c:v>
                </c:pt>
                <c:pt idx="8">
                  <c:v>Glucosamine</c:v>
                </c:pt>
                <c:pt idx="9">
                  <c:v>Astaxanthin</c:v>
                </c:pt>
                <c:pt idx="10">
                  <c:v>CoQ10 </c:v>
                </c:pt>
                <c:pt idx="11">
                  <c:v>Lutein</c:v>
                </c:pt>
                <c:pt idx="12">
                  <c:v>CBD</c:v>
                </c:pt>
                <c:pt idx="13">
                  <c:v>Postbiotics</c:v>
                </c:pt>
                <c:pt idx="14">
                  <c:v>Ashwagandha</c:v>
                </c:pt>
                <c:pt idx="15">
                  <c:v>Creatine</c:v>
                </c:pt>
                <c:pt idx="16">
                  <c:v>Vitamin K2</c:v>
                </c:pt>
                <c:pt idx="17">
                  <c:v>Biotin</c:v>
                </c:pt>
                <c:pt idx="18">
                  <c:v>Collagen</c:v>
                </c:pt>
                <c:pt idx="19">
                  <c:v>Curcumin/ Turmeric</c:v>
                </c:pt>
                <c:pt idx="20">
                  <c:v>Prebiotics</c:v>
                </c:pt>
                <c:pt idx="21">
                  <c:v>Melatonin</c:v>
                </c:pt>
                <c:pt idx="22">
                  <c:v>Magnesium</c:v>
                </c:pt>
                <c:pt idx="23">
                  <c:v>Antioxidants</c:v>
                </c:pt>
                <c:pt idx="24">
                  <c:v>Protein Powder</c:v>
                </c:pt>
                <c:pt idx="25">
                  <c:v>Omega-3s </c:v>
                </c:pt>
                <c:pt idx="26">
                  <c:v>Probiotics</c:v>
                </c:pt>
                <c:pt idx="27">
                  <c:v>Iron</c:v>
                </c:pt>
                <c:pt idx="28">
                  <c:v>Calcium</c:v>
                </c:pt>
                <c:pt idx="29">
                  <c:v>Vitamin D</c:v>
                </c:pt>
                <c:pt idx="30">
                  <c:v>Multivitamin</c:v>
                </c:pt>
                <c:pt idx="31">
                  <c:v>Vitamin C</c:v>
                </c:pt>
              </c:strCache>
            </c:strRef>
          </c:cat>
          <c:val>
            <c:numRef>
              <c:f>Sheet1!$B$2:$B$33</c:f>
              <c:numCache>
                <c:formatCode>0%</c:formatCode>
                <c:ptCount val="32"/>
                <c:pt idx="0">
                  <c:v>0.17433414</c:v>
                </c:pt>
                <c:pt idx="1">
                  <c:v>0.19141324000000001</c:v>
                </c:pt>
                <c:pt idx="2">
                  <c:v>0.20183486</c:v>
                </c:pt>
                <c:pt idx="3">
                  <c:v>0.20360824999999999</c:v>
                </c:pt>
                <c:pt idx="4">
                  <c:v>0.21038250999999999</c:v>
                </c:pt>
                <c:pt idx="5">
                  <c:v>0.22047243999999999</c:v>
                </c:pt>
                <c:pt idx="6">
                  <c:v>0.23055555999999999</c:v>
                </c:pt>
                <c:pt idx="7">
                  <c:v>0.23607427</c:v>
                </c:pt>
                <c:pt idx="8">
                  <c:v>0.23749999999999999</c:v>
                </c:pt>
                <c:pt idx="9">
                  <c:v>0.24437299000000001</c:v>
                </c:pt>
                <c:pt idx="10">
                  <c:v>0.25567010000000001</c:v>
                </c:pt>
                <c:pt idx="11">
                  <c:v>0.26267280999999998</c:v>
                </c:pt>
                <c:pt idx="12">
                  <c:v>0.27438016999999998</c:v>
                </c:pt>
                <c:pt idx="13">
                  <c:v>0.27474746999999999</c:v>
                </c:pt>
                <c:pt idx="14">
                  <c:v>0.28059072000000002</c:v>
                </c:pt>
                <c:pt idx="15">
                  <c:v>0.28571428999999998</c:v>
                </c:pt>
                <c:pt idx="16">
                  <c:v>0.29343628999999999</c:v>
                </c:pt>
                <c:pt idx="17">
                  <c:v>0.32945091999999998</c:v>
                </c:pt>
                <c:pt idx="18">
                  <c:v>0.33596215000000001</c:v>
                </c:pt>
                <c:pt idx="19">
                  <c:v>0.35679213999999998</c:v>
                </c:pt>
                <c:pt idx="20">
                  <c:v>0.37138263999999999</c:v>
                </c:pt>
                <c:pt idx="21">
                  <c:v>0.41001565000000001</c:v>
                </c:pt>
                <c:pt idx="22">
                  <c:v>0.41768293000000001</c:v>
                </c:pt>
                <c:pt idx="23">
                  <c:v>0.43343652999999999</c:v>
                </c:pt>
                <c:pt idx="24">
                  <c:v>0.43962847999999999</c:v>
                </c:pt>
                <c:pt idx="25">
                  <c:v>0.44309559999999998</c:v>
                </c:pt>
                <c:pt idx="26">
                  <c:v>0.48297213999999999</c:v>
                </c:pt>
                <c:pt idx="27">
                  <c:v>0.50529500999999999</c:v>
                </c:pt>
                <c:pt idx="28">
                  <c:v>0.54066265000000002</c:v>
                </c:pt>
                <c:pt idx="29">
                  <c:v>0.60451127999999998</c:v>
                </c:pt>
                <c:pt idx="30">
                  <c:v>0.62822457999999992</c:v>
                </c:pt>
                <c:pt idx="31">
                  <c:v>0.67067668999999996</c:v>
                </c:pt>
              </c:numCache>
            </c:numRef>
          </c:val>
          <c:extLst>
            <c:ext xmlns:c16="http://schemas.microsoft.com/office/drawing/2014/chart" uri="{C3380CC4-5D6E-409C-BE32-E72D297353CC}">
              <c16:uniqueId val="{00000000-E61F-4226-8FFE-57B61D02E8CB}"/>
            </c:ext>
          </c:extLst>
        </c:ser>
        <c:ser>
          <c:idx val="1"/>
          <c:order val="1"/>
          <c:tx>
            <c:strRef>
              <c:f>Sheet1!$C$1</c:f>
              <c:strCache>
                <c:ptCount val="1"/>
                <c:pt idx="0">
                  <c:v>I trust that it is effective, but I haven't experienced benefits</c:v>
                </c:pt>
              </c:strCache>
            </c:strRef>
          </c:tx>
          <c:spPr>
            <a:solidFill>
              <a:schemeClr val="accent3"/>
            </a:solidFill>
            <a:ln>
              <a:noFill/>
            </a:ln>
            <a:effectLst/>
          </c:spPr>
          <c:invertIfNegative val="0"/>
          <c:cat>
            <c:strRef>
              <c:f>Sheet1!$A$2:$A$33</c:f>
              <c:strCache>
                <c:ptCount val="32"/>
                <c:pt idx="0">
                  <c:v>Choline</c:v>
                </c:pt>
                <c:pt idx="1">
                  <c:v>Mushrooms</c:v>
                </c:pt>
                <c:pt idx="2">
                  <c:v>Citicoline</c:v>
                </c:pt>
                <c:pt idx="3">
                  <c:v>MSM</c:v>
                </c:pt>
                <c:pt idx="4">
                  <c:v>Nootropics</c:v>
                </c:pt>
                <c:pt idx="5">
                  <c:v>Synbiotics</c:v>
                </c:pt>
                <c:pt idx="6">
                  <c:v>Glutathione</c:v>
                </c:pt>
                <c:pt idx="7">
                  <c:v>Alpha-GPC</c:v>
                </c:pt>
                <c:pt idx="8">
                  <c:v>Glucosamine</c:v>
                </c:pt>
                <c:pt idx="9">
                  <c:v>Astaxanthin</c:v>
                </c:pt>
                <c:pt idx="10">
                  <c:v>CoQ10 </c:v>
                </c:pt>
                <c:pt idx="11">
                  <c:v>Lutein</c:v>
                </c:pt>
                <c:pt idx="12">
                  <c:v>CBD</c:v>
                </c:pt>
                <c:pt idx="13">
                  <c:v>Postbiotics</c:v>
                </c:pt>
                <c:pt idx="14">
                  <c:v>Ashwagandha</c:v>
                </c:pt>
                <c:pt idx="15">
                  <c:v>Creatine</c:v>
                </c:pt>
                <c:pt idx="16">
                  <c:v>Vitamin K2</c:v>
                </c:pt>
                <c:pt idx="17">
                  <c:v>Biotin</c:v>
                </c:pt>
                <c:pt idx="18">
                  <c:v>Collagen</c:v>
                </c:pt>
                <c:pt idx="19">
                  <c:v>Curcumin/ Turmeric</c:v>
                </c:pt>
                <c:pt idx="20">
                  <c:v>Prebiotics</c:v>
                </c:pt>
                <c:pt idx="21">
                  <c:v>Melatonin</c:v>
                </c:pt>
                <c:pt idx="22">
                  <c:v>Magnesium</c:v>
                </c:pt>
                <c:pt idx="23">
                  <c:v>Antioxidants</c:v>
                </c:pt>
                <c:pt idx="24">
                  <c:v>Protein Powder</c:v>
                </c:pt>
                <c:pt idx="25">
                  <c:v>Omega-3s </c:v>
                </c:pt>
                <c:pt idx="26">
                  <c:v>Probiotics</c:v>
                </c:pt>
                <c:pt idx="27">
                  <c:v>Iron</c:v>
                </c:pt>
                <c:pt idx="28">
                  <c:v>Calcium</c:v>
                </c:pt>
                <c:pt idx="29">
                  <c:v>Vitamin D</c:v>
                </c:pt>
                <c:pt idx="30">
                  <c:v>Multivitamin</c:v>
                </c:pt>
                <c:pt idx="31">
                  <c:v>Vitamin C</c:v>
                </c:pt>
              </c:strCache>
            </c:strRef>
          </c:cat>
          <c:val>
            <c:numRef>
              <c:f>Sheet1!$C$2:$C$33</c:f>
              <c:numCache>
                <c:formatCode>0%</c:formatCode>
                <c:ptCount val="32"/>
                <c:pt idx="0">
                  <c:v>0.34382567000000003</c:v>
                </c:pt>
                <c:pt idx="1">
                  <c:v>0.31127012999999998</c:v>
                </c:pt>
                <c:pt idx="2">
                  <c:v>0.37003058000000011</c:v>
                </c:pt>
                <c:pt idx="3">
                  <c:v>0.34793814000000001</c:v>
                </c:pt>
                <c:pt idx="4">
                  <c:v>0.34426230000000002</c:v>
                </c:pt>
                <c:pt idx="5">
                  <c:v>0.32283465</c:v>
                </c:pt>
                <c:pt idx="6">
                  <c:v>0.35555555999999999</c:v>
                </c:pt>
                <c:pt idx="7">
                  <c:v>0.33687002999999999</c:v>
                </c:pt>
                <c:pt idx="8">
                  <c:v>0.36607142999999998</c:v>
                </c:pt>
                <c:pt idx="9">
                  <c:v>0.33118971000000003</c:v>
                </c:pt>
                <c:pt idx="10">
                  <c:v>0.38556700999999999</c:v>
                </c:pt>
                <c:pt idx="11">
                  <c:v>0.32488478999999998</c:v>
                </c:pt>
                <c:pt idx="12">
                  <c:v>0.25785123999999998</c:v>
                </c:pt>
                <c:pt idx="13">
                  <c:v>0.34343434</c:v>
                </c:pt>
                <c:pt idx="14">
                  <c:v>0.3185654</c:v>
                </c:pt>
                <c:pt idx="15">
                  <c:v>0.31092437000000001</c:v>
                </c:pt>
                <c:pt idx="16">
                  <c:v>0.36679537000000001</c:v>
                </c:pt>
                <c:pt idx="17">
                  <c:v>0.34442595999999998</c:v>
                </c:pt>
                <c:pt idx="18">
                  <c:v>0.35015773000000011</c:v>
                </c:pt>
                <c:pt idx="19">
                  <c:v>0.32896890000000001</c:v>
                </c:pt>
                <c:pt idx="20">
                  <c:v>0.31993568999999999</c:v>
                </c:pt>
                <c:pt idx="21">
                  <c:v>0.31298904999999999</c:v>
                </c:pt>
                <c:pt idx="22">
                  <c:v>0.34298780000000001</c:v>
                </c:pt>
                <c:pt idx="23">
                  <c:v>0.31888545000000001</c:v>
                </c:pt>
                <c:pt idx="24">
                  <c:v>0.28947368000000001</c:v>
                </c:pt>
                <c:pt idx="25">
                  <c:v>0.33990894999999999</c:v>
                </c:pt>
                <c:pt idx="26">
                  <c:v>0.2755418</c:v>
                </c:pt>
                <c:pt idx="27">
                  <c:v>0.29652042000000001</c:v>
                </c:pt>
                <c:pt idx="28">
                  <c:v>0.30120481999999998</c:v>
                </c:pt>
                <c:pt idx="29">
                  <c:v>0.28270677</c:v>
                </c:pt>
                <c:pt idx="30">
                  <c:v>0.23368741000000001</c:v>
                </c:pt>
                <c:pt idx="31">
                  <c:v>0.19849623999999999</c:v>
                </c:pt>
              </c:numCache>
            </c:numRef>
          </c:val>
          <c:extLst>
            <c:ext xmlns:c16="http://schemas.microsoft.com/office/drawing/2014/chart" uri="{C3380CC4-5D6E-409C-BE32-E72D297353CC}">
              <c16:uniqueId val="{00000001-E61F-4226-8FFE-57B61D02E8CB}"/>
            </c:ext>
          </c:extLst>
        </c:ser>
        <c:ser>
          <c:idx val="2"/>
          <c:order val="2"/>
          <c:tx>
            <c:strRef>
              <c:f>Sheet1!$D$1</c:f>
              <c:strCache>
                <c:ptCount val="1"/>
                <c:pt idx="0">
                  <c:v>I've heard good &amp; bad</c:v>
                </c:pt>
              </c:strCache>
            </c:strRef>
          </c:tx>
          <c:spPr>
            <a:solidFill>
              <a:schemeClr val="accent6"/>
            </a:solidFill>
            <a:ln>
              <a:noFill/>
            </a:ln>
            <a:effectLst/>
          </c:spPr>
          <c:invertIfNegative val="0"/>
          <c:cat>
            <c:strRef>
              <c:f>Sheet1!$A$2:$A$33</c:f>
              <c:strCache>
                <c:ptCount val="32"/>
                <c:pt idx="0">
                  <c:v>Choline</c:v>
                </c:pt>
                <c:pt idx="1">
                  <c:v>Mushrooms</c:v>
                </c:pt>
                <c:pt idx="2">
                  <c:v>Citicoline</c:v>
                </c:pt>
                <c:pt idx="3">
                  <c:v>MSM</c:v>
                </c:pt>
                <c:pt idx="4">
                  <c:v>Nootropics</c:v>
                </c:pt>
                <c:pt idx="5">
                  <c:v>Synbiotics</c:v>
                </c:pt>
                <c:pt idx="6">
                  <c:v>Glutathione</c:v>
                </c:pt>
                <c:pt idx="7">
                  <c:v>Alpha-GPC</c:v>
                </c:pt>
                <c:pt idx="8">
                  <c:v>Glucosamine</c:v>
                </c:pt>
                <c:pt idx="9">
                  <c:v>Astaxanthin</c:v>
                </c:pt>
                <c:pt idx="10">
                  <c:v>CoQ10 </c:v>
                </c:pt>
                <c:pt idx="11">
                  <c:v>Lutein</c:v>
                </c:pt>
                <c:pt idx="12">
                  <c:v>CBD</c:v>
                </c:pt>
                <c:pt idx="13">
                  <c:v>Postbiotics</c:v>
                </c:pt>
                <c:pt idx="14">
                  <c:v>Ashwagandha</c:v>
                </c:pt>
                <c:pt idx="15">
                  <c:v>Creatine</c:v>
                </c:pt>
                <c:pt idx="16">
                  <c:v>Vitamin K2</c:v>
                </c:pt>
                <c:pt idx="17">
                  <c:v>Biotin</c:v>
                </c:pt>
                <c:pt idx="18">
                  <c:v>Collagen</c:v>
                </c:pt>
                <c:pt idx="19">
                  <c:v>Curcumin/ Turmeric</c:v>
                </c:pt>
                <c:pt idx="20">
                  <c:v>Prebiotics</c:v>
                </c:pt>
                <c:pt idx="21">
                  <c:v>Melatonin</c:v>
                </c:pt>
                <c:pt idx="22">
                  <c:v>Magnesium</c:v>
                </c:pt>
                <c:pt idx="23">
                  <c:v>Antioxidants</c:v>
                </c:pt>
                <c:pt idx="24">
                  <c:v>Protein Powder</c:v>
                </c:pt>
                <c:pt idx="25">
                  <c:v>Omega-3s </c:v>
                </c:pt>
                <c:pt idx="26">
                  <c:v>Probiotics</c:v>
                </c:pt>
                <c:pt idx="27">
                  <c:v>Iron</c:v>
                </c:pt>
                <c:pt idx="28">
                  <c:v>Calcium</c:v>
                </c:pt>
                <c:pt idx="29">
                  <c:v>Vitamin D</c:v>
                </c:pt>
                <c:pt idx="30">
                  <c:v>Multivitamin</c:v>
                </c:pt>
                <c:pt idx="31">
                  <c:v>Vitamin C</c:v>
                </c:pt>
              </c:strCache>
            </c:strRef>
          </c:cat>
          <c:val>
            <c:numRef>
              <c:f>Sheet1!$D$2:$D$33</c:f>
              <c:numCache>
                <c:formatCode>0%</c:formatCode>
                <c:ptCount val="32"/>
                <c:pt idx="0">
                  <c:v>0.16949153</c:v>
                </c:pt>
                <c:pt idx="1">
                  <c:v>0.15384614999999999</c:v>
                </c:pt>
                <c:pt idx="2">
                  <c:v>0.16819571999999999</c:v>
                </c:pt>
                <c:pt idx="3">
                  <c:v>0.22164948000000001</c:v>
                </c:pt>
                <c:pt idx="4">
                  <c:v>0.18306011</c:v>
                </c:pt>
                <c:pt idx="5">
                  <c:v>0.17847768999999999</c:v>
                </c:pt>
                <c:pt idx="6">
                  <c:v>0.16944444</c:v>
                </c:pt>
                <c:pt idx="7">
                  <c:v>0.17241379000000001</c:v>
                </c:pt>
                <c:pt idx="8">
                  <c:v>0.15535714</c:v>
                </c:pt>
                <c:pt idx="9">
                  <c:v>0.18006431000000001</c:v>
                </c:pt>
                <c:pt idx="10">
                  <c:v>0.1257732</c:v>
                </c:pt>
                <c:pt idx="11">
                  <c:v>0.14285713999999999</c:v>
                </c:pt>
                <c:pt idx="12">
                  <c:v>0.20826446000000001</c:v>
                </c:pt>
                <c:pt idx="13">
                  <c:v>0.14747474999999999</c:v>
                </c:pt>
                <c:pt idx="14">
                  <c:v>0.1371308</c:v>
                </c:pt>
                <c:pt idx="15">
                  <c:v>0.17478991999999999</c:v>
                </c:pt>
                <c:pt idx="16">
                  <c:v>0.10810810999999999</c:v>
                </c:pt>
                <c:pt idx="17">
                  <c:v>0.12146423000000001</c:v>
                </c:pt>
                <c:pt idx="18">
                  <c:v>0.11671924</c:v>
                </c:pt>
                <c:pt idx="19">
                  <c:v>0.12274959000000001</c:v>
                </c:pt>
                <c:pt idx="20">
                  <c:v>0.11736334</c:v>
                </c:pt>
                <c:pt idx="21">
                  <c:v>0.14553990999999999</c:v>
                </c:pt>
                <c:pt idx="22">
                  <c:v>0.11585366</c:v>
                </c:pt>
                <c:pt idx="23">
                  <c:v>0.10990712</c:v>
                </c:pt>
                <c:pt idx="24">
                  <c:v>0.11764706</c:v>
                </c:pt>
                <c:pt idx="25">
                  <c:v>0.107739</c:v>
                </c:pt>
                <c:pt idx="26">
                  <c:v>0.11145511</c:v>
                </c:pt>
                <c:pt idx="27">
                  <c:v>9.0771560000000001E-2</c:v>
                </c:pt>
                <c:pt idx="28">
                  <c:v>7.8313250000000001E-2</c:v>
                </c:pt>
                <c:pt idx="29">
                  <c:v>4.8120299999999998E-2</c:v>
                </c:pt>
                <c:pt idx="30">
                  <c:v>6.5250379999999997E-2</c:v>
                </c:pt>
                <c:pt idx="31">
                  <c:v>6.1654140000000003E-2</c:v>
                </c:pt>
              </c:numCache>
            </c:numRef>
          </c:val>
          <c:extLst>
            <c:ext xmlns:c16="http://schemas.microsoft.com/office/drawing/2014/chart" uri="{C3380CC4-5D6E-409C-BE32-E72D297353CC}">
              <c16:uniqueId val="{00000002-E61F-4226-8FFE-57B61D02E8CB}"/>
            </c:ext>
          </c:extLst>
        </c:ser>
        <c:ser>
          <c:idx val="3"/>
          <c:order val="3"/>
          <c:tx>
            <c:strRef>
              <c:f>Sheet1!$E$1</c:f>
              <c:strCache>
                <c:ptCount val="1"/>
                <c:pt idx="0">
                  <c:v>I think it might not be effective, I haven't experienced benefits</c:v>
                </c:pt>
              </c:strCache>
            </c:strRef>
          </c:tx>
          <c:spPr>
            <a:solidFill>
              <a:schemeClr val="bg2"/>
            </a:solidFill>
            <a:ln>
              <a:noFill/>
            </a:ln>
            <a:effectLst/>
          </c:spPr>
          <c:invertIfNegative val="0"/>
          <c:cat>
            <c:strRef>
              <c:f>Sheet1!$A$2:$A$33</c:f>
              <c:strCache>
                <c:ptCount val="32"/>
                <c:pt idx="0">
                  <c:v>Choline</c:v>
                </c:pt>
                <c:pt idx="1">
                  <c:v>Mushrooms</c:v>
                </c:pt>
                <c:pt idx="2">
                  <c:v>Citicoline</c:v>
                </c:pt>
                <c:pt idx="3">
                  <c:v>MSM</c:v>
                </c:pt>
                <c:pt idx="4">
                  <c:v>Nootropics</c:v>
                </c:pt>
                <c:pt idx="5">
                  <c:v>Synbiotics</c:v>
                </c:pt>
                <c:pt idx="6">
                  <c:v>Glutathione</c:v>
                </c:pt>
                <c:pt idx="7">
                  <c:v>Alpha-GPC</c:v>
                </c:pt>
                <c:pt idx="8">
                  <c:v>Glucosamine</c:v>
                </c:pt>
                <c:pt idx="9">
                  <c:v>Astaxanthin</c:v>
                </c:pt>
                <c:pt idx="10">
                  <c:v>CoQ10 </c:v>
                </c:pt>
                <c:pt idx="11">
                  <c:v>Lutein</c:v>
                </c:pt>
                <c:pt idx="12">
                  <c:v>CBD</c:v>
                </c:pt>
                <c:pt idx="13">
                  <c:v>Postbiotics</c:v>
                </c:pt>
                <c:pt idx="14">
                  <c:v>Ashwagandha</c:v>
                </c:pt>
                <c:pt idx="15">
                  <c:v>Creatine</c:v>
                </c:pt>
                <c:pt idx="16">
                  <c:v>Vitamin K2</c:v>
                </c:pt>
                <c:pt idx="17">
                  <c:v>Biotin</c:v>
                </c:pt>
                <c:pt idx="18">
                  <c:v>Collagen</c:v>
                </c:pt>
                <c:pt idx="19">
                  <c:v>Curcumin/ Turmeric</c:v>
                </c:pt>
                <c:pt idx="20">
                  <c:v>Prebiotics</c:v>
                </c:pt>
                <c:pt idx="21">
                  <c:v>Melatonin</c:v>
                </c:pt>
                <c:pt idx="22">
                  <c:v>Magnesium</c:v>
                </c:pt>
                <c:pt idx="23">
                  <c:v>Antioxidants</c:v>
                </c:pt>
                <c:pt idx="24">
                  <c:v>Protein Powder</c:v>
                </c:pt>
                <c:pt idx="25">
                  <c:v>Omega-3s </c:v>
                </c:pt>
                <c:pt idx="26">
                  <c:v>Probiotics</c:v>
                </c:pt>
                <c:pt idx="27">
                  <c:v>Iron</c:v>
                </c:pt>
                <c:pt idx="28">
                  <c:v>Calcium</c:v>
                </c:pt>
                <c:pt idx="29">
                  <c:v>Vitamin D</c:v>
                </c:pt>
                <c:pt idx="30">
                  <c:v>Multivitamin</c:v>
                </c:pt>
                <c:pt idx="31">
                  <c:v>Vitamin C</c:v>
                </c:pt>
              </c:strCache>
            </c:strRef>
          </c:cat>
          <c:val>
            <c:numRef>
              <c:f>Sheet1!$E$2:$E$33</c:f>
              <c:numCache>
                <c:formatCode>0%</c:formatCode>
                <c:ptCount val="32"/>
                <c:pt idx="0">
                  <c:v>8.4745760000000003E-2</c:v>
                </c:pt>
                <c:pt idx="1">
                  <c:v>5.9033990000000001E-2</c:v>
                </c:pt>
                <c:pt idx="2">
                  <c:v>0.10091743</c:v>
                </c:pt>
                <c:pt idx="3">
                  <c:v>5.6701029999999999E-2</c:v>
                </c:pt>
                <c:pt idx="4">
                  <c:v>7.9234970000000002E-2</c:v>
                </c:pt>
                <c:pt idx="5">
                  <c:v>9.186351999999999E-2</c:v>
                </c:pt>
                <c:pt idx="6">
                  <c:v>8.8888890000000012E-2</c:v>
                </c:pt>
                <c:pt idx="7">
                  <c:v>8.2228119999999988E-2</c:v>
                </c:pt>
                <c:pt idx="8">
                  <c:v>6.0714289999999997E-2</c:v>
                </c:pt>
                <c:pt idx="9">
                  <c:v>9.9678459999999997E-2</c:v>
                </c:pt>
                <c:pt idx="10">
                  <c:v>5.1546389999999997E-2</c:v>
                </c:pt>
                <c:pt idx="11">
                  <c:v>7.3732720000000002E-2</c:v>
                </c:pt>
                <c:pt idx="12">
                  <c:v>7.7685950000000004E-2</c:v>
                </c:pt>
                <c:pt idx="13">
                  <c:v>5.4545450000000002E-2</c:v>
                </c:pt>
                <c:pt idx="14">
                  <c:v>8.0168779999999995E-2</c:v>
                </c:pt>
                <c:pt idx="15">
                  <c:v>4.8739499999999998E-2</c:v>
                </c:pt>
                <c:pt idx="16">
                  <c:v>5.5984560000000003E-2</c:v>
                </c:pt>
                <c:pt idx="17">
                  <c:v>4.8252910000000003E-2</c:v>
                </c:pt>
                <c:pt idx="18">
                  <c:v>4.8895899999999999E-2</c:v>
                </c:pt>
                <c:pt idx="19">
                  <c:v>4.091653E-2</c:v>
                </c:pt>
                <c:pt idx="20">
                  <c:v>5.4662380000000003E-2</c:v>
                </c:pt>
                <c:pt idx="21">
                  <c:v>5.1643189999999999E-2</c:v>
                </c:pt>
                <c:pt idx="22">
                  <c:v>3.963415E-2</c:v>
                </c:pt>
                <c:pt idx="23">
                  <c:v>6.3467490000000001E-2</c:v>
                </c:pt>
                <c:pt idx="24">
                  <c:v>5.8823529999999999E-2</c:v>
                </c:pt>
                <c:pt idx="25">
                  <c:v>5.1593319999999998E-2</c:v>
                </c:pt>
                <c:pt idx="26">
                  <c:v>4.3343649999999997E-2</c:v>
                </c:pt>
                <c:pt idx="27">
                  <c:v>5.1437220000000013E-2</c:v>
                </c:pt>
                <c:pt idx="28">
                  <c:v>3.1626509999999997E-2</c:v>
                </c:pt>
                <c:pt idx="29">
                  <c:v>3.0075190000000002E-2</c:v>
                </c:pt>
                <c:pt idx="30">
                  <c:v>2.8831559999999999E-2</c:v>
                </c:pt>
                <c:pt idx="31">
                  <c:v>3.4586470000000001E-2</c:v>
                </c:pt>
              </c:numCache>
            </c:numRef>
          </c:val>
          <c:extLst>
            <c:ext xmlns:c16="http://schemas.microsoft.com/office/drawing/2014/chart" uri="{C3380CC4-5D6E-409C-BE32-E72D297353CC}">
              <c16:uniqueId val="{00000003-E61F-4226-8FFE-57B61D02E8CB}"/>
            </c:ext>
          </c:extLst>
        </c:ser>
        <c:ser>
          <c:idx val="4"/>
          <c:order val="4"/>
          <c:tx>
            <c:strRef>
              <c:f>Sheet1!$F$1</c:f>
              <c:strCache>
                <c:ptCount val="1"/>
                <c:pt idx="0">
                  <c:v>I know it's not effective</c:v>
                </c:pt>
              </c:strCache>
            </c:strRef>
          </c:tx>
          <c:spPr>
            <a:solidFill>
              <a:schemeClr val="accent5"/>
            </a:solidFill>
            <a:ln>
              <a:noFill/>
            </a:ln>
            <a:effectLst/>
          </c:spPr>
          <c:invertIfNegative val="0"/>
          <c:cat>
            <c:strRef>
              <c:f>Sheet1!$A$2:$A$33</c:f>
              <c:strCache>
                <c:ptCount val="32"/>
                <c:pt idx="0">
                  <c:v>Choline</c:v>
                </c:pt>
                <c:pt idx="1">
                  <c:v>Mushrooms</c:v>
                </c:pt>
                <c:pt idx="2">
                  <c:v>Citicoline</c:v>
                </c:pt>
                <c:pt idx="3">
                  <c:v>MSM</c:v>
                </c:pt>
                <c:pt idx="4">
                  <c:v>Nootropics</c:v>
                </c:pt>
                <c:pt idx="5">
                  <c:v>Synbiotics</c:v>
                </c:pt>
                <c:pt idx="6">
                  <c:v>Glutathione</c:v>
                </c:pt>
                <c:pt idx="7">
                  <c:v>Alpha-GPC</c:v>
                </c:pt>
                <c:pt idx="8">
                  <c:v>Glucosamine</c:v>
                </c:pt>
                <c:pt idx="9">
                  <c:v>Astaxanthin</c:v>
                </c:pt>
                <c:pt idx="10">
                  <c:v>CoQ10 </c:v>
                </c:pt>
                <c:pt idx="11">
                  <c:v>Lutein</c:v>
                </c:pt>
                <c:pt idx="12">
                  <c:v>CBD</c:v>
                </c:pt>
                <c:pt idx="13">
                  <c:v>Postbiotics</c:v>
                </c:pt>
                <c:pt idx="14">
                  <c:v>Ashwagandha</c:v>
                </c:pt>
                <c:pt idx="15">
                  <c:v>Creatine</c:v>
                </c:pt>
                <c:pt idx="16">
                  <c:v>Vitamin K2</c:v>
                </c:pt>
                <c:pt idx="17">
                  <c:v>Biotin</c:v>
                </c:pt>
                <c:pt idx="18">
                  <c:v>Collagen</c:v>
                </c:pt>
                <c:pt idx="19">
                  <c:v>Curcumin/ Turmeric</c:v>
                </c:pt>
                <c:pt idx="20">
                  <c:v>Prebiotics</c:v>
                </c:pt>
                <c:pt idx="21">
                  <c:v>Melatonin</c:v>
                </c:pt>
                <c:pt idx="22">
                  <c:v>Magnesium</c:v>
                </c:pt>
                <c:pt idx="23">
                  <c:v>Antioxidants</c:v>
                </c:pt>
                <c:pt idx="24">
                  <c:v>Protein Powder</c:v>
                </c:pt>
                <c:pt idx="25">
                  <c:v>Omega-3s </c:v>
                </c:pt>
                <c:pt idx="26">
                  <c:v>Probiotics</c:v>
                </c:pt>
                <c:pt idx="27">
                  <c:v>Iron</c:v>
                </c:pt>
                <c:pt idx="28">
                  <c:v>Calcium</c:v>
                </c:pt>
                <c:pt idx="29">
                  <c:v>Vitamin D</c:v>
                </c:pt>
                <c:pt idx="30">
                  <c:v>Multivitamin</c:v>
                </c:pt>
                <c:pt idx="31">
                  <c:v>Vitamin C</c:v>
                </c:pt>
              </c:strCache>
            </c:strRef>
          </c:cat>
          <c:val>
            <c:numRef>
              <c:f>Sheet1!$F$2:$F$33</c:f>
              <c:numCache>
                <c:formatCode>0%</c:formatCode>
                <c:ptCount val="32"/>
                <c:pt idx="0">
                  <c:v>3.3898310000000001E-2</c:v>
                </c:pt>
                <c:pt idx="1">
                  <c:v>2.5044719999999999E-2</c:v>
                </c:pt>
                <c:pt idx="2">
                  <c:v>3.6697250000000001E-2</c:v>
                </c:pt>
                <c:pt idx="3">
                  <c:v>2.3195879999999999E-2</c:v>
                </c:pt>
                <c:pt idx="4">
                  <c:v>1.36612E-2</c:v>
                </c:pt>
                <c:pt idx="5">
                  <c:v>1.574803E-2</c:v>
                </c:pt>
                <c:pt idx="6">
                  <c:v>1.6666670000000001E-2</c:v>
                </c:pt>
                <c:pt idx="7">
                  <c:v>1.5915120000000001E-2</c:v>
                </c:pt>
                <c:pt idx="8">
                  <c:v>1.7857140000000001E-2</c:v>
                </c:pt>
                <c:pt idx="9">
                  <c:v>1.286174E-2</c:v>
                </c:pt>
                <c:pt idx="10">
                  <c:v>1.443299E-2</c:v>
                </c:pt>
                <c:pt idx="11">
                  <c:v>1.152074E-2</c:v>
                </c:pt>
                <c:pt idx="12">
                  <c:v>2.9752069999999999E-2</c:v>
                </c:pt>
                <c:pt idx="13">
                  <c:v>2.0202020000000001E-2</c:v>
                </c:pt>
                <c:pt idx="14">
                  <c:v>2.3206750000000002E-2</c:v>
                </c:pt>
                <c:pt idx="15">
                  <c:v>2.1848739999999998E-2</c:v>
                </c:pt>
                <c:pt idx="16">
                  <c:v>9.6525099999999996E-3</c:v>
                </c:pt>
                <c:pt idx="17">
                  <c:v>1.497504E-2</c:v>
                </c:pt>
                <c:pt idx="18">
                  <c:v>2.0504729999999999E-2</c:v>
                </c:pt>
                <c:pt idx="19">
                  <c:v>1.636661E-2</c:v>
                </c:pt>
                <c:pt idx="20">
                  <c:v>1.6077169999999998E-2</c:v>
                </c:pt>
                <c:pt idx="21">
                  <c:v>1.408451E-2</c:v>
                </c:pt>
                <c:pt idx="22">
                  <c:v>2.7439020000000001E-2</c:v>
                </c:pt>
                <c:pt idx="23">
                  <c:v>1.3931890000000001E-2</c:v>
                </c:pt>
                <c:pt idx="24">
                  <c:v>1.3931890000000001E-2</c:v>
                </c:pt>
                <c:pt idx="25">
                  <c:v>2.2761759999999999E-2</c:v>
                </c:pt>
                <c:pt idx="26">
                  <c:v>9.2879299999999998E-3</c:v>
                </c:pt>
                <c:pt idx="27">
                  <c:v>9.077159999999999E-3</c:v>
                </c:pt>
                <c:pt idx="28">
                  <c:v>1.3554220000000001E-2</c:v>
                </c:pt>
                <c:pt idx="29">
                  <c:v>1.654135E-2</c:v>
                </c:pt>
                <c:pt idx="30">
                  <c:v>2.4279209999999999E-2</c:v>
                </c:pt>
                <c:pt idx="31">
                  <c:v>1.052632E-2</c:v>
                </c:pt>
              </c:numCache>
            </c:numRef>
          </c:val>
          <c:extLst>
            <c:ext xmlns:c16="http://schemas.microsoft.com/office/drawing/2014/chart" uri="{C3380CC4-5D6E-409C-BE32-E72D297353CC}">
              <c16:uniqueId val="{00000004-E61F-4226-8FFE-57B61D02E8CB}"/>
            </c:ext>
          </c:extLst>
        </c:ser>
        <c:ser>
          <c:idx val="5"/>
          <c:order val="5"/>
          <c:tx>
            <c:strRef>
              <c:f>Sheet1!$G$1</c:f>
              <c:strCache>
                <c:ptCount val="1"/>
                <c:pt idx="0">
                  <c:v>I don't know</c:v>
                </c:pt>
              </c:strCache>
            </c:strRef>
          </c:tx>
          <c:spPr>
            <a:solidFill>
              <a:schemeClr val="accent2"/>
            </a:solidFill>
            <a:ln>
              <a:noFill/>
            </a:ln>
            <a:effectLst/>
          </c:spPr>
          <c:invertIfNegative val="0"/>
          <c:cat>
            <c:strRef>
              <c:f>Sheet1!$A$2:$A$33</c:f>
              <c:strCache>
                <c:ptCount val="32"/>
                <c:pt idx="0">
                  <c:v>Choline</c:v>
                </c:pt>
                <c:pt idx="1">
                  <c:v>Mushrooms</c:v>
                </c:pt>
                <c:pt idx="2">
                  <c:v>Citicoline</c:v>
                </c:pt>
                <c:pt idx="3">
                  <c:v>MSM</c:v>
                </c:pt>
                <c:pt idx="4">
                  <c:v>Nootropics</c:v>
                </c:pt>
                <c:pt idx="5">
                  <c:v>Synbiotics</c:v>
                </c:pt>
                <c:pt idx="6">
                  <c:v>Glutathione</c:v>
                </c:pt>
                <c:pt idx="7">
                  <c:v>Alpha-GPC</c:v>
                </c:pt>
                <c:pt idx="8">
                  <c:v>Glucosamine</c:v>
                </c:pt>
                <c:pt idx="9">
                  <c:v>Astaxanthin</c:v>
                </c:pt>
                <c:pt idx="10">
                  <c:v>CoQ10 </c:v>
                </c:pt>
                <c:pt idx="11">
                  <c:v>Lutein</c:v>
                </c:pt>
                <c:pt idx="12">
                  <c:v>CBD</c:v>
                </c:pt>
                <c:pt idx="13">
                  <c:v>Postbiotics</c:v>
                </c:pt>
                <c:pt idx="14">
                  <c:v>Ashwagandha</c:v>
                </c:pt>
                <c:pt idx="15">
                  <c:v>Creatine</c:v>
                </c:pt>
                <c:pt idx="16">
                  <c:v>Vitamin K2</c:v>
                </c:pt>
                <c:pt idx="17">
                  <c:v>Biotin</c:v>
                </c:pt>
                <c:pt idx="18">
                  <c:v>Collagen</c:v>
                </c:pt>
                <c:pt idx="19">
                  <c:v>Curcumin/ Turmeric</c:v>
                </c:pt>
                <c:pt idx="20">
                  <c:v>Prebiotics</c:v>
                </c:pt>
                <c:pt idx="21">
                  <c:v>Melatonin</c:v>
                </c:pt>
                <c:pt idx="22">
                  <c:v>Magnesium</c:v>
                </c:pt>
                <c:pt idx="23">
                  <c:v>Antioxidants</c:v>
                </c:pt>
                <c:pt idx="24">
                  <c:v>Protein Powder</c:v>
                </c:pt>
                <c:pt idx="25">
                  <c:v>Omega-3s </c:v>
                </c:pt>
                <c:pt idx="26">
                  <c:v>Probiotics</c:v>
                </c:pt>
                <c:pt idx="27">
                  <c:v>Iron</c:v>
                </c:pt>
                <c:pt idx="28">
                  <c:v>Calcium</c:v>
                </c:pt>
                <c:pt idx="29">
                  <c:v>Vitamin D</c:v>
                </c:pt>
                <c:pt idx="30">
                  <c:v>Multivitamin</c:v>
                </c:pt>
                <c:pt idx="31">
                  <c:v>Vitamin C</c:v>
                </c:pt>
              </c:strCache>
            </c:strRef>
          </c:cat>
          <c:val>
            <c:numRef>
              <c:f>Sheet1!$G$2:$G$33</c:f>
              <c:numCache>
                <c:formatCode>0%</c:formatCode>
                <c:ptCount val="32"/>
                <c:pt idx="0">
                  <c:v>0.1937046</c:v>
                </c:pt>
                <c:pt idx="1">
                  <c:v>0.25939177000000002</c:v>
                </c:pt>
                <c:pt idx="2">
                  <c:v>0.12232416</c:v>
                </c:pt>
                <c:pt idx="3">
                  <c:v>0.14690722000000001</c:v>
                </c:pt>
                <c:pt idx="4">
                  <c:v>0.16939891000000001</c:v>
                </c:pt>
                <c:pt idx="5">
                  <c:v>0.17060367000000001</c:v>
                </c:pt>
                <c:pt idx="6">
                  <c:v>0.13888888999999999</c:v>
                </c:pt>
                <c:pt idx="7">
                  <c:v>0.15649867000000001</c:v>
                </c:pt>
                <c:pt idx="8">
                  <c:v>0.16250000000000001</c:v>
                </c:pt>
                <c:pt idx="9">
                  <c:v>0.1318328</c:v>
                </c:pt>
                <c:pt idx="10">
                  <c:v>0.16701031</c:v>
                </c:pt>
                <c:pt idx="11">
                  <c:v>0.18433179999999999</c:v>
                </c:pt>
                <c:pt idx="12">
                  <c:v>0.15206612</c:v>
                </c:pt>
                <c:pt idx="13">
                  <c:v>0.15959596000000001</c:v>
                </c:pt>
                <c:pt idx="14">
                  <c:v>0.16033755</c:v>
                </c:pt>
                <c:pt idx="15">
                  <c:v>0.15798319</c:v>
                </c:pt>
                <c:pt idx="16">
                  <c:v>0.16602317</c:v>
                </c:pt>
                <c:pt idx="17">
                  <c:v>0.14143095</c:v>
                </c:pt>
                <c:pt idx="18">
                  <c:v>0.12776024999999999</c:v>
                </c:pt>
                <c:pt idx="19">
                  <c:v>0.13420621999999999</c:v>
                </c:pt>
                <c:pt idx="20">
                  <c:v>0.12057878</c:v>
                </c:pt>
                <c:pt idx="21">
                  <c:v>6.57277E-2</c:v>
                </c:pt>
                <c:pt idx="22">
                  <c:v>5.6402439999999998E-2</c:v>
                </c:pt>
                <c:pt idx="23">
                  <c:v>6.0371519999999998E-2</c:v>
                </c:pt>
                <c:pt idx="24">
                  <c:v>8.0495360000000002E-2</c:v>
                </c:pt>
                <c:pt idx="25">
                  <c:v>3.4901370000000001E-2</c:v>
                </c:pt>
                <c:pt idx="26">
                  <c:v>7.7399380000000004E-2</c:v>
                </c:pt>
                <c:pt idx="27">
                  <c:v>4.6898639999999998E-2</c:v>
                </c:pt>
                <c:pt idx="28">
                  <c:v>3.4638549999999997E-2</c:v>
                </c:pt>
                <c:pt idx="29">
                  <c:v>1.804511E-2</c:v>
                </c:pt>
                <c:pt idx="30">
                  <c:v>1.9726859999999999E-2</c:v>
                </c:pt>
                <c:pt idx="31">
                  <c:v>2.4060149999999999E-2</c:v>
                </c:pt>
              </c:numCache>
            </c:numRef>
          </c:val>
          <c:extLst>
            <c:ext xmlns:c16="http://schemas.microsoft.com/office/drawing/2014/chart" uri="{C3380CC4-5D6E-409C-BE32-E72D297353CC}">
              <c16:uniqueId val="{00000005-E61F-4226-8FFE-57B61D02E8CB}"/>
            </c:ext>
          </c:extLst>
        </c:ser>
        <c:dLbls>
          <c:showLegendKey val="0"/>
          <c:showVal val="0"/>
          <c:showCatName val="0"/>
          <c:showSerName val="0"/>
          <c:showPercent val="0"/>
          <c:showBubbleSize val="0"/>
        </c:dLbls>
        <c:gapWidth val="150"/>
        <c:overlap val="100"/>
        <c:axId val="2034147848"/>
        <c:axId val="2034142808"/>
      </c:barChart>
      <c:catAx>
        <c:axId val="2034147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34142808"/>
        <c:crosses val="autoZero"/>
        <c:auto val="1"/>
        <c:lblAlgn val="ctr"/>
        <c:lblOffset val="100"/>
        <c:noMultiLvlLbl val="0"/>
      </c:catAx>
      <c:valAx>
        <c:axId val="2034142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4147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281A-4459-9CAE-16785BAC394E}"/>
              </c:ext>
            </c:extLst>
          </c:dPt>
          <c:dPt>
            <c:idx val="1"/>
            <c:bubble3D val="0"/>
            <c:spPr>
              <a:solidFill>
                <a:schemeClr val="accent2"/>
              </a:solidFill>
              <a:ln>
                <a:noFill/>
              </a:ln>
              <a:effectLst/>
            </c:spPr>
            <c:extLst>
              <c:ext xmlns:c16="http://schemas.microsoft.com/office/drawing/2014/chart" uri="{C3380CC4-5D6E-409C-BE32-E72D297353CC}">
                <c16:uniqueId val="{00000003-281A-4459-9CAE-16785BAC394E}"/>
              </c:ext>
            </c:extLst>
          </c:dPt>
          <c:dPt>
            <c:idx val="2"/>
            <c:bubble3D val="0"/>
            <c:spPr>
              <a:solidFill>
                <a:schemeClr val="accent3"/>
              </a:solidFill>
              <a:ln>
                <a:noFill/>
              </a:ln>
              <a:effectLst/>
            </c:spPr>
            <c:extLst>
              <c:ext xmlns:c16="http://schemas.microsoft.com/office/drawing/2014/chart" uri="{C3380CC4-5D6E-409C-BE32-E72D297353CC}">
                <c16:uniqueId val="{00000005-281A-4459-9CAE-16785BAC394E}"/>
              </c:ext>
            </c:extLst>
          </c:dPt>
          <c:dPt>
            <c:idx val="3"/>
            <c:bubble3D val="0"/>
            <c:spPr>
              <a:solidFill>
                <a:schemeClr val="accent4"/>
              </a:solidFill>
              <a:ln>
                <a:noFill/>
              </a:ln>
              <a:effectLst/>
            </c:spPr>
            <c:extLst>
              <c:ext xmlns:c16="http://schemas.microsoft.com/office/drawing/2014/chart" uri="{C3380CC4-5D6E-409C-BE32-E72D297353CC}">
                <c16:uniqueId val="{00000007-281A-4459-9CAE-16785BAC394E}"/>
              </c:ext>
            </c:extLst>
          </c:dPt>
          <c:dPt>
            <c:idx val="4"/>
            <c:bubble3D val="0"/>
            <c:spPr>
              <a:solidFill>
                <a:schemeClr val="accent5"/>
              </a:solidFill>
              <a:ln>
                <a:noFill/>
              </a:ln>
              <a:effectLst/>
            </c:spPr>
            <c:extLst>
              <c:ext xmlns:c16="http://schemas.microsoft.com/office/drawing/2014/chart" uri="{C3380CC4-5D6E-409C-BE32-E72D297353CC}">
                <c16:uniqueId val="{00000009-281A-4459-9CAE-16785BAC394E}"/>
              </c:ext>
            </c:extLst>
          </c:dPt>
          <c:dPt>
            <c:idx val="5"/>
            <c:bubble3D val="0"/>
            <c:spPr>
              <a:solidFill>
                <a:schemeClr val="accent6"/>
              </a:solidFill>
              <a:ln>
                <a:noFill/>
              </a:ln>
              <a:effectLst/>
            </c:spPr>
            <c:extLst>
              <c:ext xmlns:c16="http://schemas.microsoft.com/office/drawing/2014/chart" uri="{C3380CC4-5D6E-409C-BE32-E72D297353CC}">
                <c16:uniqueId val="{0000000B-281A-4459-9CAE-16785BAC394E}"/>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281A-4459-9CAE-16785BAC394E}"/>
                </c:ext>
              </c:extLst>
            </c:dLbl>
            <c:dLbl>
              <c:idx val="1"/>
              <c:layout>
                <c:manualLayout>
                  <c:x val="1.593011811023622E-2"/>
                  <c:y val="1.7493985126859141E-2"/>
                </c:manualLayout>
              </c:layout>
              <c:showLegendKey val="0"/>
              <c:showVal val="0"/>
              <c:showCatName val="0"/>
              <c:showSerName val="0"/>
              <c:showPercent val="1"/>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281A-4459-9CAE-16785BAC394E}"/>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281A-4459-9CAE-16785BAC394E}"/>
                </c:ext>
              </c:extLst>
            </c:dLbl>
            <c:dLbl>
              <c:idx val="3"/>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91498979294253"/>
                      <c:h val="0.23733595800524934"/>
                    </c:manualLayout>
                  </c15:layout>
                </c:ext>
                <c:ext xmlns:c16="http://schemas.microsoft.com/office/drawing/2014/chart" uri="{C3380CC4-5D6E-409C-BE32-E72D297353CC}">
                  <c16:uniqueId val="{00000007-281A-4459-9CAE-16785BAC394E}"/>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281A-4459-9CAE-16785BAC394E}"/>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281A-4459-9CAE-16785BAC394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0.15540540999999999</c:v>
                </c:pt>
                <c:pt idx="1">
                  <c:v>0.17567568</c:v>
                </c:pt>
                <c:pt idx="2">
                  <c:v>0.15540540999999999</c:v>
                </c:pt>
                <c:pt idx="3">
                  <c:v>0.22972972999999999</c:v>
                </c:pt>
                <c:pt idx="4">
                  <c:v>0.10810810999999999</c:v>
                </c:pt>
                <c:pt idx="5">
                  <c:v>0.17567568</c:v>
                </c:pt>
              </c:numCache>
            </c:numRef>
          </c:val>
          <c:extLst>
            <c:ext xmlns:c16="http://schemas.microsoft.com/office/drawing/2014/chart" uri="{C3380CC4-5D6E-409C-BE32-E72D297353CC}">
              <c16:uniqueId val="{0000000C-281A-4459-9CAE-16785BAC394E}"/>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Sheet1!$B$2:$B$18</c:f>
              <c:numCache>
                <c:formatCode>0%</c:formatCode>
                <c:ptCount val="17"/>
                <c:pt idx="0">
                  <c:v>0.28571428999999998</c:v>
                </c:pt>
                <c:pt idx="1">
                  <c:v>0.21428570999999999</c:v>
                </c:pt>
                <c:pt idx="2">
                  <c:v>0.17857143</c:v>
                </c:pt>
                <c:pt idx="3">
                  <c:v>0.14285713999999999</c:v>
                </c:pt>
                <c:pt idx="4">
                  <c:v>0.14285713999999999</c:v>
                </c:pt>
                <c:pt idx="5">
                  <c:v>0.14285713999999999</c:v>
                </c:pt>
                <c:pt idx="6">
                  <c:v>0.14285713999999999</c:v>
                </c:pt>
                <c:pt idx="7">
                  <c:v>0.10714286000000001</c:v>
                </c:pt>
                <c:pt idx="8">
                  <c:v>0.10714286000000001</c:v>
                </c:pt>
                <c:pt idx="9">
                  <c:v>7.1428569999999997E-2</c:v>
                </c:pt>
                <c:pt idx="10">
                  <c:v>7.1428569999999997E-2</c:v>
                </c:pt>
                <c:pt idx="11">
                  <c:v>7.1428569999999997E-2</c:v>
                </c:pt>
                <c:pt idx="12">
                  <c:v>7.1428569999999997E-2</c:v>
                </c:pt>
                <c:pt idx="13">
                  <c:v>7.1428569999999997E-2</c:v>
                </c:pt>
                <c:pt idx="14">
                  <c:v>3.5714290000000003E-2</c:v>
                </c:pt>
                <c:pt idx="15">
                  <c:v>3.5714290000000003E-2</c:v>
                </c:pt>
                <c:pt idx="16">
                  <c:v>0</c:v>
                </c:pt>
              </c:numCache>
            </c:numRef>
          </c:val>
          <c:extLst>
            <c:ext xmlns:c16="http://schemas.microsoft.com/office/drawing/2014/chart" uri="{C3380CC4-5D6E-409C-BE32-E72D297353CC}">
              <c16:uniqueId val="{00000000-46A8-4519-9FFD-DE574308D639}"/>
            </c:ext>
          </c:extLst>
        </c:ser>
        <c:ser>
          <c:idx val="1"/>
          <c:order val="1"/>
          <c:tx>
            <c:strRef>
              <c:f>Sheet1!$C$1</c:f>
              <c:strCache>
                <c:ptCount val="1"/>
                <c:pt idx="0">
                  <c:v>Male 18-25</c:v>
                </c:pt>
              </c:strCache>
            </c:strRef>
          </c:tx>
          <c:spPr>
            <a:solidFill>
              <a:schemeClr val="accent2"/>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Sheet1!$C$2:$C$18</c:f>
              <c:numCache>
                <c:formatCode>0%</c:formatCode>
                <c:ptCount val="17"/>
                <c:pt idx="0">
                  <c:v>0.10714286000000001</c:v>
                </c:pt>
                <c:pt idx="1">
                  <c:v>3.5714290000000003E-2</c:v>
                </c:pt>
                <c:pt idx="2">
                  <c:v>0.17857143</c:v>
                </c:pt>
                <c:pt idx="3">
                  <c:v>0.14285713999999999</c:v>
                </c:pt>
                <c:pt idx="4">
                  <c:v>0.17857143</c:v>
                </c:pt>
                <c:pt idx="5">
                  <c:v>0.17857143</c:v>
                </c:pt>
                <c:pt idx="6">
                  <c:v>0.25</c:v>
                </c:pt>
                <c:pt idx="7">
                  <c:v>0.10714286000000001</c:v>
                </c:pt>
                <c:pt idx="8">
                  <c:v>0.10714286000000001</c:v>
                </c:pt>
                <c:pt idx="9">
                  <c:v>0.17857143</c:v>
                </c:pt>
                <c:pt idx="10">
                  <c:v>0.25</c:v>
                </c:pt>
                <c:pt idx="11">
                  <c:v>7.1428569999999997E-2</c:v>
                </c:pt>
                <c:pt idx="12">
                  <c:v>3.5714290000000003E-2</c:v>
                </c:pt>
                <c:pt idx="13">
                  <c:v>0</c:v>
                </c:pt>
                <c:pt idx="14">
                  <c:v>3.5714290000000003E-2</c:v>
                </c:pt>
                <c:pt idx="15">
                  <c:v>7.1428569999999997E-2</c:v>
                </c:pt>
                <c:pt idx="16">
                  <c:v>7.1428569999999997E-2</c:v>
                </c:pt>
              </c:numCache>
            </c:numRef>
          </c:val>
          <c:extLst>
            <c:ext xmlns:c16="http://schemas.microsoft.com/office/drawing/2014/chart" uri="{C3380CC4-5D6E-409C-BE32-E72D297353CC}">
              <c16:uniqueId val="{00000001-46A8-4519-9FFD-DE574308D639}"/>
            </c:ext>
          </c:extLst>
        </c:ser>
        <c:ser>
          <c:idx val="2"/>
          <c:order val="2"/>
          <c:tx>
            <c:strRef>
              <c:f>Sheet1!$D$1</c:f>
              <c:strCache>
                <c:ptCount val="1"/>
                <c:pt idx="0">
                  <c:v>Female 26-34</c:v>
                </c:pt>
              </c:strCache>
            </c:strRef>
          </c:tx>
          <c:spPr>
            <a:solidFill>
              <a:schemeClr val="accent3"/>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Sheet1!$D$2:$D$18</c:f>
              <c:numCache>
                <c:formatCode>0%</c:formatCode>
                <c:ptCount val="17"/>
                <c:pt idx="0">
                  <c:v>0.12</c:v>
                </c:pt>
                <c:pt idx="1">
                  <c:v>0.21333332999999999</c:v>
                </c:pt>
                <c:pt idx="2">
                  <c:v>9.3333329999999992E-2</c:v>
                </c:pt>
                <c:pt idx="3">
                  <c:v>5.3333329999999998E-2</c:v>
                </c:pt>
                <c:pt idx="4">
                  <c:v>0.12</c:v>
                </c:pt>
                <c:pt idx="5">
                  <c:v>0.17333333000000001</c:v>
                </c:pt>
                <c:pt idx="6">
                  <c:v>0.12</c:v>
                </c:pt>
                <c:pt idx="7">
                  <c:v>0.12</c:v>
                </c:pt>
                <c:pt idx="8">
                  <c:v>0.16</c:v>
                </c:pt>
                <c:pt idx="9">
                  <c:v>0.2</c:v>
                </c:pt>
                <c:pt idx="10">
                  <c:v>0.16</c:v>
                </c:pt>
                <c:pt idx="11">
                  <c:v>0.14666667</c:v>
                </c:pt>
                <c:pt idx="12">
                  <c:v>5.3333329999999998E-2</c:v>
                </c:pt>
                <c:pt idx="13">
                  <c:v>1.3333329999999999E-2</c:v>
                </c:pt>
                <c:pt idx="14">
                  <c:v>5.3333329999999998E-2</c:v>
                </c:pt>
                <c:pt idx="15">
                  <c:v>0.10666667000000001</c:v>
                </c:pt>
                <c:pt idx="16">
                  <c:v>0.04</c:v>
                </c:pt>
              </c:numCache>
            </c:numRef>
          </c:val>
          <c:extLst>
            <c:ext xmlns:c16="http://schemas.microsoft.com/office/drawing/2014/chart" uri="{C3380CC4-5D6E-409C-BE32-E72D297353CC}">
              <c16:uniqueId val="{00000002-46A8-4519-9FFD-DE574308D639}"/>
            </c:ext>
          </c:extLst>
        </c:ser>
        <c:ser>
          <c:idx val="3"/>
          <c:order val="3"/>
          <c:tx>
            <c:strRef>
              <c:f>Sheet1!$E$1</c:f>
              <c:strCache>
                <c:ptCount val="1"/>
                <c:pt idx="0">
                  <c:v>Male 26-34</c:v>
                </c:pt>
              </c:strCache>
            </c:strRef>
          </c:tx>
          <c:spPr>
            <a:solidFill>
              <a:schemeClr val="accent4"/>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Sheet1!$E$2:$E$18</c:f>
              <c:numCache>
                <c:formatCode>0%</c:formatCode>
                <c:ptCount val="17"/>
                <c:pt idx="0">
                  <c:v>0.14285713999999999</c:v>
                </c:pt>
                <c:pt idx="1">
                  <c:v>0.14285713999999999</c:v>
                </c:pt>
                <c:pt idx="2">
                  <c:v>0.11428571</c:v>
                </c:pt>
                <c:pt idx="3">
                  <c:v>0.1</c:v>
                </c:pt>
                <c:pt idx="4">
                  <c:v>7.1428569999999997E-2</c:v>
                </c:pt>
                <c:pt idx="5">
                  <c:v>0.2</c:v>
                </c:pt>
                <c:pt idx="6">
                  <c:v>0.12857142999999999</c:v>
                </c:pt>
                <c:pt idx="7">
                  <c:v>0.14285713999999999</c:v>
                </c:pt>
                <c:pt idx="8">
                  <c:v>0.22857142999999999</c:v>
                </c:pt>
                <c:pt idx="9">
                  <c:v>0.22857142999999999</c:v>
                </c:pt>
                <c:pt idx="10">
                  <c:v>5.7142859999999997E-2</c:v>
                </c:pt>
                <c:pt idx="11">
                  <c:v>0.11428571</c:v>
                </c:pt>
                <c:pt idx="12">
                  <c:v>7.1428569999999997E-2</c:v>
                </c:pt>
                <c:pt idx="13">
                  <c:v>0</c:v>
                </c:pt>
                <c:pt idx="14">
                  <c:v>5.7142859999999997E-2</c:v>
                </c:pt>
                <c:pt idx="15">
                  <c:v>8.5714289999999999E-2</c:v>
                </c:pt>
                <c:pt idx="16">
                  <c:v>0.1</c:v>
                </c:pt>
              </c:numCache>
            </c:numRef>
          </c:val>
          <c:extLst>
            <c:ext xmlns:c16="http://schemas.microsoft.com/office/drawing/2014/chart" uri="{C3380CC4-5D6E-409C-BE32-E72D297353CC}">
              <c16:uniqueId val="{00000003-46A8-4519-9FFD-DE574308D639}"/>
            </c:ext>
          </c:extLst>
        </c:ser>
        <c:ser>
          <c:idx val="4"/>
          <c:order val="4"/>
          <c:tx>
            <c:strRef>
              <c:f>Sheet1!$F$1</c:f>
              <c:strCache>
                <c:ptCount val="1"/>
                <c:pt idx="0">
                  <c:v>Female 35-44</c:v>
                </c:pt>
              </c:strCache>
            </c:strRef>
          </c:tx>
          <c:spPr>
            <a:solidFill>
              <a:schemeClr val="accent5"/>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Sheet1!$F$2:$F$18</c:f>
              <c:numCache>
                <c:formatCode>0%</c:formatCode>
                <c:ptCount val="17"/>
                <c:pt idx="0">
                  <c:v>9.3333329999999992E-2</c:v>
                </c:pt>
                <c:pt idx="1">
                  <c:v>0.22666666999999999</c:v>
                </c:pt>
                <c:pt idx="2">
                  <c:v>0.10666667000000001</c:v>
                </c:pt>
                <c:pt idx="3">
                  <c:v>6.6666669999999997E-2</c:v>
                </c:pt>
                <c:pt idx="4">
                  <c:v>0.18666667000000001</c:v>
                </c:pt>
                <c:pt idx="5">
                  <c:v>0.18666667000000001</c:v>
                </c:pt>
                <c:pt idx="6">
                  <c:v>2.666667E-2</c:v>
                </c:pt>
                <c:pt idx="7">
                  <c:v>0.08</c:v>
                </c:pt>
                <c:pt idx="8">
                  <c:v>0.14666667</c:v>
                </c:pt>
                <c:pt idx="9">
                  <c:v>0.14666667</c:v>
                </c:pt>
                <c:pt idx="10">
                  <c:v>0.12</c:v>
                </c:pt>
                <c:pt idx="11">
                  <c:v>6.6666669999999997E-2</c:v>
                </c:pt>
                <c:pt idx="12">
                  <c:v>0.04</c:v>
                </c:pt>
                <c:pt idx="13">
                  <c:v>0</c:v>
                </c:pt>
                <c:pt idx="14">
                  <c:v>0.17333333000000001</c:v>
                </c:pt>
                <c:pt idx="15">
                  <c:v>0.16</c:v>
                </c:pt>
                <c:pt idx="16">
                  <c:v>9.3333329999999992E-2</c:v>
                </c:pt>
              </c:numCache>
            </c:numRef>
          </c:val>
          <c:extLst>
            <c:ext xmlns:c16="http://schemas.microsoft.com/office/drawing/2014/chart" uri="{C3380CC4-5D6E-409C-BE32-E72D297353CC}">
              <c16:uniqueId val="{00000004-46A8-4519-9FFD-DE574308D639}"/>
            </c:ext>
          </c:extLst>
        </c:ser>
        <c:ser>
          <c:idx val="5"/>
          <c:order val="5"/>
          <c:tx>
            <c:strRef>
              <c:f>Sheet1!$G$1</c:f>
              <c:strCache>
                <c:ptCount val="1"/>
                <c:pt idx="0">
                  <c:v>Male 35-44</c:v>
                </c:pt>
              </c:strCache>
            </c:strRef>
          </c:tx>
          <c:spPr>
            <a:solidFill>
              <a:schemeClr val="accent6"/>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Sheet1!$G$2:$G$18</c:f>
              <c:numCache>
                <c:formatCode>0%</c:formatCode>
                <c:ptCount val="17"/>
                <c:pt idx="0">
                  <c:v>0.125</c:v>
                </c:pt>
                <c:pt idx="1">
                  <c:v>0.14583333000000001</c:v>
                </c:pt>
                <c:pt idx="2">
                  <c:v>0.14583333000000001</c:v>
                </c:pt>
                <c:pt idx="3">
                  <c:v>0.125</c:v>
                </c:pt>
                <c:pt idx="4">
                  <c:v>0.10416667</c:v>
                </c:pt>
                <c:pt idx="5">
                  <c:v>0.15625</c:v>
                </c:pt>
                <c:pt idx="6">
                  <c:v>2.0833330000000001E-2</c:v>
                </c:pt>
                <c:pt idx="7">
                  <c:v>6.25E-2</c:v>
                </c:pt>
                <c:pt idx="8">
                  <c:v>0.14583333000000001</c:v>
                </c:pt>
                <c:pt idx="9">
                  <c:v>0.21875</c:v>
                </c:pt>
                <c:pt idx="10">
                  <c:v>0.16666666999999999</c:v>
                </c:pt>
                <c:pt idx="11">
                  <c:v>0.11458333</c:v>
                </c:pt>
                <c:pt idx="12">
                  <c:v>9.375E-2</c:v>
                </c:pt>
                <c:pt idx="13">
                  <c:v>0</c:v>
                </c:pt>
                <c:pt idx="14">
                  <c:v>0.10416667</c:v>
                </c:pt>
                <c:pt idx="15">
                  <c:v>0.15625</c:v>
                </c:pt>
                <c:pt idx="16">
                  <c:v>5.2083329999999997E-2</c:v>
                </c:pt>
              </c:numCache>
            </c:numRef>
          </c:val>
          <c:extLst>
            <c:ext xmlns:c16="http://schemas.microsoft.com/office/drawing/2014/chart" uri="{C3380CC4-5D6E-409C-BE32-E72D297353CC}">
              <c16:uniqueId val="{00000005-46A8-4519-9FFD-DE574308D639}"/>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Sheet1!$H$2:$H$18</c:f>
              <c:numCache>
                <c:formatCode>0%</c:formatCode>
                <c:ptCount val="17"/>
                <c:pt idx="0">
                  <c:v>0.13953488</c:v>
                </c:pt>
                <c:pt idx="1">
                  <c:v>0.34883721000000001</c:v>
                </c:pt>
                <c:pt idx="2">
                  <c:v>0.17441860000000001</c:v>
                </c:pt>
                <c:pt idx="3">
                  <c:v>5.8139529999999988E-2</c:v>
                </c:pt>
                <c:pt idx="4">
                  <c:v>0.12790698</c:v>
                </c:pt>
                <c:pt idx="5">
                  <c:v>0.16279070000000001</c:v>
                </c:pt>
                <c:pt idx="6">
                  <c:v>6.976744E-2</c:v>
                </c:pt>
                <c:pt idx="7">
                  <c:v>3.488372E-2</c:v>
                </c:pt>
                <c:pt idx="8">
                  <c:v>6.976744E-2</c:v>
                </c:pt>
                <c:pt idx="9">
                  <c:v>0.15116278999999999</c:v>
                </c:pt>
                <c:pt idx="10">
                  <c:v>0.12790698</c:v>
                </c:pt>
                <c:pt idx="11">
                  <c:v>0.10465115999999999</c:v>
                </c:pt>
                <c:pt idx="12">
                  <c:v>2.3255809999999998E-2</c:v>
                </c:pt>
                <c:pt idx="13">
                  <c:v>4.6511630000000012E-2</c:v>
                </c:pt>
                <c:pt idx="14">
                  <c:v>4.6511630000000012E-2</c:v>
                </c:pt>
                <c:pt idx="15">
                  <c:v>8.1395350000000005E-2</c:v>
                </c:pt>
                <c:pt idx="16">
                  <c:v>9.302326000000001E-2</c:v>
                </c:pt>
              </c:numCache>
            </c:numRef>
          </c:val>
          <c:extLst>
            <c:ext xmlns:c16="http://schemas.microsoft.com/office/drawing/2014/chart" uri="{C3380CC4-5D6E-409C-BE32-E72D297353CC}">
              <c16:uniqueId val="{00000000-3ABB-B945-8D7C-82799E6F904C}"/>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Sheet1!$I$2:$I$18</c:f>
              <c:numCache>
                <c:formatCode>0%</c:formatCode>
                <c:ptCount val="17"/>
                <c:pt idx="0">
                  <c:v>8.1967209999999999E-2</c:v>
                </c:pt>
                <c:pt idx="1">
                  <c:v>0.19672131000000001</c:v>
                </c:pt>
                <c:pt idx="2">
                  <c:v>0.1147541</c:v>
                </c:pt>
                <c:pt idx="3">
                  <c:v>0.1147541</c:v>
                </c:pt>
                <c:pt idx="4">
                  <c:v>9.8360660000000003E-2</c:v>
                </c:pt>
                <c:pt idx="5">
                  <c:v>0.21311474999999999</c:v>
                </c:pt>
                <c:pt idx="6">
                  <c:v>6.5573770000000003E-2</c:v>
                </c:pt>
                <c:pt idx="7">
                  <c:v>0.13114754000000001</c:v>
                </c:pt>
                <c:pt idx="8">
                  <c:v>0.16393442999999999</c:v>
                </c:pt>
                <c:pt idx="9">
                  <c:v>0.19672131000000001</c:v>
                </c:pt>
                <c:pt idx="10">
                  <c:v>0.16393442999999999</c:v>
                </c:pt>
                <c:pt idx="11">
                  <c:v>6.5573770000000003E-2</c:v>
                </c:pt>
                <c:pt idx="12">
                  <c:v>1.6393439999999999E-2</c:v>
                </c:pt>
                <c:pt idx="13">
                  <c:v>1.6393439999999999E-2</c:v>
                </c:pt>
                <c:pt idx="14">
                  <c:v>0.13114754000000001</c:v>
                </c:pt>
                <c:pt idx="15">
                  <c:v>0.18032787</c:v>
                </c:pt>
                <c:pt idx="16">
                  <c:v>1.6393439999999999E-2</c:v>
                </c:pt>
              </c:numCache>
            </c:numRef>
          </c:val>
          <c:extLst>
            <c:ext xmlns:c16="http://schemas.microsoft.com/office/drawing/2014/chart" uri="{C3380CC4-5D6E-409C-BE32-E72D297353CC}">
              <c16:uniqueId val="{00000001-3ABB-B945-8D7C-82799E6F904C}"/>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Sheet1!$J$2:$J$18</c:f>
              <c:numCache>
                <c:formatCode>0%</c:formatCode>
                <c:ptCount val="17"/>
                <c:pt idx="0">
                  <c:v>8.9743589999999998E-2</c:v>
                </c:pt>
                <c:pt idx="1">
                  <c:v>0.33333332999999998</c:v>
                </c:pt>
                <c:pt idx="2">
                  <c:v>0.12820513</c:v>
                </c:pt>
                <c:pt idx="3">
                  <c:v>3.8461540000000002E-2</c:v>
                </c:pt>
                <c:pt idx="4">
                  <c:v>0.16666666999999999</c:v>
                </c:pt>
                <c:pt idx="5">
                  <c:v>8.9743589999999998E-2</c:v>
                </c:pt>
                <c:pt idx="6">
                  <c:v>7.6923079999999991E-2</c:v>
                </c:pt>
                <c:pt idx="7">
                  <c:v>3.8461540000000002E-2</c:v>
                </c:pt>
                <c:pt idx="8">
                  <c:v>6.4102560000000003E-2</c:v>
                </c:pt>
                <c:pt idx="9">
                  <c:v>0.33333332999999998</c:v>
                </c:pt>
                <c:pt idx="10">
                  <c:v>0.10256410000000001</c:v>
                </c:pt>
                <c:pt idx="11">
                  <c:v>6.4102560000000003E-2</c:v>
                </c:pt>
                <c:pt idx="12">
                  <c:v>6.4102560000000003E-2</c:v>
                </c:pt>
                <c:pt idx="13">
                  <c:v>2.5641029999999999E-2</c:v>
                </c:pt>
                <c:pt idx="14">
                  <c:v>1.282051E-2</c:v>
                </c:pt>
                <c:pt idx="15">
                  <c:v>0.26923077000000001</c:v>
                </c:pt>
                <c:pt idx="16">
                  <c:v>0</c:v>
                </c:pt>
              </c:numCache>
            </c:numRef>
          </c:val>
          <c:extLst>
            <c:ext xmlns:c16="http://schemas.microsoft.com/office/drawing/2014/chart" uri="{C3380CC4-5D6E-409C-BE32-E72D297353CC}">
              <c16:uniqueId val="{00000000-033F-264B-A0DD-BFE3576EAC02}"/>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Sheet1!$A$2:$A$18</c:f>
              <c:strCache>
                <c:ptCount val="17"/>
                <c:pt idx="0">
                  <c:v>Clinical research on the brand</c:v>
                </c:pt>
                <c:pt idx="1">
                  <c:v>Addresses my specific conditions/concerns</c:v>
                </c:pt>
                <c:pt idx="2">
                  <c:v>Proof of safety</c:v>
                </c:pt>
                <c:pt idx="3">
                  <c:v>Recommended by friend/family</c:v>
                </c:pt>
                <c:pt idx="4">
                  <c:v>Detailed ingredient information</c:v>
                </c:pt>
                <c:pt idx="5">
                  <c:v>Natural source</c:v>
                </c:pt>
                <c:pt idx="6">
                  <c:v>Not genetically modified </c:v>
                </c:pt>
                <c:pt idx="7">
                  <c:v>Organic certification</c:v>
                </c:pt>
                <c:pt idx="8">
                  <c:v>Online ratings and/or reviews</c:v>
                </c:pt>
                <c:pt idx="9">
                  <c:v>HCP Recommendation</c:v>
                </c:pt>
                <c:pt idx="10">
                  <c:v>Clinical research on the ingredient</c:v>
                </c:pt>
                <c:pt idx="11">
                  <c:v>Measurable outcome</c:v>
                </c:pt>
                <c:pt idx="12">
                  <c:v>3rd party certification/seal</c:v>
                </c:pt>
                <c:pt idx="13">
                  <c:v>None of the above</c:v>
                </c:pt>
                <c:pt idx="14">
                  <c:v>Contains branded ingredients</c:v>
                </c:pt>
                <c:pt idx="15">
                  <c:v>Past experience with the brand itself</c:v>
                </c:pt>
                <c:pt idx="16">
                  <c:v>Influencer endorsement</c:v>
                </c:pt>
              </c:strCache>
            </c:strRef>
          </c:cat>
          <c:val>
            <c:numRef>
              <c:f>Sheet1!$K$2:$K$18</c:f>
              <c:numCache>
                <c:formatCode>0%</c:formatCode>
                <c:ptCount val="17"/>
                <c:pt idx="0">
                  <c:v>8.5714289999999999E-2</c:v>
                </c:pt>
                <c:pt idx="1">
                  <c:v>0.31428571</c:v>
                </c:pt>
                <c:pt idx="2">
                  <c:v>0.1</c:v>
                </c:pt>
                <c:pt idx="3">
                  <c:v>2.8571429999999998E-2</c:v>
                </c:pt>
                <c:pt idx="4">
                  <c:v>0.1</c:v>
                </c:pt>
                <c:pt idx="5">
                  <c:v>0.15714286</c:v>
                </c:pt>
                <c:pt idx="6">
                  <c:v>0</c:v>
                </c:pt>
                <c:pt idx="7">
                  <c:v>1.428571E-2</c:v>
                </c:pt>
                <c:pt idx="8">
                  <c:v>8.5714289999999999E-2</c:v>
                </c:pt>
                <c:pt idx="9">
                  <c:v>0.35714286000000001</c:v>
                </c:pt>
                <c:pt idx="10">
                  <c:v>0.12857142999999999</c:v>
                </c:pt>
                <c:pt idx="11">
                  <c:v>0.11428571</c:v>
                </c:pt>
                <c:pt idx="12">
                  <c:v>7.1428569999999997E-2</c:v>
                </c:pt>
                <c:pt idx="13">
                  <c:v>4.2857139999999988E-2</c:v>
                </c:pt>
                <c:pt idx="14">
                  <c:v>5.7142859999999997E-2</c:v>
                </c:pt>
                <c:pt idx="15">
                  <c:v>0.22857142999999999</c:v>
                </c:pt>
                <c:pt idx="16">
                  <c:v>0</c:v>
                </c:pt>
              </c:numCache>
            </c:numRef>
          </c:val>
          <c:extLst>
            <c:ext xmlns:c16="http://schemas.microsoft.com/office/drawing/2014/chart" uri="{C3380CC4-5D6E-409C-BE32-E72D297353CC}">
              <c16:uniqueId val="{00000001-033F-264B-A0DD-BFE3576EAC02}"/>
            </c:ext>
          </c:extLst>
        </c:ser>
        <c:dLbls>
          <c:showLegendKey val="0"/>
          <c:showVal val="0"/>
          <c:showCatName val="0"/>
          <c:showSerName val="0"/>
          <c:showPercent val="0"/>
          <c:showBubbleSize val="0"/>
        </c:dLbls>
        <c:gapWidth val="219"/>
        <c:overlap val="-27"/>
        <c:axId val="758300008"/>
        <c:axId val="758299288"/>
      </c:barChart>
      <c:catAx>
        <c:axId val="75830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299288"/>
        <c:crosses val="autoZero"/>
        <c:auto val="1"/>
        <c:lblAlgn val="ctr"/>
        <c:lblOffset val="100"/>
        <c:noMultiLvlLbl val="0"/>
      </c:catAx>
      <c:valAx>
        <c:axId val="758299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30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Sheet1!$B$2:$B$18</c:f>
              <c:numCache>
                <c:formatCode>0%</c:formatCode>
                <c:ptCount val="17"/>
                <c:pt idx="0">
                  <c:v>0.36363635999999999</c:v>
                </c:pt>
                <c:pt idx="1">
                  <c:v>0.27272727000000002</c:v>
                </c:pt>
                <c:pt idx="2">
                  <c:v>0.18181818</c:v>
                </c:pt>
                <c:pt idx="3">
                  <c:v>0.18181818</c:v>
                </c:pt>
                <c:pt idx="4">
                  <c:v>0.18181818</c:v>
                </c:pt>
                <c:pt idx="5">
                  <c:v>0.18181818</c:v>
                </c:pt>
                <c:pt idx="6">
                  <c:v>0.18181818</c:v>
                </c:pt>
                <c:pt idx="7">
                  <c:v>9.0909089999999998E-2</c:v>
                </c:pt>
                <c:pt idx="8">
                  <c:v>9.0909089999999998E-2</c:v>
                </c:pt>
                <c:pt idx="9">
                  <c:v>9.0909089999999998E-2</c:v>
                </c:pt>
                <c:pt idx="10">
                  <c:v>9.0909089999999998E-2</c:v>
                </c:pt>
                <c:pt idx="11">
                  <c:v>0</c:v>
                </c:pt>
                <c:pt idx="12">
                  <c:v>0</c:v>
                </c:pt>
                <c:pt idx="13">
                  <c:v>0</c:v>
                </c:pt>
                <c:pt idx="14">
                  <c:v>0</c:v>
                </c:pt>
                <c:pt idx="15">
                  <c:v>0</c:v>
                </c:pt>
                <c:pt idx="16">
                  <c:v>0</c:v>
                </c:pt>
              </c:numCache>
            </c:numRef>
          </c:val>
          <c:extLst>
            <c:ext xmlns:c16="http://schemas.microsoft.com/office/drawing/2014/chart" uri="{C3380CC4-5D6E-409C-BE32-E72D297353CC}">
              <c16:uniqueId val="{00000000-46A8-4519-9FFD-DE574308D639}"/>
            </c:ext>
          </c:extLst>
        </c:ser>
        <c:ser>
          <c:idx val="1"/>
          <c:order val="1"/>
          <c:tx>
            <c:strRef>
              <c:f>Sheet1!$C$1</c:f>
              <c:strCache>
                <c:ptCount val="1"/>
                <c:pt idx="0">
                  <c:v>Male 18-25</c:v>
                </c:pt>
              </c:strCache>
            </c:strRef>
          </c:tx>
          <c:spPr>
            <a:solidFill>
              <a:schemeClr val="accent2"/>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Sheet1!$C$2:$C$18</c:f>
              <c:numCache>
                <c:formatCode>0%</c:formatCode>
                <c:ptCount val="17"/>
                <c:pt idx="0">
                  <c:v>0</c:v>
                </c:pt>
                <c:pt idx="1">
                  <c:v>0</c:v>
                </c:pt>
                <c:pt idx="2">
                  <c:v>0.28571428999999998</c:v>
                </c:pt>
                <c:pt idx="3">
                  <c:v>0.14285713999999999</c:v>
                </c:pt>
                <c:pt idx="4">
                  <c:v>0.14285713999999999</c:v>
                </c:pt>
                <c:pt idx="5">
                  <c:v>0</c:v>
                </c:pt>
                <c:pt idx="6">
                  <c:v>0</c:v>
                </c:pt>
                <c:pt idx="7">
                  <c:v>0</c:v>
                </c:pt>
                <c:pt idx="8">
                  <c:v>0.28571428999999998</c:v>
                </c:pt>
                <c:pt idx="9">
                  <c:v>0</c:v>
                </c:pt>
                <c:pt idx="10">
                  <c:v>0</c:v>
                </c:pt>
                <c:pt idx="11">
                  <c:v>0.14285713999999999</c:v>
                </c:pt>
                <c:pt idx="12">
                  <c:v>0.14285713999999999</c:v>
                </c:pt>
                <c:pt idx="13">
                  <c:v>0.42857142999999998</c:v>
                </c:pt>
                <c:pt idx="14">
                  <c:v>0</c:v>
                </c:pt>
                <c:pt idx="15">
                  <c:v>0.28571428999999998</c:v>
                </c:pt>
                <c:pt idx="16">
                  <c:v>0.14285713999999999</c:v>
                </c:pt>
              </c:numCache>
            </c:numRef>
          </c:val>
          <c:extLst>
            <c:ext xmlns:c16="http://schemas.microsoft.com/office/drawing/2014/chart" uri="{C3380CC4-5D6E-409C-BE32-E72D297353CC}">
              <c16:uniqueId val="{00000001-46A8-4519-9FFD-DE574308D639}"/>
            </c:ext>
          </c:extLst>
        </c:ser>
        <c:ser>
          <c:idx val="2"/>
          <c:order val="2"/>
          <c:tx>
            <c:strRef>
              <c:f>Sheet1!$D$1</c:f>
              <c:strCache>
                <c:ptCount val="1"/>
                <c:pt idx="0">
                  <c:v>Female 26-34</c:v>
                </c:pt>
              </c:strCache>
            </c:strRef>
          </c:tx>
          <c:spPr>
            <a:solidFill>
              <a:schemeClr val="accent3"/>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Sheet1!$D$2:$D$18</c:f>
              <c:numCache>
                <c:formatCode>0%</c:formatCode>
                <c:ptCount val="17"/>
                <c:pt idx="0">
                  <c:v>0.10714286000000001</c:v>
                </c:pt>
                <c:pt idx="1">
                  <c:v>0.25</c:v>
                </c:pt>
                <c:pt idx="2">
                  <c:v>0.10714286000000001</c:v>
                </c:pt>
                <c:pt idx="3">
                  <c:v>0.10714286000000001</c:v>
                </c:pt>
                <c:pt idx="4">
                  <c:v>0.21428570999999999</c:v>
                </c:pt>
                <c:pt idx="5">
                  <c:v>0.17857143</c:v>
                </c:pt>
                <c:pt idx="6">
                  <c:v>3.5714290000000003E-2</c:v>
                </c:pt>
                <c:pt idx="7">
                  <c:v>7.1428569999999997E-2</c:v>
                </c:pt>
                <c:pt idx="8">
                  <c:v>7.1428569999999997E-2</c:v>
                </c:pt>
                <c:pt idx="9">
                  <c:v>0.14285713999999999</c:v>
                </c:pt>
                <c:pt idx="10">
                  <c:v>3.5714290000000003E-2</c:v>
                </c:pt>
                <c:pt idx="11">
                  <c:v>7.1428569999999997E-2</c:v>
                </c:pt>
                <c:pt idx="12">
                  <c:v>7.1428569999999997E-2</c:v>
                </c:pt>
                <c:pt idx="13">
                  <c:v>0.10714286000000001</c:v>
                </c:pt>
                <c:pt idx="14">
                  <c:v>0.17857143</c:v>
                </c:pt>
                <c:pt idx="15">
                  <c:v>0.14285713999999999</c:v>
                </c:pt>
                <c:pt idx="16">
                  <c:v>3.5714290000000003E-2</c:v>
                </c:pt>
              </c:numCache>
            </c:numRef>
          </c:val>
          <c:extLst>
            <c:ext xmlns:c16="http://schemas.microsoft.com/office/drawing/2014/chart" uri="{C3380CC4-5D6E-409C-BE32-E72D297353CC}">
              <c16:uniqueId val="{00000002-46A8-4519-9FFD-DE574308D639}"/>
            </c:ext>
          </c:extLst>
        </c:ser>
        <c:ser>
          <c:idx val="3"/>
          <c:order val="3"/>
          <c:tx>
            <c:strRef>
              <c:f>Sheet1!$E$1</c:f>
              <c:strCache>
                <c:ptCount val="1"/>
                <c:pt idx="0">
                  <c:v>Male 26-34</c:v>
                </c:pt>
              </c:strCache>
            </c:strRef>
          </c:tx>
          <c:spPr>
            <a:solidFill>
              <a:schemeClr val="accent4"/>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Sheet1!$E$2:$E$18</c:f>
              <c:numCache>
                <c:formatCode>0%</c:formatCode>
                <c:ptCount val="17"/>
                <c:pt idx="0">
                  <c:v>9.6153849999999999E-2</c:v>
                </c:pt>
                <c:pt idx="1">
                  <c:v>0.17307692</c:v>
                </c:pt>
                <c:pt idx="2">
                  <c:v>9.6153849999999999E-2</c:v>
                </c:pt>
                <c:pt idx="3">
                  <c:v>0.15384614999999999</c:v>
                </c:pt>
                <c:pt idx="4">
                  <c:v>0.15384614999999999</c:v>
                </c:pt>
                <c:pt idx="5">
                  <c:v>0.21153846000000001</c:v>
                </c:pt>
                <c:pt idx="6">
                  <c:v>3.8461540000000002E-2</c:v>
                </c:pt>
                <c:pt idx="7">
                  <c:v>0.11538461999999999</c:v>
                </c:pt>
                <c:pt idx="8">
                  <c:v>7.6923079999999991E-2</c:v>
                </c:pt>
                <c:pt idx="9">
                  <c:v>9.6153849999999999E-2</c:v>
                </c:pt>
                <c:pt idx="10">
                  <c:v>1.9230770000000001E-2</c:v>
                </c:pt>
                <c:pt idx="11">
                  <c:v>0.19230769</c:v>
                </c:pt>
                <c:pt idx="12">
                  <c:v>9.6153849999999999E-2</c:v>
                </c:pt>
                <c:pt idx="13">
                  <c:v>7.6923079999999991E-2</c:v>
                </c:pt>
                <c:pt idx="14">
                  <c:v>0.19230769</c:v>
                </c:pt>
                <c:pt idx="15">
                  <c:v>9.6153849999999999E-2</c:v>
                </c:pt>
                <c:pt idx="16">
                  <c:v>5.7692309999999997E-2</c:v>
                </c:pt>
              </c:numCache>
            </c:numRef>
          </c:val>
          <c:extLst>
            <c:ext xmlns:c16="http://schemas.microsoft.com/office/drawing/2014/chart" uri="{C3380CC4-5D6E-409C-BE32-E72D297353CC}">
              <c16:uniqueId val="{00000003-46A8-4519-9FFD-DE574308D639}"/>
            </c:ext>
          </c:extLst>
        </c:ser>
        <c:ser>
          <c:idx val="4"/>
          <c:order val="4"/>
          <c:tx>
            <c:strRef>
              <c:f>Sheet1!$F$1</c:f>
              <c:strCache>
                <c:ptCount val="1"/>
                <c:pt idx="0">
                  <c:v>Female 35-44</c:v>
                </c:pt>
              </c:strCache>
            </c:strRef>
          </c:tx>
          <c:spPr>
            <a:solidFill>
              <a:schemeClr val="accent5"/>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Sheet1!$F$2:$F$18</c:f>
              <c:numCache>
                <c:formatCode>0%</c:formatCode>
                <c:ptCount val="17"/>
                <c:pt idx="0">
                  <c:v>8.5714289999999999E-2</c:v>
                </c:pt>
                <c:pt idx="1">
                  <c:v>0.22857142999999999</c:v>
                </c:pt>
                <c:pt idx="2">
                  <c:v>0.14285713999999999</c:v>
                </c:pt>
                <c:pt idx="3">
                  <c:v>0.14285713999999999</c:v>
                </c:pt>
                <c:pt idx="4">
                  <c:v>2.8571429999999998E-2</c:v>
                </c:pt>
                <c:pt idx="5">
                  <c:v>0.17142857</c:v>
                </c:pt>
                <c:pt idx="6">
                  <c:v>5.7142859999999997E-2</c:v>
                </c:pt>
                <c:pt idx="7">
                  <c:v>0.2</c:v>
                </c:pt>
                <c:pt idx="8">
                  <c:v>0.14285713999999999</c:v>
                </c:pt>
                <c:pt idx="9">
                  <c:v>8.5714289999999999E-2</c:v>
                </c:pt>
                <c:pt idx="10">
                  <c:v>0</c:v>
                </c:pt>
                <c:pt idx="11">
                  <c:v>0.14285713999999999</c:v>
                </c:pt>
                <c:pt idx="12">
                  <c:v>0.14285713999999999</c:v>
                </c:pt>
                <c:pt idx="13">
                  <c:v>0.11428571</c:v>
                </c:pt>
                <c:pt idx="14">
                  <c:v>5.7142859999999997E-2</c:v>
                </c:pt>
                <c:pt idx="15">
                  <c:v>0.11428571</c:v>
                </c:pt>
                <c:pt idx="16">
                  <c:v>5.7142859999999997E-2</c:v>
                </c:pt>
              </c:numCache>
            </c:numRef>
          </c:val>
          <c:extLst>
            <c:ext xmlns:c16="http://schemas.microsoft.com/office/drawing/2014/chart" uri="{C3380CC4-5D6E-409C-BE32-E72D297353CC}">
              <c16:uniqueId val="{00000004-46A8-4519-9FFD-DE574308D639}"/>
            </c:ext>
          </c:extLst>
        </c:ser>
        <c:ser>
          <c:idx val="5"/>
          <c:order val="5"/>
          <c:tx>
            <c:strRef>
              <c:f>Sheet1!$G$1</c:f>
              <c:strCache>
                <c:ptCount val="1"/>
                <c:pt idx="0">
                  <c:v>Male 35-44</c:v>
                </c:pt>
              </c:strCache>
            </c:strRef>
          </c:tx>
          <c:spPr>
            <a:solidFill>
              <a:schemeClr val="accent6"/>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Sheet1!$G$2:$G$18</c:f>
              <c:numCache>
                <c:formatCode>0%</c:formatCode>
                <c:ptCount val="17"/>
                <c:pt idx="0">
                  <c:v>0.16666666999999999</c:v>
                </c:pt>
                <c:pt idx="1">
                  <c:v>9.5238099999999992E-2</c:v>
                </c:pt>
                <c:pt idx="2">
                  <c:v>0.14285713999999999</c:v>
                </c:pt>
                <c:pt idx="3">
                  <c:v>0.23809524000000001</c:v>
                </c:pt>
                <c:pt idx="4">
                  <c:v>0</c:v>
                </c:pt>
                <c:pt idx="5">
                  <c:v>7.1428569999999997E-2</c:v>
                </c:pt>
                <c:pt idx="6">
                  <c:v>7.1428569999999997E-2</c:v>
                </c:pt>
                <c:pt idx="7">
                  <c:v>0.11904762000000001</c:v>
                </c:pt>
                <c:pt idx="8">
                  <c:v>0.11904762000000001</c:v>
                </c:pt>
                <c:pt idx="9">
                  <c:v>0.19047618999999999</c:v>
                </c:pt>
                <c:pt idx="10">
                  <c:v>0</c:v>
                </c:pt>
                <c:pt idx="11">
                  <c:v>0.21428570999999999</c:v>
                </c:pt>
                <c:pt idx="12">
                  <c:v>2.3809520000000001E-2</c:v>
                </c:pt>
                <c:pt idx="13">
                  <c:v>0.21428570999999999</c:v>
                </c:pt>
                <c:pt idx="14">
                  <c:v>7.1428569999999997E-2</c:v>
                </c:pt>
                <c:pt idx="15">
                  <c:v>7.1428569999999997E-2</c:v>
                </c:pt>
                <c:pt idx="16">
                  <c:v>0.11904762000000001</c:v>
                </c:pt>
              </c:numCache>
            </c:numRef>
          </c:val>
          <c:extLst>
            <c:ext xmlns:c16="http://schemas.microsoft.com/office/drawing/2014/chart" uri="{C3380CC4-5D6E-409C-BE32-E72D297353CC}">
              <c16:uniqueId val="{00000005-46A8-4519-9FFD-DE574308D639}"/>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Sheet1!$H$2:$H$18</c:f>
              <c:numCache>
                <c:formatCode>0%</c:formatCode>
                <c:ptCount val="17"/>
                <c:pt idx="0">
                  <c:v>0.16666666999999999</c:v>
                </c:pt>
                <c:pt idx="1">
                  <c:v>0.30952381000000001</c:v>
                </c:pt>
                <c:pt idx="2">
                  <c:v>9.5238099999999992E-2</c:v>
                </c:pt>
                <c:pt idx="3">
                  <c:v>0.11904762000000001</c:v>
                </c:pt>
                <c:pt idx="4">
                  <c:v>7.1428569999999997E-2</c:v>
                </c:pt>
                <c:pt idx="5">
                  <c:v>0.11904762000000001</c:v>
                </c:pt>
                <c:pt idx="6">
                  <c:v>2.3809520000000001E-2</c:v>
                </c:pt>
                <c:pt idx="7">
                  <c:v>4.7619050000000003E-2</c:v>
                </c:pt>
                <c:pt idx="8">
                  <c:v>0.14285713999999999</c:v>
                </c:pt>
                <c:pt idx="9">
                  <c:v>9.5238099999999992E-2</c:v>
                </c:pt>
                <c:pt idx="10">
                  <c:v>0</c:v>
                </c:pt>
                <c:pt idx="11">
                  <c:v>0.16666666999999999</c:v>
                </c:pt>
                <c:pt idx="12">
                  <c:v>0.14285713999999999</c:v>
                </c:pt>
                <c:pt idx="13">
                  <c:v>0.16666666999999999</c:v>
                </c:pt>
                <c:pt idx="14">
                  <c:v>2.3809520000000001E-2</c:v>
                </c:pt>
                <c:pt idx="15">
                  <c:v>9.5238099999999992E-2</c:v>
                </c:pt>
                <c:pt idx="16">
                  <c:v>0.11904762000000001</c:v>
                </c:pt>
              </c:numCache>
            </c:numRef>
          </c:val>
          <c:extLst>
            <c:ext xmlns:c16="http://schemas.microsoft.com/office/drawing/2014/chart" uri="{C3380CC4-5D6E-409C-BE32-E72D297353CC}">
              <c16:uniqueId val="{00000000-3ABB-B945-8D7C-82799E6F904C}"/>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Sheet1!$I$2:$I$18</c:f>
              <c:numCache>
                <c:formatCode>0%</c:formatCode>
                <c:ptCount val="17"/>
                <c:pt idx="0">
                  <c:v>0.15384614999999999</c:v>
                </c:pt>
                <c:pt idx="1">
                  <c:v>0.15384614999999999</c:v>
                </c:pt>
                <c:pt idx="2">
                  <c:v>0.19230769</c:v>
                </c:pt>
                <c:pt idx="3">
                  <c:v>0.23076922999999999</c:v>
                </c:pt>
                <c:pt idx="4">
                  <c:v>7.6923079999999991E-2</c:v>
                </c:pt>
                <c:pt idx="5">
                  <c:v>0.15384614999999999</c:v>
                </c:pt>
                <c:pt idx="6">
                  <c:v>3.8461540000000002E-2</c:v>
                </c:pt>
                <c:pt idx="7">
                  <c:v>0.15384614999999999</c:v>
                </c:pt>
                <c:pt idx="8">
                  <c:v>0.15384614999999999</c:v>
                </c:pt>
                <c:pt idx="9">
                  <c:v>0.19230769</c:v>
                </c:pt>
                <c:pt idx="10">
                  <c:v>0</c:v>
                </c:pt>
                <c:pt idx="11">
                  <c:v>7.6923079999999991E-2</c:v>
                </c:pt>
                <c:pt idx="12">
                  <c:v>3.8461540000000002E-2</c:v>
                </c:pt>
                <c:pt idx="13">
                  <c:v>3.8461540000000002E-2</c:v>
                </c:pt>
                <c:pt idx="14">
                  <c:v>0.11538461999999999</c:v>
                </c:pt>
                <c:pt idx="15">
                  <c:v>0.11538461999999999</c:v>
                </c:pt>
                <c:pt idx="16">
                  <c:v>0.11538461999999999</c:v>
                </c:pt>
              </c:numCache>
            </c:numRef>
          </c:val>
          <c:extLst>
            <c:ext xmlns:c16="http://schemas.microsoft.com/office/drawing/2014/chart" uri="{C3380CC4-5D6E-409C-BE32-E72D297353CC}">
              <c16:uniqueId val="{00000001-3ABB-B945-8D7C-82799E6F904C}"/>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Sheet1!$J$2:$J$18</c:f>
              <c:numCache>
                <c:formatCode>0%</c:formatCode>
                <c:ptCount val="17"/>
                <c:pt idx="0">
                  <c:v>0.18518519</c:v>
                </c:pt>
                <c:pt idx="1">
                  <c:v>0.22222222</c:v>
                </c:pt>
                <c:pt idx="2">
                  <c:v>0</c:v>
                </c:pt>
                <c:pt idx="3">
                  <c:v>7.4074070000000006E-2</c:v>
                </c:pt>
                <c:pt idx="4">
                  <c:v>7.4074070000000006E-2</c:v>
                </c:pt>
                <c:pt idx="5">
                  <c:v>7.4074070000000006E-2</c:v>
                </c:pt>
                <c:pt idx="6">
                  <c:v>7.4074070000000006E-2</c:v>
                </c:pt>
                <c:pt idx="7">
                  <c:v>3.703704E-2</c:v>
                </c:pt>
                <c:pt idx="8">
                  <c:v>0.11111111</c:v>
                </c:pt>
                <c:pt idx="9">
                  <c:v>0.29629630000000001</c:v>
                </c:pt>
                <c:pt idx="10">
                  <c:v>0</c:v>
                </c:pt>
                <c:pt idx="11">
                  <c:v>0.44444444</c:v>
                </c:pt>
                <c:pt idx="12">
                  <c:v>0</c:v>
                </c:pt>
                <c:pt idx="13">
                  <c:v>0.11111111</c:v>
                </c:pt>
                <c:pt idx="14">
                  <c:v>0</c:v>
                </c:pt>
                <c:pt idx="15">
                  <c:v>0.11111111</c:v>
                </c:pt>
                <c:pt idx="16">
                  <c:v>0.11111111</c:v>
                </c:pt>
              </c:numCache>
            </c:numRef>
          </c:val>
          <c:extLst>
            <c:ext xmlns:c16="http://schemas.microsoft.com/office/drawing/2014/chart" uri="{C3380CC4-5D6E-409C-BE32-E72D297353CC}">
              <c16:uniqueId val="{00000000-033F-264B-A0DD-BFE3576EAC02}"/>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Sheet1!$A$2:$A$18</c:f>
              <c:strCache>
                <c:ptCount val="17"/>
                <c:pt idx="0">
                  <c:v>Clinical research on the brand</c:v>
                </c:pt>
                <c:pt idx="1">
                  <c:v>Addresses my specific conditions/concerns</c:v>
                </c:pt>
                <c:pt idx="2">
                  <c:v>Recommended by friend/family</c:v>
                </c:pt>
                <c:pt idx="3">
                  <c:v>Natural source</c:v>
                </c:pt>
                <c:pt idx="4">
                  <c:v>Not genetically modified </c:v>
                </c:pt>
                <c:pt idx="5">
                  <c:v>Online ratings and/or reviews</c:v>
                </c:pt>
                <c:pt idx="6">
                  <c:v>3rd party certification/seal </c:v>
                </c:pt>
                <c:pt idx="7">
                  <c:v>Contains branded ingredients</c:v>
                </c:pt>
                <c:pt idx="8">
                  <c:v>Detailed ingredient information</c:v>
                </c:pt>
                <c:pt idx="9">
                  <c:v>Past experience with the brand itself</c:v>
                </c:pt>
                <c:pt idx="10">
                  <c:v>None of the above</c:v>
                </c:pt>
                <c:pt idx="11">
                  <c:v>HCP Recommendation</c:v>
                </c:pt>
                <c:pt idx="12">
                  <c:v>Influencer endorsement</c:v>
                </c:pt>
                <c:pt idx="13">
                  <c:v>Clinical research on the ingredient</c:v>
                </c:pt>
                <c:pt idx="14">
                  <c:v>Organic certification</c:v>
                </c:pt>
                <c:pt idx="15">
                  <c:v>Measurable outcome</c:v>
                </c:pt>
                <c:pt idx="16">
                  <c:v>Proof of safety</c:v>
                </c:pt>
              </c:strCache>
            </c:strRef>
          </c:cat>
          <c:val>
            <c:numRef>
              <c:f>Sheet1!$K$2:$K$18</c:f>
              <c:numCache>
                <c:formatCode>0%</c:formatCode>
                <c:ptCount val="17"/>
                <c:pt idx="0">
                  <c:v>6.6666669999999997E-2</c:v>
                </c:pt>
                <c:pt idx="1">
                  <c:v>0.46666667000000001</c:v>
                </c:pt>
                <c:pt idx="2">
                  <c:v>0</c:v>
                </c:pt>
                <c:pt idx="3">
                  <c:v>0.26666666999999999</c:v>
                </c:pt>
                <c:pt idx="4">
                  <c:v>0</c:v>
                </c:pt>
                <c:pt idx="5">
                  <c:v>0</c:v>
                </c:pt>
                <c:pt idx="6">
                  <c:v>0.2</c:v>
                </c:pt>
                <c:pt idx="7">
                  <c:v>0.2</c:v>
                </c:pt>
                <c:pt idx="8">
                  <c:v>6.6666669999999997E-2</c:v>
                </c:pt>
                <c:pt idx="9">
                  <c:v>0.13333333</c:v>
                </c:pt>
                <c:pt idx="10">
                  <c:v>0</c:v>
                </c:pt>
                <c:pt idx="11">
                  <c:v>0.33333332999999998</c:v>
                </c:pt>
                <c:pt idx="12">
                  <c:v>0</c:v>
                </c:pt>
                <c:pt idx="13">
                  <c:v>0.2</c:v>
                </c:pt>
                <c:pt idx="14">
                  <c:v>0</c:v>
                </c:pt>
                <c:pt idx="15">
                  <c:v>0</c:v>
                </c:pt>
                <c:pt idx="16">
                  <c:v>6.6666669999999997E-2</c:v>
                </c:pt>
              </c:numCache>
            </c:numRef>
          </c:val>
          <c:extLst>
            <c:ext xmlns:c16="http://schemas.microsoft.com/office/drawing/2014/chart" uri="{C3380CC4-5D6E-409C-BE32-E72D297353CC}">
              <c16:uniqueId val="{00000001-033F-264B-A0DD-BFE3576EAC02}"/>
            </c:ext>
          </c:extLst>
        </c:ser>
        <c:dLbls>
          <c:showLegendKey val="0"/>
          <c:showVal val="0"/>
          <c:showCatName val="0"/>
          <c:showSerName val="0"/>
          <c:showPercent val="0"/>
          <c:showBubbleSize val="0"/>
        </c:dLbls>
        <c:gapWidth val="219"/>
        <c:overlap val="-27"/>
        <c:axId val="758300008"/>
        <c:axId val="758299288"/>
      </c:barChart>
      <c:catAx>
        <c:axId val="75830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299288"/>
        <c:crosses val="autoZero"/>
        <c:auto val="1"/>
        <c:lblAlgn val="ctr"/>
        <c:lblOffset val="100"/>
        <c:noMultiLvlLbl val="0"/>
      </c:catAx>
      <c:valAx>
        <c:axId val="758299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30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Sheet1!$B$2:$B$18</c:f>
              <c:numCache>
                <c:formatCode>0%</c:formatCode>
                <c:ptCount val="17"/>
                <c:pt idx="0">
                  <c:v>0.22222222</c:v>
                </c:pt>
                <c:pt idx="1">
                  <c:v>0.22222222</c:v>
                </c:pt>
                <c:pt idx="2">
                  <c:v>0.16666666999999999</c:v>
                </c:pt>
                <c:pt idx="3">
                  <c:v>0.16666666999999999</c:v>
                </c:pt>
                <c:pt idx="4">
                  <c:v>0.16666666999999999</c:v>
                </c:pt>
                <c:pt idx="5">
                  <c:v>0.16666666999999999</c:v>
                </c:pt>
                <c:pt idx="6">
                  <c:v>0.11111111</c:v>
                </c:pt>
                <c:pt idx="7">
                  <c:v>0.11111111</c:v>
                </c:pt>
                <c:pt idx="8">
                  <c:v>0.11111111</c:v>
                </c:pt>
                <c:pt idx="9">
                  <c:v>0.11111111</c:v>
                </c:pt>
                <c:pt idx="10">
                  <c:v>0.11111111</c:v>
                </c:pt>
                <c:pt idx="11">
                  <c:v>0.11111111</c:v>
                </c:pt>
                <c:pt idx="12">
                  <c:v>5.5555559999999997E-2</c:v>
                </c:pt>
                <c:pt idx="13">
                  <c:v>5.5555559999999997E-2</c:v>
                </c:pt>
                <c:pt idx="14">
                  <c:v>5.5555559999999997E-2</c:v>
                </c:pt>
                <c:pt idx="15">
                  <c:v>0</c:v>
                </c:pt>
                <c:pt idx="16">
                  <c:v>0</c:v>
                </c:pt>
              </c:numCache>
            </c:numRef>
          </c:val>
          <c:extLst>
            <c:ext xmlns:c16="http://schemas.microsoft.com/office/drawing/2014/chart" uri="{C3380CC4-5D6E-409C-BE32-E72D297353CC}">
              <c16:uniqueId val="{00000000-46A8-4519-9FFD-DE574308D639}"/>
            </c:ext>
          </c:extLst>
        </c:ser>
        <c:ser>
          <c:idx val="1"/>
          <c:order val="1"/>
          <c:tx>
            <c:strRef>
              <c:f>Sheet1!$C$1</c:f>
              <c:strCache>
                <c:ptCount val="1"/>
                <c:pt idx="0">
                  <c:v>Male 18-25</c:v>
                </c:pt>
              </c:strCache>
            </c:strRef>
          </c:tx>
          <c:spPr>
            <a:solidFill>
              <a:schemeClr val="accent2"/>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Sheet1!$C$2:$C$18</c:f>
              <c:numCache>
                <c:formatCode>0%</c:formatCode>
                <c:ptCount val="17"/>
                <c:pt idx="0">
                  <c:v>5.2631579999999997E-2</c:v>
                </c:pt>
                <c:pt idx="1">
                  <c:v>0.10526315999999999</c:v>
                </c:pt>
                <c:pt idx="2">
                  <c:v>5.2631579999999997E-2</c:v>
                </c:pt>
                <c:pt idx="3">
                  <c:v>0.15789474000000001</c:v>
                </c:pt>
                <c:pt idx="4">
                  <c:v>0.26315789000000001</c:v>
                </c:pt>
                <c:pt idx="5">
                  <c:v>0.15789474000000001</c:v>
                </c:pt>
                <c:pt idx="6">
                  <c:v>0.21052631999999999</c:v>
                </c:pt>
                <c:pt idx="7">
                  <c:v>0.15789474000000001</c:v>
                </c:pt>
                <c:pt idx="8">
                  <c:v>0.15789474000000001</c:v>
                </c:pt>
                <c:pt idx="9">
                  <c:v>0.10526315999999999</c:v>
                </c:pt>
                <c:pt idx="10">
                  <c:v>0.10526315999999999</c:v>
                </c:pt>
                <c:pt idx="11">
                  <c:v>5.2631579999999997E-2</c:v>
                </c:pt>
                <c:pt idx="12">
                  <c:v>0.26315789000000001</c:v>
                </c:pt>
                <c:pt idx="13">
                  <c:v>0</c:v>
                </c:pt>
                <c:pt idx="14">
                  <c:v>0</c:v>
                </c:pt>
                <c:pt idx="15">
                  <c:v>5.2631579999999997E-2</c:v>
                </c:pt>
                <c:pt idx="16">
                  <c:v>0.10526315999999999</c:v>
                </c:pt>
              </c:numCache>
            </c:numRef>
          </c:val>
          <c:extLst>
            <c:ext xmlns:c16="http://schemas.microsoft.com/office/drawing/2014/chart" uri="{C3380CC4-5D6E-409C-BE32-E72D297353CC}">
              <c16:uniqueId val="{00000001-46A8-4519-9FFD-DE574308D639}"/>
            </c:ext>
          </c:extLst>
        </c:ser>
        <c:ser>
          <c:idx val="2"/>
          <c:order val="2"/>
          <c:tx>
            <c:strRef>
              <c:f>Sheet1!$D$1</c:f>
              <c:strCache>
                <c:ptCount val="1"/>
                <c:pt idx="0">
                  <c:v>Female 26-34</c:v>
                </c:pt>
              </c:strCache>
            </c:strRef>
          </c:tx>
          <c:spPr>
            <a:solidFill>
              <a:schemeClr val="accent3"/>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Sheet1!$D$2:$D$18</c:f>
              <c:numCache>
                <c:formatCode>0%</c:formatCode>
                <c:ptCount val="17"/>
                <c:pt idx="0">
                  <c:v>3.8461540000000002E-2</c:v>
                </c:pt>
                <c:pt idx="1">
                  <c:v>7.6923079999999991E-2</c:v>
                </c:pt>
                <c:pt idx="2">
                  <c:v>0.26923077000000001</c:v>
                </c:pt>
                <c:pt idx="3">
                  <c:v>7.6923079999999991E-2</c:v>
                </c:pt>
                <c:pt idx="4">
                  <c:v>0.13461538000000001</c:v>
                </c:pt>
                <c:pt idx="5">
                  <c:v>0.11538461999999999</c:v>
                </c:pt>
                <c:pt idx="6">
                  <c:v>0.23076922999999999</c:v>
                </c:pt>
                <c:pt idx="7">
                  <c:v>0.17307692</c:v>
                </c:pt>
                <c:pt idx="8">
                  <c:v>9.6153849999999999E-2</c:v>
                </c:pt>
                <c:pt idx="9">
                  <c:v>0.17307692</c:v>
                </c:pt>
                <c:pt idx="10">
                  <c:v>0.15384614999999999</c:v>
                </c:pt>
                <c:pt idx="11">
                  <c:v>5.7692309999999997E-2</c:v>
                </c:pt>
                <c:pt idx="12">
                  <c:v>0.21153846000000001</c:v>
                </c:pt>
                <c:pt idx="13">
                  <c:v>3.8461540000000002E-2</c:v>
                </c:pt>
                <c:pt idx="14">
                  <c:v>1.9230770000000001E-2</c:v>
                </c:pt>
                <c:pt idx="15">
                  <c:v>3.8461540000000002E-2</c:v>
                </c:pt>
                <c:pt idx="16">
                  <c:v>5.7692309999999997E-2</c:v>
                </c:pt>
              </c:numCache>
            </c:numRef>
          </c:val>
          <c:extLst>
            <c:ext xmlns:c16="http://schemas.microsoft.com/office/drawing/2014/chart" uri="{C3380CC4-5D6E-409C-BE32-E72D297353CC}">
              <c16:uniqueId val="{00000002-46A8-4519-9FFD-DE574308D639}"/>
            </c:ext>
          </c:extLst>
        </c:ser>
        <c:ser>
          <c:idx val="3"/>
          <c:order val="3"/>
          <c:tx>
            <c:strRef>
              <c:f>Sheet1!$E$1</c:f>
              <c:strCache>
                <c:ptCount val="1"/>
                <c:pt idx="0">
                  <c:v>Male 26-34</c:v>
                </c:pt>
              </c:strCache>
            </c:strRef>
          </c:tx>
          <c:spPr>
            <a:solidFill>
              <a:schemeClr val="accent4"/>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Sheet1!$E$2:$E$18</c:f>
              <c:numCache>
                <c:formatCode>0%</c:formatCode>
                <c:ptCount val="17"/>
                <c:pt idx="0">
                  <c:v>0.08</c:v>
                </c:pt>
                <c:pt idx="1">
                  <c:v>0.14000000000000001</c:v>
                </c:pt>
                <c:pt idx="2">
                  <c:v>0.16</c:v>
                </c:pt>
                <c:pt idx="3">
                  <c:v>0.14000000000000001</c:v>
                </c:pt>
                <c:pt idx="4">
                  <c:v>0.06</c:v>
                </c:pt>
                <c:pt idx="5">
                  <c:v>0.12</c:v>
                </c:pt>
                <c:pt idx="6">
                  <c:v>0.18</c:v>
                </c:pt>
                <c:pt idx="7">
                  <c:v>0.2</c:v>
                </c:pt>
                <c:pt idx="8">
                  <c:v>0.14000000000000001</c:v>
                </c:pt>
                <c:pt idx="9">
                  <c:v>0.16</c:v>
                </c:pt>
                <c:pt idx="10">
                  <c:v>0.22</c:v>
                </c:pt>
                <c:pt idx="11">
                  <c:v>0.08</c:v>
                </c:pt>
                <c:pt idx="12">
                  <c:v>0.08</c:v>
                </c:pt>
                <c:pt idx="13">
                  <c:v>0.02</c:v>
                </c:pt>
                <c:pt idx="14">
                  <c:v>0</c:v>
                </c:pt>
                <c:pt idx="15">
                  <c:v>0.12</c:v>
                </c:pt>
                <c:pt idx="16">
                  <c:v>0.1</c:v>
                </c:pt>
              </c:numCache>
            </c:numRef>
          </c:val>
          <c:extLst>
            <c:ext xmlns:c16="http://schemas.microsoft.com/office/drawing/2014/chart" uri="{C3380CC4-5D6E-409C-BE32-E72D297353CC}">
              <c16:uniqueId val="{00000003-46A8-4519-9FFD-DE574308D639}"/>
            </c:ext>
          </c:extLst>
        </c:ser>
        <c:ser>
          <c:idx val="4"/>
          <c:order val="4"/>
          <c:tx>
            <c:strRef>
              <c:f>Sheet1!$F$1</c:f>
              <c:strCache>
                <c:ptCount val="1"/>
                <c:pt idx="0">
                  <c:v>Female 35-44</c:v>
                </c:pt>
              </c:strCache>
            </c:strRef>
          </c:tx>
          <c:spPr>
            <a:solidFill>
              <a:schemeClr val="accent5"/>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Sheet1!$F$2:$F$18</c:f>
              <c:numCache>
                <c:formatCode>0%</c:formatCode>
                <c:ptCount val="17"/>
                <c:pt idx="0">
                  <c:v>7.2727269999999997E-2</c:v>
                </c:pt>
                <c:pt idx="1">
                  <c:v>3.6363640000000003E-2</c:v>
                </c:pt>
                <c:pt idx="2">
                  <c:v>0.23636364000000001</c:v>
                </c:pt>
                <c:pt idx="3">
                  <c:v>9.0909089999999998E-2</c:v>
                </c:pt>
                <c:pt idx="4">
                  <c:v>0.2</c:v>
                </c:pt>
                <c:pt idx="5">
                  <c:v>0.12727273</c:v>
                </c:pt>
                <c:pt idx="6">
                  <c:v>0.14545454999999999</c:v>
                </c:pt>
                <c:pt idx="7">
                  <c:v>0.18181818</c:v>
                </c:pt>
                <c:pt idx="8">
                  <c:v>9.0909089999999998E-2</c:v>
                </c:pt>
                <c:pt idx="9">
                  <c:v>5.4545450000000002E-2</c:v>
                </c:pt>
                <c:pt idx="10">
                  <c:v>0.12727273</c:v>
                </c:pt>
                <c:pt idx="11">
                  <c:v>5.4545450000000002E-2</c:v>
                </c:pt>
                <c:pt idx="12">
                  <c:v>0.12727273</c:v>
                </c:pt>
                <c:pt idx="13">
                  <c:v>0.16363636000000001</c:v>
                </c:pt>
                <c:pt idx="14">
                  <c:v>0</c:v>
                </c:pt>
                <c:pt idx="15">
                  <c:v>0.10909091</c:v>
                </c:pt>
                <c:pt idx="16">
                  <c:v>0.12727273</c:v>
                </c:pt>
              </c:numCache>
            </c:numRef>
          </c:val>
          <c:extLst>
            <c:ext xmlns:c16="http://schemas.microsoft.com/office/drawing/2014/chart" uri="{C3380CC4-5D6E-409C-BE32-E72D297353CC}">
              <c16:uniqueId val="{00000004-46A8-4519-9FFD-DE574308D639}"/>
            </c:ext>
          </c:extLst>
        </c:ser>
        <c:ser>
          <c:idx val="5"/>
          <c:order val="5"/>
          <c:tx>
            <c:strRef>
              <c:f>Sheet1!$G$1</c:f>
              <c:strCache>
                <c:ptCount val="1"/>
                <c:pt idx="0">
                  <c:v>Male 35-44</c:v>
                </c:pt>
              </c:strCache>
            </c:strRef>
          </c:tx>
          <c:spPr>
            <a:solidFill>
              <a:schemeClr val="accent6"/>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Sheet1!$G$2:$G$18</c:f>
              <c:numCache>
                <c:formatCode>0%</c:formatCode>
                <c:ptCount val="17"/>
                <c:pt idx="0">
                  <c:v>0.10810810999999999</c:v>
                </c:pt>
                <c:pt idx="1">
                  <c:v>2.702703E-2</c:v>
                </c:pt>
                <c:pt idx="2">
                  <c:v>0.16216216</c:v>
                </c:pt>
                <c:pt idx="3">
                  <c:v>0.13513513999999999</c:v>
                </c:pt>
                <c:pt idx="4">
                  <c:v>9.4594590000000006E-2</c:v>
                </c:pt>
                <c:pt idx="5">
                  <c:v>0.14864864999999999</c:v>
                </c:pt>
                <c:pt idx="6">
                  <c:v>0.18918919000000001</c:v>
                </c:pt>
                <c:pt idx="7">
                  <c:v>0.13513513999999999</c:v>
                </c:pt>
                <c:pt idx="8">
                  <c:v>8.108108E-2</c:v>
                </c:pt>
                <c:pt idx="9">
                  <c:v>0.14864864999999999</c:v>
                </c:pt>
                <c:pt idx="10">
                  <c:v>0.17567568</c:v>
                </c:pt>
                <c:pt idx="11">
                  <c:v>0.10810810999999999</c:v>
                </c:pt>
                <c:pt idx="12">
                  <c:v>0.14864864999999999</c:v>
                </c:pt>
                <c:pt idx="13">
                  <c:v>0.10810810999999999</c:v>
                </c:pt>
                <c:pt idx="14">
                  <c:v>0</c:v>
                </c:pt>
                <c:pt idx="15">
                  <c:v>6.7567570000000007E-2</c:v>
                </c:pt>
                <c:pt idx="16">
                  <c:v>0.12162162</c:v>
                </c:pt>
              </c:numCache>
            </c:numRef>
          </c:val>
          <c:extLst>
            <c:ext xmlns:c16="http://schemas.microsoft.com/office/drawing/2014/chart" uri="{C3380CC4-5D6E-409C-BE32-E72D297353CC}">
              <c16:uniqueId val="{00000005-46A8-4519-9FFD-DE574308D639}"/>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Sheet1!$H$2:$H$18</c:f>
              <c:numCache>
                <c:formatCode>0%</c:formatCode>
                <c:ptCount val="17"/>
                <c:pt idx="0">
                  <c:v>4.4117650000000001E-2</c:v>
                </c:pt>
                <c:pt idx="1">
                  <c:v>4.4117650000000001E-2</c:v>
                </c:pt>
                <c:pt idx="2">
                  <c:v>0.36764706000000003</c:v>
                </c:pt>
                <c:pt idx="3">
                  <c:v>0.16176471000000001</c:v>
                </c:pt>
                <c:pt idx="4">
                  <c:v>0.13235294</c:v>
                </c:pt>
                <c:pt idx="5">
                  <c:v>0.17647059000000001</c:v>
                </c:pt>
                <c:pt idx="6">
                  <c:v>0.16176471000000001</c:v>
                </c:pt>
                <c:pt idx="7">
                  <c:v>0.13235294</c:v>
                </c:pt>
                <c:pt idx="8">
                  <c:v>2.9411759999999999E-2</c:v>
                </c:pt>
                <c:pt idx="9">
                  <c:v>0.11764706</c:v>
                </c:pt>
                <c:pt idx="10">
                  <c:v>7.3529410000000003E-2</c:v>
                </c:pt>
                <c:pt idx="11">
                  <c:v>1.4705879999999999E-2</c:v>
                </c:pt>
                <c:pt idx="12">
                  <c:v>0.14705882000000001</c:v>
                </c:pt>
                <c:pt idx="13">
                  <c:v>4.4117650000000001E-2</c:v>
                </c:pt>
                <c:pt idx="14">
                  <c:v>5.8823529999999999E-2</c:v>
                </c:pt>
                <c:pt idx="15">
                  <c:v>0.10294117999999999</c:v>
                </c:pt>
                <c:pt idx="16">
                  <c:v>7.3529410000000003E-2</c:v>
                </c:pt>
              </c:numCache>
            </c:numRef>
          </c:val>
          <c:extLst>
            <c:ext xmlns:c16="http://schemas.microsoft.com/office/drawing/2014/chart" uri="{C3380CC4-5D6E-409C-BE32-E72D297353CC}">
              <c16:uniqueId val="{00000000-3ABB-B945-8D7C-82799E6F904C}"/>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Sheet1!$I$2:$I$18</c:f>
              <c:numCache>
                <c:formatCode>0%</c:formatCode>
                <c:ptCount val="17"/>
                <c:pt idx="0">
                  <c:v>0.11111111</c:v>
                </c:pt>
                <c:pt idx="1">
                  <c:v>4.4444440000000002E-2</c:v>
                </c:pt>
                <c:pt idx="2">
                  <c:v>0.2</c:v>
                </c:pt>
                <c:pt idx="3">
                  <c:v>6.6666669999999997E-2</c:v>
                </c:pt>
                <c:pt idx="4">
                  <c:v>8.8888890000000012E-2</c:v>
                </c:pt>
                <c:pt idx="5">
                  <c:v>0.13333333</c:v>
                </c:pt>
                <c:pt idx="6">
                  <c:v>0.2</c:v>
                </c:pt>
                <c:pt idx="7">
                  <c:v>0.24444444000000001</c:v>
                </c:pt>
                <c:pt idx="8">
                  <c:v>0.13333333</c:v>
                </c:pt>
                <c:pt idx="9">
                  <c:v>2.2222220000000001E-2</c:v>
                </c:pt>
                <c:pt idx="10">
                  <c:v>0.22222222</c:v>
                </c:pt>
                <c:pt idx="11">
                  <c:v>0</c:v>
                </c:pt>
                <c:pt idx="12">
                  <c:v>0.2</c:v>
                </c:pt>
                <c:pt idx="13">
                  <c:v>0.15555556000000001</c:v>
                </c:pt>
                <c:pt idx="14">
                  <c:v>2.2222220000000001E-2</c:v>
                </c:pt>
                <c:pt idx="15">
                  <c:v>0</c:v>
                </c:pt>
                <c:pt idx="16">
                  <c:v>0.11111111</c:v>
                </c:pt>
              </c:numCache>
            </c:numRef>
          </c:val>
          <c:extLst>
            <c:ext xmlns:c16="http://schemas.microsoft.com/office/drawing/2014/chart" uri="{C3380CC4-5D6E-409C-BE32-E72D297353CC}">
              <c16:uniqueId val="{00000001-3ABB-B945-8D7C-82799E6F904C}"/>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Sheet1!$J$2:$J$18</c:f>
              <c:numCache>
                <c:formatCode>0%</c:formatCode>
                <c:ptCount val="17"/>
                <c:pt idx="0">
                  <c:v>2.8985509999999999E-2</c:v>
                </c:pt>
                <c:pt idx="1">
                  <c:v>5.7971010000000003E-2</c:v>
                </c:pt>
                <c:pt idx="2">
                  <c:v>0.31884057999999998</c:v>
                </c:pt>
                <c:pt idx="3">
                  <c:v>0.10144928</c:v>
                </c:pt>
                <c:pt idx="4">
                  <c:v>0.15942028999999999</c:v>
                </c:pt>
                <c:pt idx="5">
                  <c:v>8.6956520000000009E-2</c:v>
                </c:pt>
                <c:pt idx="6">
                  <c:v>0.34782608999999998</c:v>
                </c:pt>
                <c:pt idx="7">
                  <c:v>0.10144928</c:v>
                </c:pt>
                <c:pt idx="8">
                  <c:v>4.3478259999999998E-2</c:v>
                </c:pt>
                <c:pt idx="9">
                  <c:v>7.2463769999999997E-2</c:v>
                </c:pt>
                <c:pt idx="10">
                  <c:v>7.2463769999999997E-2</c:v>
                </c:pt>
                <c:pt idx="11">
                  <c:v>7.2463769999999997E-2</c:v>
                </c:pt>
                <c:pt idx="12">
                  <c:v>0.10144928</c:v>
                </c:pt>
                <c:pt idx="13">
                  <c:v>1.449275E-2</c:v>
                </c:pt>
                <c:pt idx="14">
                  <c:v>2.8985509999999999E-2</c:v>
                </c:pt>
                <c:pt idx="15">
                  <c:v>0</c:v>
                </c:pt>
                <c:pt idx="16">
                  <c:v>0.27536231999999999</c:v>
                </c:pt>
              </c:numCache>
            </c:numRef>
          </c:val>
          <c:extLst>
            <c:ext xmlns:c16="http://schemas.microsoft.com/office/drawing/2014/chart" uri="{C3380CC4-5D6E-409C-BE32-E72D297353CC}">
              <c16:uniqueId val="{00000000-033F-264B-A0DD-BFE3576EAC02}"/>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Sheet1!$A$2:$A$18</c:f>
              <c:strCache>
                <c:ptCount val="17"/>
                <c:pt idx="0">
                  <c:v>Recommended by friend/family</c:v>
                </c:pt>
                <c:pt idx="1">
                  <c:v>Not genetically modified </c:v>
                </c:pt>
                <c:pt idx="2">
                  <c:v>Addresses my specific conditions/concerns</c:v>
                </c:pt>
                <c:pt idx="3">
                  <c:v>Clinical research on the brand</c:v>
                </c:pt>
                <c:pt idx="4">
                  <c:v>Detailed ingredient information</c:v>
                </c:pt>
                <c:pt idx="5">
                  <c:v>Proof of safety</c:v>
                </c:pt>
                <c:pt idx="6">
                  <c:v>HCP Recommendation</c:v>
                </c:pt>
                <c:pt idx="7">
                  <c:v>Natural source</c:v>
                </c:pt>
                <c:pt idx="8">
                  <c:v>Organic certification</c:v>
                </c:pt>
                <c:pt idx="9">
                  <c:v>Measurable outcome</c:v>
                </c:pt>
                <c:pt idx="10">
                  <c:v>Online ratings and/or reviews</c:v>
                </c:pt>
                <c:pt idx="11">
                  <c:v>3rd party certification/seal </c:v>
                </c:pt>
                <c:pt idx="12">
                  <c:v>Clinical research on the ingredient</c:v>
                </c:pt>
                <c:pt idx="13">
                  <c:v>Contains branded ingredients</c:v>
                </c:pt>
                <c:pt idx="14">
                  <c:v>None of the above</c:v>
                </c:pt>
                <c:pt idx="15">
                  <c:v>Influencer endorsement</c:v>
                </c:pt>
                <c:pt idx="16">
                  <c:v>Past experience with the brand itself</c:v>
                </c:pt>
              </c:strCache>
            </c:strRef>
          </c:cat>
          <c:val>
            <c:numRef>
              <c:f>Sheet1!$K$2:$K$18</c:f>
              <c:numCache>
                <c:formatCode>0%</c:formatCode>
                <c:ptCount val="17"/>
                <c:pt idx="0">
                  <c:v>3.1746030000000001E-2</c:v>
                </c:pt>
                <c:pt idx="1">
                  <c:v>0</c:v>
                </c:pt>
                <c:pt idx="2">
                  <c:v>0.33333332999999998</c:v>
                </c:pt>
                <c:pt idx="3">
                  <c:v>7.9365080000000005E-2</c:v>
                </c:pt>
                <c:pt idx="4">
                  <c:v>0.11111111</c:v>
                </c:pt>
                <c:pt idx="5">
                  <c:v>0.11111111</c:v>
                </c:pt>
                <c:pt idx="6">
                  <c:v>0.34920635</c:v>
                </c:pt>
                <c:pt idx="7">
                  <c:v>0.17460317</c:v>
                </c:pt>
                <c:pt idx="8">
                  <c:v>1.5873020000000002E-2</c:v>
                </c:pt>
                <c:pt idx="9">
                  <c:v>0.12698413</c:v>
                </c:pt>
                <c:pt idx="10">
                  <c:v>9.5238099999999992E-2</c:v>
                </c:pt>
                <c:pt idx="11">
                  <c:v>3.1746030000000001E-2</c:v>
                </c:pt>
                <c:pt idx="12">
                  <c:v>0.11111111</c:v>
                </c:pt>
                <c:pt idx="13">
                  <c:v>6.3492060000000003E-2</c:v>
                </c:pt>
                <c:pt idx="14">
                  <c:v>3.1746030000000001E-2</c:v>
                </c:pt>
                <c:pt idx="15">
                  <c:v>0</c:v>
                </c:pt>
                <c:pt idx="16">
                  <c:v>0.22222222</c:v>
                </c:pt>
              </c:numCache>
            </c:numRef>
          </c:val>
          <c:extLst>
            <c:ext xmlns:c16="http://schemas.microsoft.com/office/drawing/2014/chart" uri="{C3380CC4-5D6E-409C-BE32-E72D297353CC}">
              <c16:uniqueId val="{00000001-033F-264B-A0DD-BFE3576EAC02}"/>
            </c:ext>
          </c:extLst>
        </c:ser>
        <c:dLbls>
          <c:showLegendKey val="0"/>
          <c:showVal val="0"/>
          <c:showCatName val="0"/>
          <c:showSerName val="0"/>
          <c:showPercent val="0"/>
          <c:showBubbleSize val="0"/>
        </c:dLbls>
        <c:gapWidth val="219"/>
        <c:overlap val="-27"/>
        <c:axId val="758300008"/>
        <c:axId val="758299288"/>
      </c:barChart>
      <c:catAx>
        <c:axId val="75830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299288"/>
        <c:crosses val="autoZero"/>
        <c:auto val="1"/>
        <c:lblAlgn val="ctr"/>
        <c:lblOffset val="100"/>
        <c:noMultiLvlLbl val="0"/>
      </c:catAx>
      <c:valAx>
        <c:axId val="758299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30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Sheet1!$B$2:$B$18</c:f>
              <c:numCache>
                <c:formatCode>0%</c:formatCode>
                <c:ptCount val="17"/>
                <c:pt idx="0">
                  <c:v>0.35714286000000001</c:v>
                </c:pt>
                <c:pt idx="1">
                  <c:v>0.28571428999999998</c:v>
                </c:pt>
                <c:pt idx="2">
                  <c:v>0.21428570999999999</c:v>
                </c:pt>
                <c:pt idx="3">
                  <c:v>0.14285713999999999</c:v>
                </c:pt>
                <c:pt idx="4">
                  <c:v>0.14285713999999999</c:v>
                </c:pt>
                <c:pt idx="5">
                  <c:v>0.14285713999999999</c:v>
                </c:pt>
                <c:pt idx="6">
                  <c:v>7.1428569999999997E-2</c:v>
                </c:pt>
                <c:pt idx="7">
                  <c:v>7.1428569999999997E-2</c:v>
                </c:pt>
                <c:pt idx="8">
                  <c:v>7.1428569999999997E-2</c:v>
                </c:pt>
                <c:pt idx="9">
                  <c:v>7.1428569999999997E-2</c:v>
                </c:pt>
                <c:pt idx="10">
                  <c:v>7.1428569999999997E-2</c:v>
                </c:pt>
                <c:pt idx="11">
                  <c:v>7.1428569999999997E-2</c:v>
                </c:pt>
                <c:pt idx="12">
                  <c:v>7.1428569999999997E-2</c:v>
                </c:pt>
                <c:pt idx="13">
                  <c:v>7.1428569999999997E-2</c:v>
                </c:pt>
                <c:pt idx="14">
                  <c:v>0</c:v>
                </c:pt>
                <c:pt idx="15">
                  <c:v>0</c:v>
                </c:pt>
                <c:pt idx="16">
                  <c:v>0</c:v>
                </c:pt>
              </c:numCache>
            </c:numRef>
          </c:val>
          <c:extLst>
            <c:ext xmlns:c16="http://schemas.microsoft.com/office/drawing/2014/chart" uri="{C3380CC4-5D6E-409C-BE32-E72D297353CC}">
              <c16:uniqueId val="{00000000-46A8-4519-9FFD-DE574308D639}"/>
            </c:ext>
          </c:extLst>
        </c:ser>
        <c:ser>
          <c:idx val="1"/>
          <c:order val="1"/>
          <c:tx>
            <c:strRef>
              <c:f>Sheet1!$C$1</c:f>
              <c:strCache>
                <c:ptCount val="1"/>
                <c:pt idx="0">
                  <c:v>Male 18-25</c:v>
                </c:pt>
              </c:strCache>
            </c:strRef>
          </c:tx>
          <c:spPr>
            <a:solidFill>
              <a:schemeClr val="accent2"/>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Sheet1!$C$2:$C$18</c:f>
              <c:numCache>
                <c:formatCode>0%</c:formatCode>
                <c:ptCount val="17"/>
                <c:pt idx="0">
                  <c:v>7.6923079999999991E-2</c:v>
                </c:pt>
                <c:pt idx="1">
                  <c:v>7.6923079999999991E-2</c:v>
                </c:pt>
                <c:pt idx="2">
                  <c:v>7.6923079999999991E-2</c:v>
                </c:pt>
                <c:pt idx="3">
                  <c:v>7.6923079999999991E-2</c:v>
                </c:pt>
                <c:pt idx="4">
                  <c:v>0.23076922999999999</c:v>
                </c:pt>
                <c:pt idx="5">
                  <c:v>7.6923079999999991E-2</c:v>
                </c:pt>
                <c:pt idx="6">
                  <c:v>0.23076922999999999</c:v>
                </c:pt>
                <c:pt idx="7">
                  <c:v>0.23076922999999999</c:v>
                </c:pt>
                <c:pt idx="8">
                  <c:v>0.15384614999999999</c:v>
                </c:pt>
                <c:pt idx="9">
                  <c:v>7.6923079999999991E-2</c:v>
                </c:pt>
                <c:pt idx="10">
                  <c:v>7.6923079999999991E-2</c:v>
                </c:pt>
                <c:pt idx="11">
                  <c:v>0.46153845999999998</c:v>
                </c:pt>
                <c:pt idx="12">
                  <c:v>7.6923079999999991E-2</c:v>
                </c:pt>
                <c:pt idx="13">
                  <c:v>0</c:v>
                </c:pt>
                <c:pt idx="14">
                  <c:v>0</c:v>
                </c:pt>
                <c:pt idx="15">
                  <c:v>0</c:v>
                </c:pt>
                <c:pt idx="16">
                  <c:v>7.6923079999999991E-2</c:v>
                </c:pt>
              </c:numCache>
            </c:numRef>
          </c:val>
          <c:extLst>
            <c:ext xmlns:c16="http://schemas.microsoft.com/office/drawing/2014/chart" uri="{C3380CC4-5D6E-409C-BE32-E72D297353CC}">
              <c16:uniqueId val="{00000001-46A8-4519-9FFD-DE574308D639}"/>
            </c:ext>
          </c:extLst>
        </c:ser>
        <c:ser>
          <c:idx val="2"/>
          <c:order val="2"/>
          <c:tx>
            <c:strRef>
              <c:f>Sheet1!$D$1</c:f>
              <c:strCache>
                <c:ptCount val="1"/>
                <c:pt idx="0">
                  <c:v>Female 26-34</c:v>
                </c:pt>
              </c:strCache>
            </c:strRef>
          </c:tx>
          <c:spPr>
            <a:solidFill>
              <a:schemeClr val="accent3"/>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Sheet1!$D$2:$D$18</c:f>
              <c:numCache>
                <c:formatCode>0%</c:formatCode>
                <c:ptCount val="17"/>
                <c:pt idx="0">
                  <c:v>0.14285713999999999</c:v>
                </c:pt>
                <c:pt idx="1">
                  <c:v>0.17142857</c:v>
                </c:pt>
                <c:pt idx="2">
                  <c:v>5.7142859999999997E-2</c:v>
                </c:pt>
                <c:pt idx="3">
                  <c:v>0.11428571</c:v>
                </c:pt>
                <c:pt idx="4">
                  <c:v>0.14285713999999999</c:v>
                </c:pt>
                <c:pt idx="5">
                  <c:v>0.14285713999999999</c:v>
                </c:pt>
                <c:pt idx="6">
                  <c:v>8.5714289999999999E-2</c:v>
                </c:pt>
                <c:pt idx="7">
                  <c:v>0.11428571</c:v>
                </c:pt>
                <c:pt idx="8">
                  <c:v>0.14285713999999999</c:v>
                </c:pt>
                <c:pt idx="9">
                  <c:v>5.7142859999999997E-2</c:v>
                </c:pt>
                <c:pt idx="10">
                  <c:v>0.17142857</c:v>
                </c:pt>
                <c:pt idx="11">
                  <c:v>0.14285713999999999</c:v>
                </c:pt>
                <c:pt idx="12">
                  <c:v>0.2</c:v>
                </c:pt>
                <c:pt idx="13">
                  <c:v>2.8571429999999998E-2</c:v>
                </c:pt>
                <c:pt idx="14">
                  <c:v>0</c:v>
                </c:pt>
                <c:pt idx="15">
                  <c:v>0.14285713999999999</c:v>
                </c:pt>
                <c:pt idx="16">
                  <c:v>5.7142859999999997E-2</c:v>
                </c:pt>
              </c:numCache>
            </c:numRef>
          </c:val>
          <c:extLst>
            <c:ext xmlns:c16="http://schemas.microsoft.com/office/drawing/2014/chart" uri="{C3380CC4-5D6E-409C-BE32-E72D297353CC}">
              <c16:uniqueId val="{00000002-46A8-4519-9FFD-DE574308D639}"/>
            </c:ext>
          </c:extLst>
        </c:ser>
        <c:ser>
          <c:idx val="3"/>
          <c:order val="3"/>
          <c:tx>
            <c:strRef>
              <c:f>Sheet1!$E$1</c:f>
              <c:strCache>
                <c:ptCount val="1"/>
                <c:pt idx="0">
                  <c:v>Male 26-34</c:v>
                </c:pt>
              </c:strCache>
            </c:strRef>
          </c:tx>
          <c:spPr>
            <a:solidFill>
              <a:schemeClr val="accent4"/>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Sheet1!$E$2:$E$18</c:f>
              <c:numCache>
                <c:formatCode>0%</c:formatCode>
                <c:ptCount val="17"/>
                <c:pt idx="0">
                  <c:v>0.16129031999999999</c:v>
                </c:pt>
                <c:pt idx="1">
                  <c:v>0.12903226000000001</c:v>
                </c:pt>
                <c:pt idx="2">
                  <c:v>0.16129031999999999</c:v>
                </c:pt>
                <c:pt idx="3">
                  <c:v>9.677419000000001E-2</c:v>
                </c:pt>
                <c:pt idx="4">
                  <c:v>0.19354838999999999</c:v>
                </c:pt>
                <c:pt idx="5">
                  <c:v>0.19354838999999999</c:v>
                </c:pt>
                <c:pt idx="6">
                  <c:v>0.12903226000000001</c:v>
                </c:pt>
                <c:pt idx="7">
                  <c:v>0.29032258</c:v>
                </c:pt>
                <c:pt idx="8">
                  <c:v>6.4516130000000005E-2</c:v>
                </c:pt>
                <c:pt idx="9">
                  <c:v>3.2258059999999998E-2</c:v>
                </c:pt>
                <c:pt idx="10">
                  <c:v>9.677419000000001E-2</c:v>
                </c:pt>
                <c:pt idx="11">
                  <c:v>0.12903226000000001</c:v>
                </c:pt>
                <c:pt idx="12">
                  <c:v>0.12903226000000001</c:v>
                </c:pt>
                <c:pt idx="13">
                  <c:v>0</c:v>
                </c:pt>
                <c:pt idx="14">
                  <c:v>9.677419000000001E-2</c:v>
                </c:pt>
                <c:pt idx="15">
                  <c:v>9.677419000000001E-2</c:v>
                </c:pt>
                <c:pt idx="16">
                  <c:v>0</c:v>
                </c:pt>
              </c:numCache>
            </c:numRef>
          </c:val>
          <c:extLst>
            <c:ext xmlns:c16="http://schemas.microsoft.com/office/drawing/2014/chart" uri="{C3380CC4-5D6E-409C-BE32-E72D297353CC}">
              <c16:uniqueId val="{00000003-46A8-4519-9FFD-DE574308D639}"/>
            </c:ext>
          </c:extLst>
        </c:ser>
        <c:ser>
          <c:idx val="4"/>
          <c:order val="4"/>
          <c:tx>
            <c:strRef>
              <c:f>Sheet1!$F$1</c:f>
              <c:strCache>
                <c:ptCount val="1"/>
                <c:pt idx="0">
                  <c:v>Female 35-44</c:v>
                </c:pt>
              </c:strCache>
            </c:strRef>
          </c:tx>
          <c:spPr>
            <a:solidFill>
              <a:schemeClr val="accent5"/>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Sheet1!$F$2:$F$18</c:f>
              <c:numCache>
                <c:formatCode>0%</c:formatCode>
                <c:ptCount val="17"/>
                <c:pt idx="0">
                  <c:v>0.36363635999999999</c:v>
                </c:pt>
                <c:pt idx="1">
                  <c:v>9.0909089999999998E-2</c:v>
                </c:pt>
                <c:pt idx="2">
                  <c:v>9.0909089999999998E-2</c:v>
                </c:pt>
                <c:pt idx="3">
                  <c:v>0.18181818</c:v>
                </c:pt>
                <c:pt idx="4">
                  <c:v>0.12121212000000001</c:v>
                </c:pt>
                <c:pt idx="5">
                  <c:v>0.21212121</c:v>
                </c:pt>
                <c:pt idx="6">
                  <c:v>6.0606060000000003E-2</c:v>
                </c:pt>
                <c:pt idx="7">
                  <c:v>0.12121212000000001</c:v>
                </c:pt>
                <c:pt idx="8">
                  <c:v>9.0909089999999998E-2</c:v>
                </c:pt>
                <c:pt idx="9">
                  <c:v>0.12121212000000001</c:v>
                </c:pt>
                <c:pt idx="10">
                  <c:v>3.0303030000000002E-2</c:v>
                </c:pt>
                <c:pt idx="11">
                  <c:v>0</c:v>
                </c:pt>
                <c:pt idx="12">
                  <c:v>9.0909089999999998E-2</c:v>
                </c:pt>
                <c:pt idx="13">
                  <c:v>0</c:v>
                </c:pt>
                <c:pt idx="14">
                  <c:v>0.12121212000000001</c:v>
                </c:pt>
                <c:pt idx="15">
                  <c:v>0.18181818</c:v>
                </c:pt>
                <c:pt idx="16">
                  <c:v>6.0606060000000003E-2</c:v>
                </c:pt>
              </c:numCache>
            </c:numRef>
          </c:val>
          <c:extLst>
            <c:ext xmlns:c16="http://schemas.microsoft.com/office/drawing/2014/chart" uri="{C3380CC4-5D6E-409C-BE32-E72D297353CC}">
              <c16:uniqueId val="{00000004-46A8-4519-9FFD-DE574308D639}"/>
            </c:ext>
          </c:extLst>
        </c:ser>
        <c:ser>
          <c:idx val="5"/>
          <c:order val="5"/>
          <c:tx>
            <c:strRef>
              <c:f>Sheet1!$G$1</c:f>
              <c:strCache>
                <c:ptCount val="1"/>
                <c:pt idx="0">
                  <c:v>Male 35-44</c:v>
                </c:pt>
              </c:strCache>
            </c:strRef>
          </c:tx>
          <c:spPr>
            <a:solidFill>
              <a:schemeClr val="accent6"/>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Sheet1!$G$2:$G$18</c:f>
              <c:numCache>
                <c:formatCode>0%</c:formatCode>
                <c:ptCount val="17"/>
                <c:pt idx="0">
                  <c:v>0.15789474000000001</c:v>
                </c:pt>
                <c:pt idx="1">
                  <c:v>0.18421053000000001</c:v>
                </c:pt>
                <c:pt idx="2">
                  <c:v>0.18421053000000001</c:v>
                </c:pt>
                <c:pt idx="3">
                  <c:v>0.13157895</c:v>
                </c:pt>
                <c:pt idx="4">
                  <c:v>0.10526315999999999</c:v>
                </c:pt>
                <c:pt idx="5">
                  <c:v>0.10526315999999999</c:v>
                </c:pt>
                <c:pt idx="6">
                  <c:v>0.18421053000000001</c:v>
                </c:pt>
                <c:pt idx="7">
                  <c:v>0.18421053000000001</c:v>
                </c:pt>
                <c:pt idx="8">
                  <c:v>0.18421053000000001</c:v>
                </c:pt>
                <c:pt idx="9">
                  <c:v>0.10526315999999999</c:v>
                </c:pt>
                <c:pt idx="10">
                  <c:v>7.8947370000000003E-2</c:v>
                </c:pt>
                <c:pt idx="11">
                  <c:v>2.6315789999999999E-2</c:v>
                </c:pt>
                <c:pt idx="12">
                  <c:v>5.2631579999999997E-2</c:v>
                </c:pt>
                <c:pt idx="13">
                  <c:v>0</c:v>
                </c:pt>
                <c:pt idx="14">
                  <c:v>7.8947370000000003E-2</c:v>
                </c:pt>
                <c:pt idx="15">
                  <c:v>0.13157895</c:v>
                </c:pt>
                <c:pt idx="16">
                  <c:v>0.10526315999999999</c:v>
                </c:pt>
              </c:numCache>
            </c:numRef>
          </c:val>
          <c:extLst>
            <c:ext xmlns:c16="http://schemas.microsoft.com/office/drawing/2014/chart" uri="{C3380CC4-5D6E-409C-BE32-E72D297353CC}">
              <c16:uniqueId val="{00000005-46A8-4519-9FFD-DE574308D639}"/>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Sheet1!$H$2:$H$18</c:f>
              <c:numCache>
                <c:formatCode>0%</c:formatCode>
                <c:ptCount val="17"/>
                <c:pt idx="0">
                  <c:v>0.41935484000000001</c:v>
                </c:pt>
                <c:pt idx="1">
                  <c:v>3.2258059999999998E-2</c:v>
                </c:pt>
                <c:pt idx="2">
                  <c:v>0.12903226000000001</c:v>
                </c:pt>
                <c:pt idx="3">
                  <c:v>0.16129031999999999</c:v>
                </c:pt>
                <c:pt idx="4">
                  <c:v>0.22580644999999999</c:v>
                </c:pt>
                <c:pt idx="5">
                  <c:v>6.4516130000000005E-2</c:v>
                </c:pt>
                <c:pt idx="6">
                  <c:v>0.12903226000000001</c:v>
                </c:pt>
                <c:pt idx="7">
                  <c:v>0.16129031999999999</c:v>
                </c:pt>
                <c:pt idx="8">
                  <c:v>9.677419000000001E-2</c:v>
                </c:pt>
                <c:pt idx="9">
                  <c:v>3.2258059999999998E-2</c:v>
                </c:pt>
                <c:pt idx="10">
                  <c:v>6.4516130000000005E-2</c:v>
                </c:pt>
                <c:pt idx="11">
                  <c:v>3.2258059999999998E-2</c:v>
                </c:pt>
                <c:pt idx="12">
                  <c:v>9.677419000000001E-2</c:v>
                </c:pt>
                <c:pt idx="13">
                  <c:v>0</c:v>
                </c:pt>
                <c:pt idx="14">
                  <c:v>9.677419000000001E-2</c:v>
                </c:pt>
                <c:pt idx="15">
                  <c:v>0.12903226000000001</c:v>
                </c:pt>
                <c:pt idx="16">
                  <c:v>3.2258059999999998E-2</c:v>
                </c:pt>
              </c:numCache>
            </c:numRef>
          </c:val>
          <c:extLst>
            <c:ext xmlns:c16="http://schemas.microsoft.com/office/drawing/2014/chart" uri="{C3380CC4-5D6E-409C-BE32-E72D297353CC}">
              <c16:uniqueId val="{00000000-3ABB-B945-8D7C-82799E6F904C}"/>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Sheet1!$I$2:$I$18</c:f>
              <c:numCache>
                <c:formatCode>0%</c:formatCode>
                <c:ptCount val="17"/>
                <c:pt idx="0">
                  <c:v>0.35</c:v>
                </c:pt>
                <c:pt idx="1">
                  <c:v>0.15</c:v>
                </c:pt>
                <c:pt idx="2">
                  <c:v>0.05</c:v>
                </c:pt>
                <c:pt idx="3">
                  <c:v>0.1</c:v>
                </c:pt>
                <c:pt idx="4">
                  <c:v>0.15</c:v>
                </c:pt>
                <c:pt idx="5">
                  <c:v>0.15</c:v>
                </c:pt>
                <c:pt idx="6">
                  <c:v>0.05</c:v>
                </c:pt>
                <c:pt idx="7">
                  <c:v>0.25</c:v>
                </c:pt>
                <c:pt idx="8">
                  <c:v>0.25</c:v>
                </c:pt>
                <c:pt idx="9">
                  <c:v>0.15</c:v>
                </c:pt>
                <c:pt idx="10">
                  <c:v>0.1</c:v>
                </c:pt>
                <c:pt idx="11">
                  <c:v>0</c:v>
                </c:pt>
                <c:pt idx="12">
                  <c:v>0</c:v>
                </c:pt>
                <c:pt idx="13">
                  <c:v>0</c:v>
                </c:pt>
                <c:pt idx="14">
                  <c:v>0</c:v>
                </c:pt>
                <c:pt idx="15">
                  <c:v>0.25</c:v>
                </c:pt>
                <c:pt idx="16">
                  <c:v>0</c:v>
                </c:pt>
              </c:numCache>
            </c:numRef>
          </c:val>
          <c:extLst>
            <c:ext xmlns:c16="http://schemas.microsoft.com/office/drawing/2014/chart" uri="{C3380CC4-5D6E-409C-BE32-E72D297353CC}">
              <c16:uniqueId val="{00000001-3ABB-B945-8D7C-82799E6F904C}"/>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Sheet1!$J$2:$J$18</c:f>
              <c:numCache>
                <c:formatCode>0%</c:formatCode>
                <c:ptCount val="17"/>
                <c:pt idx="0">
                  <c:v>0.26666666999999999</c:v>
                </c:pt>
                <c:pt idx="1">
                  <c:v>0.13333333</c:v>
                </c:pt>
                <c:pt idx="2">
                  <c:v>0.13333333</c:v>
                </c:pt>
                <c:pt idx="3">
                  <c:v>6.6666669999999997E-2</c:v>
                </c:pt>
                <c:pt idx="4">
                  <c:v>0.2</c:v>
                </c:pt>
                <c:pt idx="5">
                  <c:v>0</c:v>
                </c:pt>
                <c:pt idx="6">
                  <c:v>0.13333333</c:v>
                </c:pt>
                <c:pt idx="7">
                  <c:v>0.33333332999999998</c:v>
                </c:pt>
                <c:pt idx="8">
                  <c:v>0.13333333</c:v>
                </c:pt>
                <c:pt idx="9">
                  <c:v>0</c:v>
                </c:pt>
                <c:pt idx="10">
                  <c:v>0</c:v>
                </c:pt>
                <c:pt idx="11">
                  <c:v>0.13333333</c:v>
                </c:pt>
                <c:pt idx="12">
                  <c:v>0.13333333</c:v>
                </c:pt>
                <c:pt idx="13">
                  <c:v>0</c:v>
                </c:pt>
                <c:pt idx="14">
                  <c:v>0</c:v>
                </c:pt>
                <c:pt idx="15">
                  <c:v>0.13333333</c:v>
                </c:pt>
                <c:pt idx="16">
                  <c:v>6.6666669999999997E-2</c:v>
                </c:pt>
              </c:numCache>
            </c:numRef>
          </c:val>
          <c:extLst>
            <c:ext xmlns:c16="http://schemas.microsoft.com/office/drawing/2014/chart" uri="{C3380CC4-5D6E-409C-BE32-E72D297353CC}">
              <c16:uniqueId val="{00000000-033F-264B-A0DD-BFE3576EAC02}"/>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Sheet1!$A$2:$A$18</c:f>
              <c:strCache>
                <c:ptCount val="17"/>
                <c:pt idx="0">
                  <c:v>Addresses my specific conditions/concerns</c:v>
                </c:pt>
                <c:pt idx="1">
                  <c:v>Clinical research on the brand</c:v>
                </c:pt>
                <c:pt idx="2">
                  <c:v>Proof of safety</c:v>
                </c:pt>
                <c:pt idx="3">
                  <c:v>Detailed ingredient information</c:v>
                </c:pt>
                <c:pt idx="4">
                  <c:v>Natural source</c:v>
                </c:pt>
                <c:pt idx="5">
                  <c:v>Online ratings and/or reviews</c:v>
                </c:pt>
                <c:pt idx="6">
                  <c:v>Recommended by friend/family</c:v>
                </c:pt>
                <c:pt idx="7">
                  <c:v>HCP Recommendation</c:v>
                </c:pt>
                <c:pt idx="8">
                  <c:v>Clinical research on the ingredient</c:v>
                </c:pt>
                <c:pt idx="9">
                  <c:v>Contains branded ingredients</c:v>
                </c:pt>
                <c:pt idx="10">
                  <c:v>Organic certification</c:v>
                </c:pt>
                <c:pt idx="11">
                  <c:v>Not genetically modified </c:v>
                </c:pt>
                <c:pt idx="12">
                  <c:v>Measurable outcome</c:v>
                </c:pt>
                <c:pt idx="13">
                  <c:v>None of the above</c:v>
                </c:pt>
                <c:pt idx="14">
                  <c:v>Influencer endorsement</c:v>
                </c:pt>
                <c:pt idx="15">
                  <c:v>Past experience with the brand itself</c:v>
                </c:pt>
                <c:pt idx="16">
                  <c:v>3rd party certification/seal </c:v>
                </c:pt>
              </c:strCache>
            </c:strRef>
          </c:cat>
          <c:val>
            <c:numRef>
              <c:f>Sheet1!$K$2:$K$18</c:f>
              <c:numCache>
                <c:formatCode>0%</c:formatCode>
                <c:ptCount val="17"/>
                <c:pt idx="0">
                  <c:v>0.22222222</c:v>
                </c:pt>
                <c:pt idx="1">
                  <c:v>0</c:v>
                </c:pt>
                <c:pt idx="2">
                  <c:v>0</c:v>
                </c:pt>
                <c:pt idx="3">
                  <c:v>0.11111111</c:v>
                </c:pt>
                <c:pt idx="4">
                  <c:v>0.33333332999999998</c:v>
                </c:pt>
                <c:pt idx="5">
                  <c:v>0.11111111</c:v>
                </c:pt>
                <c:pt idx="6">
                  <c:v>0</c:v>
                </c:pt>
                <c:pt idx="7">
                  <c:v>0.33333332999999998</c:v>
                </c:pt>
                <c:pt idx="8">
                  <c:v>0.33333332999999998</c:v>
                </c:pt>
                <c:pt idx="9">
                  <c:v>0.11111111</c:v>
                </c:pt>
                <c:pt idx="10">
                  <c:v>0</c:v>
                </c:pt>
                <c:pt idx="11">
                  <c:v>0</c:v>
                </c:pt>
                <c:pt idx="12">
                  <c:v>0</c:v>
                </c:pt>
                <c:pt idx="13">
                  <c:v>0.11111111</c:v>
                </c:pt>
                <c:pt idx="14">
                  <c:v>0</c:v>
                </c:pt>
                <c:pt idx="15">
                  <c:v>0.11111111</c:v>
                </c:pt>
                <c:pt idx="16">
                  <c:v>0</c:v>
                </c:pt>
              </c:numCache>
            </c:numRef>
          </c:val>
          <c:extLst>
            <c:ext xmlns:c16="http://schemas.microsoft.com/office/drawing/2014/chart" uri="{C3380CC4-5D6E-409C-BE32-E72D297353CC}">
              <c16:uniqueId val="{00000001-033F-264B-A0DD-BFE3576EAC02}"/>
            </c:ext>
          </c:extLst>
        </c:ser>
        <c:dLbls>
          <c:showLegendKey val="0"/>
          <c:showVal val="0"/>
          <c:showCatName val="0"/>
          <c:showSerName val="0"/>
          <c:showPercent val="0"/>
          <c:showBubbleSize val="0"/>
        </c:dLbls>
        <c:gapWidth val="219"/>
        <c:overlap val="-27"/>
        <c:axId val="758300008"/>
        <c:axId val="758299288"/>
      </c:barChart>
      <c:catAx>
        <c:axId val="75830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299288"/>
        <c:crosses val="autoZero"/>
        <c:auto val="1"/>
        <c:lblAlgn val="ctr"/>
        <c:lblOffset val="100"/>
        <c:noMultiLvlLbl val="0"/>
      </c:catAx>
      <c:valAx>
        <c:axId val="758299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30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Essential</c:v>
                </c:pt>
              </c:strCache>
            </c:strRef>
          </c:tx>
          <c:spPr>
            <a:solidFill>
              <a:schemeClr val="accent1"/>
            </a:solidFill>
            <a:ln>
              <a:noFill/>
            </a:ln>
            <a:effectLst/>
          </c:spPr>
          <c:invertIfNegative val="0"/>
          <c:cat>
            <c:strRef>
              <c:f>Sheet1!$A$2:$A$9</c:f>
              <c:strCache>
                <c:ptCount val="8"/>
                <c:pt idx="0">
                  <c:v>Over the counter medication</c:v>
                </c:pt>
                <c:pt idx="1">
                  <c:v>Dining out or takeout meals</c:v>
                </c:pt>
                <c:pt idx="2">
                  <c:v>Physical support</c:v>
                </c:pt>
                <c:pt idx="3">
                  <c:v>Gym Membership</c:v>
                </c:pt>
                <c:pt idx="4">
                  <c:v>Purchase of natural/organic foods</c:v>
                </c:pt>
                <c:pt idx="5">
                  <c:v>Specialty supplements</c:v>
                </c:pt>
                <c:pt idx="6">
                  <c:v>Mental health support</c:v>
                </c:pt>
                <c:pt idx="7">
                  <c:v>Core vitamin and mineral supplements </c:v>
                </c:pt>
              </c:strCache>
            </c:strRef>
          </c:cat>
          <c:val>
            <c:numRef>
              <c:f>Sheet1!$B$2:$B$9</c:f>
              <c:numCache>
                <c:formatCode>0%</c:formatCode>
                <c:ptCount val="8"/>
                <c:pt idx="0">
                  <c:v>0.03</c:v>
                </c:pt>
                <c:pt idx="1">
                  <c:v>0.18</c:v>
                </c:pt>
                <c:pt idx="2">
                  <c:v>0.24</c:v>
                </c:pt>
                <c:pt idx="3">
                  <c:v>0.26</c:v>
                </c:pt>
                <c:pt idx="4">
                  <c:v>0.28000000000000003</c:v>
                </c:pt>
                <c:pt idx="5">
                  <c:v>0.36</c:v>
                </c:pt>
                <c:pt idx="6">
                  <c:v>0.39</c:v>
                </c:pt>
                <c:pt idx="7">
                  <c:v>0.46</c:v>
                </c:pt>
              </c:numCache>
            </c:numRef>
          </c:val>
          <c:extLst>
            <c:ext xmlns:c16="http://schemas.microsoft.com/office/drawing/2014/chart" uri="{C3380CC4-5D6E-409C-BE32-E72D297353CC}">
              <c16:uniqueId val="{00000000-777F-432C-9FB2-24F723A33150}"/>
            </c:ext>
          </c:extLst>
        </c:ser>
        <c:ser>
          <c:idx val="1"/>
          <c:order val="1"/>
          <c:tx>
            <c:strRef>
              <c:f>Sheet1!$C$1</c:f>
              <c:strCache>
                <c:ptCount val="1"/>
                <c:pt idx="0">
                  <c:v>Change to generic or reduce spend</c:v>
                </c:pt>
              </c:strCache>
            </c:strRef>
          </c:tx>
          <c:spPr>
            <a:solidFill>
              <a:schemeClr val="accent2"/>
            </a:solidFill>
            <a:ln>
              <a:noFill/>
            </a:ln>
            <a:effectLst/>
          </c:spPr>
          <c:invertIfNegative val="0"/>
          <c:cat>
            <c:strRef>
              <c:f>Sheet1!$A$2:$A$9</c:f>
              <c:strCache>
                <c:ptCount val="8"/>
                <c:pt idx="0">
                  <c:v>Over the counter medication</c:v>
                </c:pt>
                <c:pt idx="1">
                  <c:v>Dining out or takeout meals</c:v>
                </c:pt>
                <c:pt idx="2">
                  <c:v>Physical support</c:v>
                </c:pt>
                <c:pt idx="3">
                  <c:v>Gym Membership</c:v>
                </c:pt>
                <c:pt idx="4">
                  <c:v>Purchase of natural/organic foods</c:v>
                </c:pt>
                <c:pt idx="5">
                  <c:v>Specialty supplements</c:v>
                </c:pt>
                <c:pt idx="6">
                  <c:v>Mental health support</c:v>
                </c:pt>
                <c:pt idx="7">
                  <c:v>Core vitamin and mineral supplements </c:v>
                </c:pt>
              </c:strCache>
            </c:strRef>
          </c:cat>
          <c:val>
            <c:numRef>
              <c:f>Sheet1!$C$2:$C$9</c:f>
              <c:numCache>
                <c:formatCode>0%</c:formatCode>
                <c:ptCount val="8"/>
                <c:pt idx="0">
                  <c:v>0.5</c:v>
                </c:pt>
                <c:pt idx="1">
                  <c:v>0.33</c:v>
                </c:pt>
                <c:pt idx="2">
                  <c:v>0.34</c:v>
                </c:pt>
                <c:pt idx="3">
                  <c:v>0.26</c:v>
                </c:pt>
                <c:pt idx="4">
                  <c:v>0.42</c:v>
                </c:pt>
                <c:pt idx="5">
                  <c:v>0.44</c:v>
                </c:pt>
                <c:pt idx="6">
                  <c:v>0.35</c:v>
                </c:pt>
                <c:pt idx="7">
                  <c:v>0.45</c:v>
                </c:pt>
              </c:numCache>
            </c:numRef>
          </c:val>
          <c:extLst>
            <c:ext xmlns:c16="http://schemas.microsoft.com/office/drawing/2014/chart" uri="{C3380CC4-5D6E-409C-BE32-E72D297353CC}">
              <c16:uniqueId val="{00000001-777F-432C-9FB2-24F723A33150}"/>
            </c:ext>
          </c:extLst>
        </c:ser>
        <c:ser>
          <c:idx val="2"/>
          <c:order val="2"/>
          <c:tx>
            <c:strRef>
              <c:f>Sheet1!$D$1</c:f>
              <c:strCache>
                <c:ptCount val="1"/>
                <c:pt idx="0">
                  <c:v>Non-esssential</c:v>
                </c:pt>
              </c:strCache>
            </c:strRef>
          </c:tx>
          <c:spPr>
            <a:solidFill>
              <a:schemeClr val="accent3"/>
            </a:solidFill>
            <a:ln>
              <a:noFill/>
            </a:ln>
            <a:effectLst/>
          </c:spPr>
          <c:invertIfNegative val="0"/>
          <c:cat>
            <c:strRef>
              <c:f>Sheet1!$A$2:$A$9</c:f>
              <c:strCache>
                <c:ptCount val="8"/>
                <c:pt idx="0">
                  <c:v>Over the counter medication</c:v>
                </c:pt>
                <c:pt idx="1">
                  <c:v>Dining out or takeout meals</c:v>
                </c:pt>
                <c:pt idx="2">
                  <c:v>Physical support</c:v>
                </c:pt>
                <c:pt idx="3">
                  <c:v>Gym Membership</c:v>
                </c:pt>
                <c:pt idx="4">
                  <c:v>Purchase of natural/organic foods</c:v>
                </c:pt>
                <c:pt idx="5">
                  <c:v>Specialty supplements</c:v>
                </c:pt>
                <c:pt idx="6">
                  <c:v>Mental health support</c:v>
                </c:pt>
                <c:pt idx="7">
                  <c:v>Core vitamin and mineral supplements </c:v>
                </c:pt>
              </c:strCache>
            </c:strRef>
          </c:cat>
          <c:val>
            <c:numRef>
              <c:f>Sheet1!$D$2:$D$9</c:f>
              <c:numCache>
                <c:formatCode>0%</c:formatCode>
                <c:ptCount val="8"/>
                <c:pt idx="0">
                  <c:v>0.13</c:v>
                </c:pt>
                <c:pt idx="1">
                  <c:v>0.49</c:v>
                </c:pt>
                <c:pt idx="2">
                  <c:v>0.42</c:v>
                </c:pt>
                <c:pt idx="3">
                  <c:v>0.48</c:v>
                </c:pt>
                <c:pt idx="4">
                  <c:v>0.3</c:v>
                </c:pt>
                <c:pt idx="5">
                  <c:v>0.2</c:v>
                </c:pt>
                <c:pt idx="6">
                  <c:v>0.26</c:v>
                </c:pt>
                <c:pt idx="7">
                  <c:v>0.08</c:v>
                </c:pt>
              </c:numCache>
            </c:numRef>
          </c:val>
          <c:extLst>
            <c:ext xmlns:c16="http://schemas.microsoft.com/office/drawing/2014/chart" uri="{C3380CC4-5D6E-409C-BE32-E72D297353CC}">
              <c16:uniqueId val="{00000002-777F-432C-9FB2-24F723A33150}"/>
            </c:ext>
          </c:extLst>
        </c:ser>
        <c:dLbls>
          <c:showLegendKey val="0"/>
          <c:showVal val="0"/>
          <c:showCatName val="0"/>
          <c:showSerName val="0"/>
          <c:showPercent val="0"/>
          <c:showBubbleSize val="0"/>
        </c:dLbls>
        <c:gapWidth val="150"/>
        <c:overlap val="100"/>
        <c:axId val="683036592"/>
        <c:axId val="683030112"/>
      </c:barChart>
      <c:catAx>
        <c:axId val="68303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3030112"/>
        <c:crosses val="autoZero"/>
        <c:auto val="1"/>
        <c:lblAlgn val="ctr"/>
        <c:lblOffset val="100"/>
        <c:noMultiLvlLbl val="0"/>
      </c:catAx>
      <c:valAx>
        <c:axId val="683030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303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Sheet1!$B$2:$B$7</c:f>
              <c:numCache>
                <c:formatCode>0%</c:formatCode>
                <c:ptCount val="6"/>
                <c:pt idx="0">
                  <c:v>0.31057268999999998</c:v>
                </c:pt>
                <c:pt idx="1">
                  <c:v>0.13876652</c:v>
                </c:pt>
                <c:pt idx="2">
                  <c:v>0.30176210999999997</c:v>
                </c:pt>
                <c:pt idx="3">
                  <c:v>0.18722467000000001</c:v>
                </c:pt>
                <c:pt idx="4">
                  <c:v>2.202643E-2</c:v>
                </c:pt>
                <c:pt idx="5">
                  <c:v>3.9647579999999988E-2</c:v>
                </c:pt>
              </c:numCache>
            </c:numRef>
          </c:val>
          <c:extLst>
            <c:ext xmlns:c16="http://schemas.microsoft.com/office/drawing/2014/chart" uri="{C3380CC4-5D6E-409C-BE32-E72D297353CC}">
              <c16:uniqueId val="{00000000-1FD4-448B-B33E-352A456FE317}"/>
            </c:ext>
          </c:extLst>
        </c:ser>
        <c:ser>
          <c:idx val="1"/>
          <c:order val="1"/>
          <c:tx>
            <c:strRef>
              <c:f>Sheet1!$C$1</c:f>
              <c:strCache>
                <c:ptCount val="1"/>
                <c:pt idx="0">
                  <c:v>UK</c:v>
                </c:pt>
              </c:strCache>
            </c:strRef>
          </c:tx>
          <c:spPr>
            <a:solidFill>
              <a:schemeClr val="accent2"/>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Sheet1!$C$2:$C$7</c:f>
              <c:numCache>
                <c:formatCode>0%</c:formatCode>
                <c:ptCount val="6"/>
                <c:pt idx="0">
                  <c:v>0.30769231000000002</c:v>
                </c:pt>
                <c:pt idx="1">
                  <c:v>0.16538462000000001</c:v>
                </c:pt>
                <c:pt idx="2">
                  <c:v>0.27307692</c:v>
                </c:pt>
                <c:pt idx="3">
                  <c:v>0.19230769</c:v>
                </c:pt>
                <c:pt idx="4">
                  <c:v>1.9230770000000001E-2</c:v>
                </c:pt>
                <c:pt idx="5">
                  <c:v>4.2307690000000002E-2</c:v>
                </c:pt>
              </c:numCache>
            </c:numRef>
          </c:val>
          <c:extLst>
            <c:ext xmlns:c16="http://schemas.microsoft.com/office/drawing/2014/chart" uri="{C3380CC4-5D6E-409C-BE32-E72D297353CC}">
              <c16:uniqueId val="{00000001-1FD4-448B-B33E-352A456FE317}"/>
            </c:ext>
          </c:extLst>
        </c:ser>
        <c:ser>
          <c:idx val="2"/>
          <c:order val="2"/>
          <c:tx>
            <c:strRef>
              <c:f>Sheet1!$D$1</c:f>
              <c:strCache>
                <c:ptCount val="1"/>
                <c:pt idx="0">
                  <c:v>DE</c:v>
                </c:pt>
              </c:strCache>
            </c:strRef>
          </c:tx>
          <c:spPr>
            <a:solidFill>
              <a:schemeClr val="accent3"/>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Sheet1!$D$2:$D$7</c:f>
              <c:numCache>
                <c:formatCode>0%</c:formatCode>
                <c:ptCount val="6"/>
                <c:pt idx="0">
                  <c:v>0.26556016999999998</c:v>
                </c:pt>
                <c:pt idx="1">
                  <c:v>0.17012447999999999</c:v>
                </c:pt>
                <c:pt idx="2">
                  <c:v>0.26970954000000003</c:v>
                </c:pt>
                <c:pt idx="3">
                  <c:v>0.16182573</c:v>
                </c:pt>
                <c:pt idx="4">
                  <c:v>3.73444E-2</c:v>
                </c:pt>
                <c:pt idx="5">
                  <c:v>9.5435680000000009E-2</c:v>
                </c:pt>
              </c:numCache>
            </c:numRef>
          </c:val>
          <c:extLst>
            <c:ext xmlns:c16="http://schemas.microsoft.com/office/drawing/2014/chart" uri="{C3380CC4-5D6E-409C-BE32-E72D297353CC}">
              <c16:uniqueId val="{00000002-1FD4-448B-B33E-352A456FE317}"/>
            </c:ext>
          </c:extLst>
        </c:ser>
        <c:ser>
          <c:idx val="3"/>
          <c:order val="3"/>
          <c:tx>
            <c:strRef>
              <c:f>Sheet1!$E$1</c:f>
              <c:strCache>
                <c:ptCount val="1"/>
                <c:pt idx="0">
                  <c:v>IT</c:v>
                </c:pt>
              </c:strCache>
            </c:strRef>
          </c:tx>
          <c:spPr>
            <a:solidFill>
              <a:schemeClr val="accent4"/>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Sheet1!$E$2:$E$7</c:f>
              <c:numCache>
                <c:formatCode>0%</c:formatCode>
                <c:ptCount val="6"/>
                <c:pt idx="0">
                  <c:v>0.24113475000000001</c:v>
                </c:pt>
                <c:pt idx="1">
                  <c:v>0.22695035</c:v>
                </c:pt>
                <c:pt idx="2">
                  <c:v>0.39716311999999998</c:v>
                </c:pt>
                <c:pt idx="3">
                  <c:v>0.10638298</c:v>
                </c:pt>
                <c:pt idx="4">
                  <c:v>3.5460999999999999E-3</c:v>
                </c:pt>
                <c:pt idx="5">
                  <c:v>2.48227E-2</c:v>
                </c:pt>
              </c:numCache>
            </c:numRef>
          </c:val>
          <c:extLst>
            <c:ext xmlns:c16="http://schemas.microsoft.com/office/drawing/2014/chart" uri="{C3380CC4-5D6E-409C-BE32-E72D297353CC}">
              <c16:uniqueId val="{00000003-1FD4-448B-B33E-352A456FE317}"/>
            </c:ext>
          </c:extLst>
        </c:ser>
        <c:ser>
          <c:idx val="4"/>
          <c:order val="4"/>
          <c:tx>
            <c:strRef>
              <c:f>Sheet1!$F$1</c:f>
              <c:strCache>
                <c:ptCount val="1"/>
                <c:pt idx="0">
                  <c:v>KR</c:v>
                </c:pt>
              </c:strCache>
            </c:strRef>
          </c:tx>
          <c:spPr>
            <a:solidFill>
              <a:schemeClr val="accent5"/>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Sheet1!$F$2:$F$7</c:f>
              <c:numCache>
                <c:formatCode>0%</c:formatCode>
                <c:ptCount val="6"/>
                <c:pt idx="0">
                  <c:v>0.25429552999999999</c:v>
                </c:pt>
                <c:pt idx="1">
                  <c:v>0.19931271</c:v>
                </c:pt>
                <c:pt idx="2">
                  <c:v>0.43298968999999998</c:v>
                </c:pt>
                <c:pt idx="3">
                  <c:v>7.5601370000000001E-2</c:v>
                </c:pt>
                <c:pt idx="4">
                  <c:v>1.0309280000000001E-2</c:v>
                </c:pt>
                <c:pt idx="5">
                  <c:v>2.7491410000000001E-2</c:v>
                </c:pt>
              </c:numCache>
            </c:numRef>
          </c:val>
          <c:extLst>
            <c:ext xmlns:c16="http://schemas.microsoft.com/office/drawing/2014/chart" uri="{C3380CC4-5D6E-409C-BE32-E72D297353CC}">
              <c16:uniqueId val="{00000004-1FD4-448B-B33E-352A456FE317}"/>
            </c:ext>
          </c:extLst>
        </c:ser>
        <c:ser>
          <c:idx val="5"/>
          <c:order val="5"/>
          <c:tx>
            <c:strRef>
              <c:f>Sheet1!$G$1</c:f>
              <c:strCache>
                <c:ptCount val="1"/>
                <c:pt idx="0">
                  <c:v>AU</c:v>
                </c:pt>
              </c:strCache>
            </c:strRef>
          </c:tx>
          <c:spPr>
            <a:solidFill>
              <a:schemeClr val="accent6"/>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Sheet1!$G$2:$G$7</c:f>
              <c:numCache>
                <c:formatCode>0%</c:formatCode>
                <c:ptCount val="6"/>
                <c:pt idx="0">
                  <c:v>0.25547445000000002</c:v>
                </c:pt>
                <c:pt idx="1">
                  <c:v>0.20437955999999999</c:v>
                </c:pt>
                <c:pt idx="2">
                  <c:v>0.26277371999999999</c:v>
                </c:pt>
                <c:pt idx="3">
                  <c:v>0.19343066</c:v>
                </c:pt>
                <c:pt idx="4">
                  <c:v>2.5547449999999999E-2</c:v>
                </c:pt>
                <c:pt idx="5">
                  <c:v>5.8394160000000001E-2</c:v>
                </c:pt>
              </c:numCache>
            </c:numRef>
          </c:val>
          <c:extLst>
            <c:ext xmlns:c16="http://schemas.microsoft.com/office/drawing/2014/chart" uri="{C3380CC4-5D6E-409C-BE32-E72D297353CC}">
              <c16:uniqueId val="{00000005-1FD4-448B-B33E-352A456FE317}"/>
            </c:ext>
          </c:extLst>
        </c:ser>
        <c:ser>
          <c:idx val="6"/>
          <c:order val="6"/>
          <c:tx>
            <c:strRef>
              <c:f>Sheet1!$H$1</c:f>
              <c:strCache>
                <c:ptCount val="1"/>
                <c:pt idx="0">
                  <c:v>IN</c:v>
                </c:pt>
              </c:strCache>
            </c:strRef>
          </c:tx>
          <c:spPr>
            <a:solidFill>
              <a:schemeClr val="accent1">
                <a:lumMod val="60000"/>
              </a:schemeClr>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Sheet1!$H$2:$H$7</c:f>
              <c:numCache>
                <c:formatCode>0%</c:formatCode>
                <c:ptCount val="6"/>
                <c:pt idx="0">
                  <c:v>0.62654321000000002</c:v>
                </c:pt>
                <c:pt idx="1">
                  <c:v>0.17592593000000001</c:v>
                </c:pt>
                <c:pt idx="2">
                  <c:v>0.18518519</c:v>
                </c:pt>
                <c:pt idx="3">
                  <c:v>9.2592600000000001E-3</c:v>
                </c:pt>
                <c:pt idx="4">
                  <c:v>3.0864199999999999E-3</c:v>
                </c:pt>
                <c:pt idx="5">
                  <c:v>0</c:v>
                </c:pt>
              </c:numCache>
            </c:numRef>
          </c:val>
          <c:extLst>
            <c:ext xmlns:c16="http://schemas.microsoft.com/office/drawing/2014/chart" uri="{C3380CC4-5D6E-409C-BE32-E72D297353CC}">
              <c16:uniqueId val="{00000006-1FD4-448B-B33E-352A456FE317}"/>
            </c:ext>
          </c:extLst>
        </c:ser>
        <c:dLbls>
          <c:showLegendKey val="0"/>
          <c:showVal val="0"/>
          <c:showCatName val="0"/>
          <c:showSerName val="0"/>
          <c:showPercent val="0"/>
          <c:showBubbleSize val="0"/>
        </c:dLbls>
        <c:gapWidth val="219"/>
        <c:overlap val="-27"/>
        <c:axId val="572114352"/>
        <c:axId val="572116152"/>
      </c:barChart>
      <c:lineChart>
        <c:grouping val="standard"/>
        <c:varyColors val="0"/>
        <c:ser>
          <c:idx val="7"/>
          <c:order val="7"/>
          <c:tx>
            <c:strRef>
              <c:f>Sheet1!$I$1</c:f>
              <c:strCache>
                <c:ptCount val="1"/>
                <c:pt idx="0">
                  <c:v>All Respondents</c:v>
                </c:pt>
              </c:strCache>
            </c:strRef>
          </c:tx>
          <c:spPr>
            <a:ln w="28575" cap="rnd">
              <a:solidFill>
                <a:schemeClr val="accent2">
                  <a:lumMod val="60000"/>
                </a:schemeClr>
              </a:solidFill>
              <a:prstDash val="dash"/>
              <a:round/>
            </a:ln>
            <a:effectLst/>
          </c:spPr>
          <c:marker>
            <c:symbol val="none"/>
          </c:marker>
          <c:cat>
            <c:multiLvlStrRef>
              <c:f>Sheet1!#REF!</c:f>
            </c:multiLvlStrRef>
          </c:cat>
          <c:val>
            <c:numRef>
              <c:f>Sheet1!$I$2:$I$7</c:f>
              <c:numCache>
                <c:formatCode>0%</c:formatCode>
                <c:ptCount val="6"/>
                <c:pt idx="0">
                  <c:v>0.31222485999999999</c:v>
                </c:pt>
                <c:pt idx="1">
                  <c:v>0.17473755999999999</c:v>
                </c:pt>
                <c:pt idx="2">
                  <c:v>0.31120893999999999</c:v>
                </c:pt>
                <c:pt idx="3">
                  <c:v>0.14053504999999999</c:v>
                </c:pt>
                <c:pt idx="4">
                  <c:v>1.6254660000000001E-2</c:v>
                </c:pt>
                <c:pt idx="5">
                  <c:v>4.503894E-2</c:v>
                </c:pt>
              </c:numCache>
            </c:numRef>
          </c:val>
          <c:smooth val="0"/>
          <c:extLst>
            <c:ext xmlns:c16="http://schemas.microsoft.com/office/drawing/2014/chart" uri="{C3380CC4-5D6E-409C-BE32-E72D297353CC}">
              <c16:uniqueId val="{00000007-1FD4-448B-B33E-352A456FE317}"/>
            </c:ext>
          </c:extLst>
        </c:ser>
        <c:dLbls>
          <c:showLegendKey val="0"/>
          <c:showVal val="0"/>
          <c:showCatName val="0"/>
          <c:showSerName val="0"/>
          <c:showPercent val="0"/>
          <c:showBubbleSize val="0"/>
        </c:dLbls>
        <c:marker val="1"/>
        <c:smooth val="0"/>
        <c:axId val="572114352"/>
        <c:axId val="572116152"/>
      </c:lineChart>
      <c:catAx>
        <c:axId val="57211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2116152"/>
        <c:crosses val="autoZero"/>
        <c:auto val="1"/>
        <c:lblAlgn val="ctr"/>
        <c:lblOffset val="100"/>
        <c:noMultiLvlLbl val="0"/>
      </c:catAx>
      <c:valAx>
        <c:axId val="572116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211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Sheet1!$B$2:$B$7</c:f>
              <c:numCache>
                <c:formatCode>0%</c:formatCode>
                <c:ptCount val="6"/>
                <c:pt idx="0">
                  <c:v>0.22222222</c:v>
                </c:pt>
                <c:pt idx="1">
                  <c:v>0.11111111</c:v>
                </c:pt>
                <c:pt idx="2">
                  <c:v>0.5</c:v>
                </c:pt>
                <c:pt idx="3">
                  <c:v>0.16666666999999999</c:v>
                </c:pt>
                <c:pt idx="4">
                  <c:v>0</c:v>
                </c:pt>
                <c:pt idx="5">
                  <c:v>0</c:v>
                </c:pt>
              </c:numCache>
            </c:numRef>
          </c:val>
          <c:extLst>
            <c:ext xmlns:c16="http://schemas.microsoft.com/office/drawing/2014/chart" uri="{C3380CC4-5D6E-409C-BE32-E72D297353CC}">
              <c16:uniqueId val="{00000000-1FD4-448B-B33E-352A456FE317}"/>
            </c:ext>
          </c:extLst>
        </c:ser>
        <c:ser>
          <c:idx val="1"/>
          <c:order val="1"/>
          <c:tx>
            <c:strRef>
              <c:f>Sheet1!$C$1</c:f>
              <c:strCache>
                <c:ptCount val="1"/>
                <c:pt idx="0">
                  <c:v>Male 18-25</c:v>
                </c:pt>
              </c:strCache>
            </c:strRef>
          </c:tx>
          <c:spPr>
            <a:solidFill>
              <a:schemeClr val="accent2"/>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Sheet1!$C$2:$C$7</c:f>
              <c:numCache>
                <c:formatCode>0%</c:formatCode>
                <c:ptCount val="6"/>
                <c:pt idx="0">
                  <c:v>0.33333332999999998</c:v>
                </c:pt>
                <c:pt idx="1">
                  <c:v>0.27777777999999997</c:v>
                </c:pt>
                <c:pt idx="2">
                  <c:v>0.27777777999999997</c:v>
                </c:pt>
                <c:pt idx="3">
                  <c:v>0.11111111</c:v>
                </c:pt>
                <c:pt idx="4">
                  <c:v>0</c:v>
                </c:pt>
                <c:pt idx="5">
                  <c:v>0</c:v>
                </c:pt>
              </c:numCache>
            </c:numRef>
          </c:val>
          <c:extLst>
            <c:ext xmlns:c16="http://schemas.microsoft.com/office/drawing/2014/chart" uri="{C3380CC4-5D6E-409C-BE32-E72D297353CC}">
              <c16:uniqueId val="{00000001-1FD4-448B-B33E-352A456FE317}"/>
            </c:ext>
          </c:extLst>
        </c:ser>
        <c:ser>
          <c:idx val="2"/>
          <c:order val="2"/>
          <c:tx>
            <c:strRef>
              <c:f>Sheet1!$D$1</c:f>
              <c:strCache>
                <c:ptCount val="1"/>
                <c:pt idx="0">
                  <c:v>Female 26-34</c:v>
                </c:pt>
              </c:strCache>
            </c:strRef>
          </c:tx>
          <c:spPr>
            <a:solidFill>
              <a:schemeClr val="accent3"/>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Sheet1!$D$2:$D$7</c:f>
              <c:numCache>
                <c:formatCode>0%</c:formatCode>
                <c:ptCount val="6"/>
                <c:pt idx="0">
                  <c:v>0.28846154000000002</c:v>
                </c:pt>
                <c:pt idx="1">
                  <c:v>0.15384614999999999</c:v>
                </c:pt>
                <c:pt idx="2">
                  <c:v>0.36538461999999999</c:v>
                </c:pt>
                <c:pt idx="3">
                  <c:v>0.13461538000000001</c:v>
                </c:pt>
                <c:pt idx="4">
                  <c:v>1.9230770000000001E-2</c:v>
                </c:pt>
                <c:pt idx="5">
                  <c:v>3.8461540000000002E-2</c:v>
                </c:pt>
              </c:numCache>
            </c:numRef>
          </c:val>
          <c:extLst>
            <c:ext xmlns:c16="http://schemas.microsoft.com/office/drawing/2014/chart" uri="{C3380CC4-5D6E-409C-BE32-E72D297353CC}">
              <c16:uniqueId val="{00000002-1FD4-448B-B33E-352A456FE317}"/>
            </c:ext>
          </c:extLst>
        </c:ser>
        <c:ser>
          <c:idx val="3"/>
          <c:order val="3"/>
          <c:tx>
            <c:strRef>
              <c:f>Sheet1!$E$1</c:f>
              <c:strCache>
                <c:ptCount val="1"/>
                <c:pt idx="0">
                  <c:v>Male 26-34</c:v>
                </c:pt>
              </c:strCache>
            </c:strRef>
          </c:tx>
          <c:spPr>
            <a:solidFill>
              <a:schemeClr val="accent4"/>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Sheet1!$E$2:$E$7</c:f>
              <c:numCache>
                <c:formatCode>0%</c:formatCode>
                <c:ptCount val="6"/>
                <c:pt idx="0">
                  <c:v>0.44444444</c:v>
                </c:pt>
                <c:pt idx="1">
                  <c:v>0.17777778</c:v>
                </c:pt>
                <c:pt idx="2">
                  <c:v>0.24444444000000001</c:v>
                </c:pt>
                <c:pt idx="3">
                  <c:v>0.13333333</c:v>
                </c:pt>
                <c:pt idx="4">
                  <c:v>0</c:v>
                </c:pt>
                <c:pt idx="5">
                  <c:v>0</c:v>
                </c:pt>
              </c:numCache>
            </c:numRef>
          </c:val>
          <c:extLst>
            <c:ext xmlns:c16="http://schemas.microsoft.com/office/drawing/2014/chart" uri="{C3380CC4-5D6E-409C-BE32-E72D297353CC}">
              <c16:uniqueId val="{00000003-1FD4-448B-B33E-352A456FE317}"/>
            </c:ext>
          </c:extLst>
        </c:ser>
        <c:ser>
          <c:idx val="4"/>
          <c:order val="4"/>
          <c:tx>
            <c:strRef>
              <c:f>Sheet1!$F$1</c:f>
              <c:strCache>
                <c:ptCount val="1"/>
                <c:pt idx="0">
                  <c:v>Female 35-44</c:v>
                </c:pt>
              </c:strCache>
            </c:strRef>
          </c:tx>
          <c:spPr>
            <a:solidFill>
              <a:schemeClr val="accent5"/>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Sheet1!$F$2:$F$7</c:f>
              <c:numCache>
                <c:formatCode>0%</c:formatCode>
                <c:ptCount val="6"/>
                <c:pt idx="0">
                  <c:v>0.37735848999999999</c:v>
                </c:pt>
                <c:pt idx="1">
                  <c:v>0.11320755</c:v>
                </c:pt>
                <c:pt idx="2">
                  <c:v>0.30188679000000002</c:v>
                </c:pt>
                <c:pt idx="3">
                  <c:v>0.15094340000000001</c:v>
                </c:pt>
                <c:pt idx="4">
                  <c:v>1.886792E-2</c:v>
                </c:pt>
                <c:pt idx="5">
                  <c:v>3.7735850000000001E-2</c:v>
                </c:pt>
              </c:numCache>
            </c:numRef>
          </c:val>
          <c:extLst>
            <c:ext xmlns:c16="http://schemas.microsoft.com/office/drawing/2014/chart" uri="{C3380CC4-5D6E-409C-BE32-E72D297353CC}">
              <c16:uniqueId val="{00000004-1FD4-448B-B33E-352A456FE317}"/>
            </c:ext>
          </c:extLst>
        </c:ser>
        <c:ser>
          <c:idx val="5"/>
          <c:order val="5"/>
          <c:tx>
            <c:strRef>
              <c:f>Sheet1!$G$1</c:f>
              <c:strCache>
                <c:ptCount val="1"/>
                <c:pt idx="0">
                  <c:v>Male 35-44</c:v>
                </c:pt>
              </c:strCache>
            </c:strRef>
          </c:tx>
          <c:spPr>
            <a:solidFill>
              <a:schemeClr val="accent6"/>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Sheet1!$G$2:$G$7</c:f>
              <c:numCache>
                <c:formatCode>0%</c:formatCode>
                <c:ptCount val="6"/>
                <c:pt idx="0">
                  <c:v>0.53030303000000001</c:v>
                </c:pt>
                <c:pt idx="1">
                  <c:v>0.13636364000000001</c:v>
                </c:pt>
                <c:pt idx="2">
                  <c:v>0.16666666999999999</c:v>
                </c:pt>
                <c:pt idx="3">
                  <c:v>0.10606061</c:v>
                </c:pt>
                <c:pt idx="4">
                  <c:v>0</c:v>
                </c:pt>
                <c:pt idx="5">
                  <c:v>6.0606060000000003E-2</c:v>
                </c:pt>
              </c:numCache>
            </c:numRef>
          </c:val>
          <c:extLst>
            <c:ext xmlns:c16="http://schemas.microsoft.com/office/drawing/2014/chart" uri="{C3380CC4-5D6E-409C-BE32-E72D297353CC}">
              <c16:uniqueId val="{00000005-1FD4-448B-B33E-352A456FE317}"/>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Sheet1!$H$2:$H$7</c:f>
              <c:numCache>
                <c:formatCode>0%</c:formatCode>
                <c:ptCount val="6"/>
                <c:pt idx="0">
                  <c:v>0.27118643999999997</c:v>
                </c:pt>
                <c:pt idx="1">
                  <c:v>8.4745760000000003E-2</c:v>
                </c:pt>
                <c:pt idx="2">
                  <c:v>0.33898305000000001</c:v>
                </c:pt>
                <c:pt idx="3">
                  <c:v>0.25423729</c:v>
                </c:pt>
                <c:pt idx="4">
                  <c:v>1.694915E-2</c:v>
                </c:pt>
                <c:pt idx="5">
                  <c:v>3.3898310000000001E-2</c:v>
                </c:pt>
              </c:numCache>
            </c:numRef>
          </c:val>
          <c:extLst>
            <c:ext xmlns:c16="http://schemas.microsoft.com/office/drawing/2014/chart" uri="{C3380CC4-5D6E-409C-BE32-E72D297353CC}">
              <c16:uniqueId val="{00000000-22B3-6D4C-9F32-93A0EC210B44}"/>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Sheet1!$I$2:$I$7</c:f>
              <c:numCache>
                <c:formatCode>0%</c:formatCode>
                <c:ptCount val="6"/>
                <c:pt idx="0">
                  <c:v>0.25581395000000001</c:v>
                </c:pt>
                <c:pt idx="1">
                  <c:v>0.13953488</c:v>
                </c:pt>
                <c:pt idx="2">
                  <c:v>0.39534883999999998</c:v>
                </c:pt>
                <c:pt idx="3">
                  <c:v>0.13953488</c:v>
                </c:pt>
                <c:pt idx="4">
                  <c:v>6.976744E-2</c:v>
                </c:pt>
                <c:pt idx="5">
                  <c:v>0</c:v>
                </c:pt>
              </c:numCache>
            </c:numRef>
          </c:val>
          <c:extLst>
            <c:ext xmlns:c16="http://schemas.microsoft.com/office/drawing/2014/chart" uri="{C3380CC4-5D6E-409C-BE32-E72D297353CC}">
              <c16:uniqueId val="{00000001-22B3-6D4C-9F32-93A0EC210B44}"/>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Sheet1!$J$2:$J$7</c:f>
              <c:numCache>
                <c:formatCode>0%</c:formatCode>
                <c:ptCount val="6"/>
                <c:pt idx="0">
                  <c:v>0.18867924999999999</c:v>
                </c:pt>
                <c:pt idx="1">
                  <c:v>0.13207547</c:v>
                </c:pt>
                <c:pt idx="2">
                  <c:v>0.26415094</c:v>
                </c:pt>
                <c:pt idx="3">
                  <c:v>0.28301886999999998</c:v>
                </c:pt>
                <c:pt idx="4">
                  <c:v>3.7735850000000001E-2</c:v>
                </c:pt>
                <c:pt idx="5">
                  <c:v>9.4339619999999999E-2</c:v>
                </c:pt>
              </c:numCache>
            </c:numRef>
          </c:val>
          <c:extLst>
            <c:ext xmlns:c16="http://schemas.microsoft.com/office/drawing/2014/chart" uri="{C3380CC4-5D6E-409C-BE32-E72D297353CC}">
              <c16:uniqueId val="{00000000-6273-1D4D-A7FB-62D4CB58972E}"/>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Sheet1!$A$2:$A$7</c:f>
              <c:strCache>
                <c:ptCount val="6"/>
                <c:pt idx="0">
                  <c:v>I always look for branded ingredients, and I am willing to pay a premium</c:v>
                </c:pt>
                <c:pt idx="1">
                  <c:v>I always look for branded ingredients, but I am not willing to pay a premium</c:v>
                </c:pt>
                <c:pt idx="2">
                  <c:v>I appreciate branded ingredients when I find them</c:v>
                </c:pt>
                <c:pt idx="3">
                  <c:v>I don't care about branded ingredients</c:v>
                </c:pt>
                <c:pt idx="4">
                  <c:v>I prefer not to buy branded ingredients</c:v>
                </c:pt>
                <c:pt idx="5">
                  <c:v>I don't know what branded ingredients are</c:v>
                </c:pt>
              </c:strCache>
            </c:strRef>
          </c:cat>
          <c:val>
            <c:numRef>
              <c:f>Sheet1!$K$2:$K$7</c:f>
              <c:numCache>
                <c:formatCode>0%</c:formatCode>
                <c:ptCount val="6"/>
                <c:pt idx="0">
                  <c:v>8.8888890000000012E-2</c:v>
                </c:pt>
                <c:pt idx="1">
                  <c:v>0.15555556000000001</c:v>
                </c:pt>
                <c:pt idx="2">
                  <c:v>0.33333332999999998</c:v>
                </c:pt>
                <c:pt idx="3">
                  <c:v>0.33333332999999998</c:v>
                </c:pt>
                <c:pt idx="4">
                  <c:v>2.2222220000000001E-2</c:v>
                </c:pt>
                <c:pt idx="5">
                  <c:v>6.6666669999999997E-2</c:v>
                </c:pt>
              </c:numCache>
            </c:numRef>
          </c:val>
          <c:extLst>
            <c:ext xmlns:c16="http://schemas.microsoft.com/office/drawing/2014/chart" uri="{C3380CC4-5D6E-409C-BE32-E72D297353CC}">
              <c16:uniqueId val="{00000001-6273-1D4D-A7FB-62D4CB58972E}"/>
            </c:ext>
          </c:extLst>
        </c:ser>
        <c:dLbls>
          <c:showLegendKey val="0"/>
          <c:showVal val="0"/>
          <c:showCatName val="0"/>
          <c:showSerName val="0"/>
          <c:showPercent val="0"/>
          <c:showBubbleSize val="0"/>
        </c:dLbls>
        <c:gapWidth val="219"/>
        <c:overlap val="-27"/>
        <c:axId val="572114352"/>
        <c:axId val="572116152"/>
      </c:barChart>
      <c:catAx>
        <c:axId val="57211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2116152"/>
        <c:crosses val="autoZero"/>
        <c:auto val="1"/>
        <c:lblAlgn val="ctr"/>
        <c:lblOffset val="100"/>
        <c:noMultiLvlLbl val="0"/>
      </c:catAx>
      <c:valAx>
        <c:axId val="572116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211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Sheet1!$B$2:$B$14</c:f>
              <c:numCache>
                <c:formatCode>0%</c:formatCode>
                <c:ptCount val="13"/>
                <c:pt idx="0">
                  <c:v>0.66666667000000002</c:v>
                </c:pt>
                <c:pt idx="1">
                  <c:v>0.66666667000000002</c:v>
                </c:pt>
                <c:pt idx="2">
                  <c:v>0.61111110999999996</c:v>
                </c:pt>
                <c:pt idx="3">
                  <c:v>0.61111110999999996</c:v>
                </c:pt>
                <c:pt idx="4">
                  <c:v>0.55555556000000006</c:v>
                </c:pt>
                <c:pt idx="5">
                  <c:v>0.55555556000000006</c:v>
                </c:pt>
                <c:pt idx="6">
                  <c:v>0.55555556000000006</c:v>
                </c:pt>
                <c:pt idx="7">
                  <c:v>0.44444444</c:v>
                </c:pt>
                <c:pt idx="8">
                  <c:v>0.44444444</c:v>
                </c:pt>
                <c:pt idx="9">
                  <c:v>0.44444444</c:v>
                </c:pt>
                <c:pt idx="10">
                  <c:v>0.27777777999999997</c:v>
                </c:pt>
                <c:pt idx="11">
                  <c:v>0.22222222</c:v>
                </c:pt>
                <c:pt idx="12">
                  <c:v>0.16666666999999999</c:v>
                </c:pt>
              </c:numCache>
            </c:numRef>
          </c:val>
          <c:extLst>
            <c:ext xmlns:c16="http://schemas.microsoft.com/office/drawing/2014/chart" uri="{C3380CC4-5D6E-409C-BE32-E72D297353CC}">
              <c16:uniqueId val="{00000000-E5DF-42D6-BCFB-46801727F982}"/>
            </c:ext>
          </c:extLst>
        </c:ser>
        <c:ser>
          <c:idx val="1"/>
          <c:order val="1"/>
          <c:tx>
            <c:strRef>
              <c:f>Sheet1!$C$1</c:f>
              <c:strCache>
                <c:ptCount val="1"/>
                <c:pt idx="0">
                  <c:v>Male 18-25</c:v>
                </c:pt>
              </c:strCache>
            </c:strRef>
          </c:tx>
          <c:spPr>
            <a:solidFill>
              <a:schemeClr val="accent2"/>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Sheet1!$C$2:$C$14</c:f>
              <c:numCache>
                <c:formatCode>0%</c:formatCode>
                <c:ptCount val="13"/>
                <c:pt idx="0">
                  <c:v>0.55555556000000006</c:v>
                </c:pt>
                <c:pt idx="1">
                  <c:v>0.33333332999999998</c:v>
                </c:pt>
                <c:pt idx="2">
                  <c:v>0.44444444</c:v>
                </c:pt>
                <c:pt idx="3">
                  <c:v>0.5</c:v>
                </c:pt>
                <c:pt idx="4">
                  <c:v>0.55555556000000006</c:v>
                </c:pt>
                <c:pt idx="5">
                  <c:v>0.38888888999999999</c:v>
                </c:pt>
                <c:pt idx="6">
                  <c:v>0.27777777999999997</c:v>
                </c:pt>
                <c:pt idx="7">
                  <c:v>0.38888888999999999</c:v>
                </c:pt>
                <c:pt idx="8">
                  <c:v>0.27777777999999997</c:v>
                </c:pt>
                <c:pt idx="9">
                  <c:v>0.27777777999999997</c:v>
                </c:pt>
                <c:pt idx="10">
                  <c:v>0.27777777999999997</c:v>
                </c:pt>
                <c:pt idx="11">
                  <c:v>0.27777777999999997</c:v>
                </c:pt>
                <c:pt idx="12">
                  <c:v>0.27777777999999997</c:v>
                </c:pt>
              </c:numCache>
            </c:numRef>
          </c:val>
          <c:extLst>
            <c:ext xmlns:c16="http://schemas.microsoft.com/office/drawing/2014/chart" uri="{C3380CC4-5D6E-409C-BE32-E72D297353CC}">
              <c16:uniqueId val="{00000001-E5DF-42D6-BCFB-46801727F982}"/>
            </c:ext>
          </c:extLst>
        </c:ser>
        <c:ser>
          <c:idx val="2"/>
          <c:order val="2"/>
          <c:tx>
            <c:strRef>
              <c:f>Sheet1!$D$1</c:f>
              <c:strCache>
                <c:ptCount val="1"/>
                <c:pt idx="0">
                  <c:v>Female 26-34</c:v>
                </c:pt>
              </c:strCache>
            </c:strRef>
          </c:tx>
          <c:spPr>
            <a:solidFill>
              <a:schemeClr val="accent3"/>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Sheet1!$D$2:$D$14</c:f>
              <c:numCache>
                <c:formatCode>0%</c:formatCode>
                <c:ptCount val="13"/>
                <c:pt idx="0">
                  <c:v>0.82692307999999992</c:v>
                </c:pt>
                <c:pt idx="1">
                  <c:v>0.61538462000000005</c:v>
                </c:pt>
                <c:pt idx="2">
                  <c:v>0.73076922999999994</c:v>
                </c:pt>
                <c:pt idx="3">
                  <c:v>0.55769230999999997</c:v>
                </c:pt>
                <c:pt idx="4">
                  <c:v>0.78846154000000002</c:v>
                </c:pt>
                <c:pt idx="5">
                  <c:v>0.71153845999999998</c:v>
                </c:pt>
                <c:pt idx="6">
                  <c:v>0.55769230999999997</c:v>
                </c:pt>
                <c:pt idx="7">
                  <c:v>0.40384615000000001</c:v>
                </c:pt>
                <c:pt idx="8">
                  <c:v>0.48076922999999999</c:v>
                </c:pt>
                <c:pt idx="9">
                  <c:v>0.42307692000000002</c:v>
                </c:pt>
                <c:pt idx="10">
                  <c:v>0.21153846000000001</c:v>
                </c:pt>
                <c:pt idx="11">
                  <c:v>0.34615384999999999</c:v>
                </c:pt>
                <c:pt idx="12">
                  <c:v>0.30769231000000002</c:v>
                </c:pt>
              </c:numCache>
            </c:numRef>
          </c:val>
          <c:extLst>
            <c:ext xmlns:c16="http://schemas.microsoft.com/office/drawing/2014/chart" uri="{C3380CC4-5D6E-409C-BE32-E72D297353CC}">
              <c16:uniqueId val="{00000002-E5DF-42D6-BCFB-46801727F982}"/>
            </c:ext>
          </c:extLst>
        </c:ser>
        <c:ser>
          <c:idx val="3"/>
          <c:order val="3"/>
          <c:tx>
            <c:strRef>
              <c:f>Sheet1!$E$1</c:f>
              <c:strCache>
                <c:ptCount val="1"/>
                <c:pt idx="0">
                  <c:v>Male 26-34</c:v>
                </c:pt>
              </c:strCache>
            </c:strRef>
          </c:tx>
          <c:spPr>
            <a:solidFill>
              <a:schemeClr val="accent4"/>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Sheet1!$E$2:$E$14</c:f>
              <c:numCache>
                <c:formatCode>0%</c:formatCode>
                <c:ptCount val="13"/>
                <c:pt idx="0">
                  <c:v>0.71111110999999994</c:v>
                </c:pt>
                <c:pt idx="1">
                  <c:v>0.57777778000000002</c:v>
                </c:pt>
                <c:pt idx="2">
                  <c:v>0.71111110999999994</c:v>
                </c:pt>
                <c:pt idx="3">
                  <c:v>0.55555556000000006</c:v>
                </c:pt>
                <c:pt idx="4">
                  <c:v>0.64444444000000001</c:v>
                </c:pt>
                <c:pt idx="5">
                  <c:v>0.62222222000000005</c:v>
                </c:pt>
                <c:pt idx="6">
                  <c:v>0.44444444</c:v>
                </c:pt>
                <c:pt idx="7">
                  <c:v>0.48888889000000002</c:v>
                </c:pt>
                <c:pt idx="8">
                  <c:v>0.44444444</c:v>
                </c:pt>
                <c:pt idx="9">
                  <c:v>0.35555555999999999</c:v>
                </c:pt>
                <c:pt idx="10">
                  <c:v>0.31111111000000002</c:v>
                </c:pt>
                <c:pt idx="11">
                  <c:v>0.42222221999999998</c:v>
                </c:pt>
                <c:pt idx="12">
                  <c:v>0.46666667000000001</c:v>
                </c:pt>
              </c:numCache>
            </c:numRef>
          </c:val>
          <c:extLst>
            <c:ext xmlns:c16="http://schemas.microsoft.com/office/drawing/2014/chart" uri="{C3380CC4-5D6E-409C-BE32-E72D297353CC}">
              <c16:uniqueId val="{00000003-E5DF-42D6-BCFB-46801727F982}"/>
            </c:ext>
          </c:extLst>
        </c:ser>
        <c:ser>
          <c:idx val="4"/>
          <c:order val="4"/>
          <c:tx>
            <c:strRef>
              <c:f>Sheet1!$F$1</c:f>
              <c:strCache>
                <c:ptCount val="1"/>
                <c:pt idx="0">
                  <c:v>Female 35-44</c:v>
                </c:pt>
              </c:strCache>
            </c:strRef>
          </c:tx>
          <c:spPr>
            <a:solidFill>
              <a:schemeClr val="accent5"/>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Sheet1!$F$2:$F$14</c:f>
              <c:numCache>
                <c:formatCode>0%</c:formatCode>
                <c:ptCount val="13"/>
                <c:pt idx="0">
                  <c:v>0.81132075000000003</c:v>
                </c:pt>
                <c:pt idx="1">
                  <c:v>0.67924527999999995</c:v>
                </c:pt>
                <c:pt idx="2">
                  <c:v>0.83018868000000001</c:v>
                </c:pt>
                <c:pt idx="3">
                  <c:v>0.66037735999999991</c:v>
                </c:pt>
                <c:pt idx="4">
                  <c:v>0.83018868000000001</c:v>
                </c:pt>
                <c:pt idx="5">
                  <c:v>0.73584906000000005</c:v>
                </c:pt>
                <c:pt idx="6">
                  <c:v>0.50943395999999996</c:v>
                </c:pt>
                <c:pt idx="7">
                  <c:v>0.47169811</c:v>
                </c:pt>
                <c:pt idx="8">
                  <c:v>0.60377358000000003</c:v>
                </c:pt>
                <c:pt idx="9">
                  <c:v>0.39622642000000002</c:v>
                </c:pt>
                <c:pt idx="10">
                  <c:v>0.28301886999999998</c:v>
                </c:pt>
                <c:pt idx="11">
                  <c:v>0.45283019000000002</c:v>
                </c:pt>
                <c:pt idx="12">
                  <c:v>0.20754717</c:v>
                </c:pt>
              </c:numCache>
            </c:numRef>
          </c:val>
          <c:extLst>
            <c:ext xmlns:c16="http://schemas.microsoft.com/office/drawing/2014/chart" uri="{C3380CC4-5D6E-409C-BE32-E72D297353CC}">
              <c16:uniqueId val="{00000004-E5DF-42D6-BCFB-46801727F982}"/>
            </c:ext>
          </c:extLst>
        </c:ser>
        <c:ser>
          <c:idx val="5"/>
          <c:order val="5"/>
          <c:tx>
            <c:strRef>
              <c:f>Sheet1!$G$1</c:f>
              <c:strCache>
                <c:ptCount val="1"/>
                <c:pt idx="0">
                  <c:v>Male 35-44</c:v>
                </c:pt>
              </c:strCache>
            </c:strRef>
          </c:tx>
          <c:spPr>
            <a:solidFill>
              <a:schemeClr val="accent6"/>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Sheet1!$G$2:$G$14</c:f>
              <c:numCache>
                <c:formatCode>0%</c:formatCode>
                <c:ptCount val="13"/>
                <c:pt idx="0">
                  <c:v>0.81818181999999995</c:v>
                </c:pt>
                <c:pt idx="1">
                  <c:v>0.68181818000000005</c:v>
                </c:pt>
                <c:pt idx="2">
                  <c:v>0.69696969999999991</c:v>
                </c:pt>
                <c:pt idx="3">
                  <c:v>0.66666667000000002</c:v>
                </c:pt>
                <c:pt idx="4">
                  <c:v>0.81818181999999995</c:v>
                </c:pt>
                <c:pt idx="5">
                  <c:v>0.56060606000000002</c:v>
                </c:pt>
                <c:pt idx="6">
                  <c:v>0.48484848000000003</c:v>
                </c:pt>
                <c:pt idx="7">
                  <c:v>0.42424242000000001</c:v>
                </c:pt>
                <c:pt idx="8">
                  <c:v>0.45454545000000002</c:v>
                </c:pt>
                <c:pt idx="9">
                  <c:v>0.42424242000000001</c:v>
                </c:pt>
                <c:pt idx="10">
                  <c:v>0.43939393999999998</c:v>
                </c:pt>
                <c:pt idx="11">
                  <c:v>0.45454545000000002</c:v>
                </c:pt>
                <c:pt idx="12">
                  <c:v>0.37878788000000002</c:v>
                </c:pt>
              </c:numCache>
            </c:numRef>
          </c:val>
          <c:extLst>
            <c:ext xmlns:c16="http://schemas.microsoft.com/office/drawing/2014/chart" uri="{C3380CC4-5D6E-409C-BE32-E72D297353CC}">
              <c16:uniqueId val="{00000005-E5DF-42D6-BCFB-46801727F982}"/>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Sheet1!$H$2:$H$14</c:f>
              <c:numCache>
                <c:formatCode>0%</c:formatCode>
                <c:ptCount val="13"/>
                <c:pt idx="0">
                  <c:v>0.88135593000000001</c:v>
                </c:pt>
                <c:pt idx="1">
                  <c:v>0.79661017000000001</c:v>
                </c:pt>
                <c:pt idx="2">
                  <c:v>0.79661017000000001</c:v>
                </c:pt>
                <c:pt idx="3">
                  <c:v>0.55932203000000003</c:v>
                </c:pt>
                <c:pt idx="4">
                  <c:v>0.81355931999999997</c:v>
                </c:pt>
                <c:pt idx="5">
                  <c:v>0.67796610000000002</c:v>
                </c:pt>
                <c:pt idx="6">
                  <c:v>0.44067796999999997</c:v>
                </c:pt>
                <c:pt idx="7">
                  <c:v>0.44067796999999997</c:v>
                </c:pt>
                <c:pt idx="8">
                  <c:v>0.44067796999999997</c:v>
                </c:pt>
                <c:pt idx="9">
                  <c:v>0.32203389999999998</c:v>
                </c:pt>
                <c:pt idx="10">
                  <c:v>0.16949153</c:v>
                </c:pt>
                <c:pt idx="11">
                  <c:v>0.38983051000000002</c:v>
                </c:pt>
                <c:pt idx="12">
                  <c:v>0.25423729</c:v>
                </c:pt>
              </c:numCache>
            </c:numRef>
          </c:val>
          <c:extLst>
            <c:ext xmlns:c16="http://schemas.microsoft.com/office/drawing/2014/chart" uri="{C3380CC4-5D6E-409C-BE32-E72D297353CC}">
              <c16:uniqueId val="{00000000-F3FB-F24C-A3A5-7B22DD0B1C26}"/>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Sheet1!$I$2:$I$14</c:f>
              <c:numCache>
                <c:formatCode>0%</c:formatCode>
                <c:ptCount val="13"/>
                <c:pt idx="0">
                  <c:v>0.79069767000000002</c:v>
                </c:pt>
                <c:pt idx="1">
                  <c:v>0.60465115999999997</c:v>
                </c:pt>
                <c:pt idx="2">
                  <c:v>0.72093023000000001</c:v>
                </c:pt>
                <c:pt idx="3">
                  <c:v>0.67441860000000009</c:v>
                </c:pt>
                <c:pt idx="4">
                  <c:v>0.6511627900000001</c:v>
                </c:pt>
                <c:pt idx="5">
                  <c:v>0.6511627900000001</c:v>
                </c:pt>
                <c:pt idx="6">
                  <c:v>0.60465115999999997</c:v>
                </c:pt>
                <c:pt idx="7">
                  <c:v>0.39534883999999998</c:v>
                </c:pt>
                <c:pt idx="8">
                  <c:v>0.46511627999999999</c:v>
                </c:pt>
                <c:pt idx="9">
                  <c:v>0.34883721000000001</c:v>
                </c:pt>
                <c:pt idx="10">
                  <c:v>0.25581395000000001</c:v>
                </c:pt>
                <c:pt idx="11">
                  <c:v>0.30232557999999998</c:v>
                </c:pt>
                <c:pt idx="12">
                  <c:v>0.30232557999999998</c:v>
                </c:pt>
              </c:numCache>
            </c:numRef>
          </c:val>
          <c:extLst>
            <c:ext xmlns:c16="http://schemas.microsoft.com/office/drawing/2014/chart" uri="{C3380CC4-5D6E-409C-BE32-E72D297353CC}">
              <c16:uniqueId val="{00000001-F3FB-F24C-A3A5-7B22DD0B1C26}"/>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Sheet1!$J$2:$J$14</c:f>
              <c:numCache>
                <c:formatCode>0%</c:formatCode>
                <c:ptCount val="13"/>
                <c:pt idx="0">
                  <c:v>0.83018868000000001</c:v>
                </c:pt>
                <c:pt idx="1">
                  <c:v>0.69811321000000004</c:v>
                </c:pt>
                <c:pt idx="2">
                  <c:v>0.69811321000000004</c:v>
                </c:pt>
                <c:pt idx="3">
                  <c:v>0.62264151000000001</c:v>
                </c:pt>
                <c:pt idx="4">
                  <c:v>0.67924527999999995</c:v>
                </c:pt>
                <c:pt idx="5">
                  <c:v>0.66037735999999991</c:v>
                </c:pt>
                <c:pt idx="6">
                  <c:v>0.35849057000000001</c:v>
                </c:pt>
                <c:pt idx="7">
                  <c:v>0.37735848999999999</c:v>
                </c:pt>
                <c:pt idx="8">
                  <c:v>0.28301886999999998</c:v>
                </c:pt>
                <c:pt idx="9">
                  <c:v>0.28301886999999998</c:v>
                </c:pt>
                <c:pt idx="10">
                  <c:v>3.7735850000000001E-2</c:v>
                </c:pt>
                <c:pt idx="11">
                  <c:v>0.37735848999999999</c:v>
                </c:pt>
                <c:pt idx="12">
                  <c:v>7.5471700000000003E-2</c:v>
                </c:pt>
              </c:numCache>
            </c:numRef>
          </c:val>
          <c:extLst>
            <c:ext xmlns:c16="http://schemas.microsoft.com/office/drawing/2014/chart" uri="{C3380CC4-5D6E-409C-BE32-E72D297353CC}">
              <c16:uniqueId val="{00000000-D935-8745-BA28-FC4691732839}"/>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Sheet1!$A$2:$A$14</c:f>
              <c:strCache>
                <c:ptCount val="13"/>
                <c:pt idx="0">
                  <c:v>Quality</c:v>
                </c:pt>
                <c:pt idx="1">
                  <c:v>Clinically studied</c:v>
                </c:pt>
                <c:pt idx="2">
                  <c:v>Trust</c:v>
                </c:pt>
                <c:pt idx="3">
                  <c:v>Efficacy/efficacious dose</c:v>
                </c:pt>
                <c:pt idx="4">
                  <c:v>Established safety</c:v>
                </c:pt>
                <c:pt idx="5">
                  <c:v>Regulatory/legal compliance</c:v>
                </c:pt>
                <c:pt idx="6">
                  <c:v>3rd party value-based certification </c:v>
                </c:pt>
                <c:pt idx="7">
                  <c:v>Website offering further information</c:v>
                </c:pt>
                <c:pt idx="8">
                  <c:v>3rd party quality certification </c:v>
                </c:pt>
                <c:pt idx="9">
                  <c:v>Branded ingredient logo on back of package</c:v>
                </c:pt>
                <c:pt idx="10">
                  <c:v>Social media support and presence </c:v>
                </c:pt>
                <c:pt idx="11">
                  <c:v>Branded ingredient logo on front of package</c:v>
                </c:pt>
                <c:pt idx="12">
                  <c:v>Media coverage of the branded ingredient</c:v>
                </c:pt>
              </c:strCache>
            </c:strRef>
          </c:cat>
          <c:val>
            <c:numRef>
              <c:f>Sheet1!$K$2:$K$14</c:f>
              <c:numCache>
                <c:formatCode>0%</c:formatCode>
                <c:ptCount val="13"/>
                <c:pt idx="0">
                  <c:v>0.66666667000000002</c:v>
                </c:pt>
                <c:pt idx="1">
                  <c:v>0.64444444000000001</c:v>
                </c:pt>
                <c:pt idx="2">
                  <c:v>0.48888889000000002</c:v>
                </c:pt>
                <c:pt idx="3">
                  <c:v>0.53333333000000005</c:v>
                </c:pt>
                <c:pt idx="4">
                  <c:v>0.55555556000000006</c:v>
                </c:pt>
                <c:pt idx="5">
                  <c:v>0.51111110999999998</c:v>
                </c:pt>
                <c:pt idx="6">
                  <c:v>0.48888889000000002</c:v>
                </c:pt>
                <c:pt idx="7">
                  <c:v>0.22222222</c:v>
                </c:pt>
                <c:pt idx="8">
                  <c:v>0.35555555999999999</c:v>
                </c:pt>
                <c:pt idx="9">
                  <c:v>0.24444444000000001</c:v>
                </c:pt>
                <c:pt idx="10">
                  <c:v>8.8888890000000012E-2</c:v>
                </c:pt>
                <c:pt idx="11">
                  <c:v>0.24444444000000001</c:v>
                </c:pt>
                <c:pt idx="12">
                  <c:v>8.8888890000000012E-2</c:v>
                </c:pt>
              </c:numCache>
            </c:numRef>
          </c:val>
          <c:extLst>
            <c:ext xmlns:c16="http://schemas.microsoft.com/office/drawing/2014/chart" uri="{C3380CC4-5D6E-409C-BE32-E72D297353CC}">
              <c16:uniqueId val="{00000001-D935-8745-BA28-FC4691732839}"/>
            </c:ext>
          </c:extLst>
        </c:ser>
        <c:dLbls>
          <c:showLegendKey val="0"/>
          <c:showVal val="0"/>
          <c:showCatName val="0"/>
          <c:showSerName val="0"/>
          <c:showPercent val="0"/>
          <c:showBubbleSize val="0"/>
        </c:dLbls>
        <c:gapWidth val="219"/>
        <c:overlap val="-27"/>
        <c:axId val="625000792"/>
        <c:axId val="625006552"/>
      </c:barChart>
      <c:catAx>
        <c:axId val="62500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5006552"/>
        <c:crosses val="autoZero"/>
        <c:auto val="1"/>
        <c:lblAlgn val="ctr"/>
        <c:lblOffset val="100"/>
        <c:noMultiLvlLbl val="0"/>
      </c:catAx>
      <c:valAx>
        <c:axId val="625006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5000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8788096884153"/>
          <c:y val="2.9619814554862928E-2"/>
          <c:w val="0.88111526773490234"/>
          <c:h val="0.45494452287279563"/>
        </c:manualLayout>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Sheet1!$B$2:$B$19</c:f>
              <c:numCache>
                <c:formatCode>0%</c:formatCode>
                <c:ptCount val="18"/>
                <c:pt idx="0">
                  <c:v>0.35714285714285715</c:v>
                </c:pt>
                <c:pt idx="1">
                  <c:v>0.32142857142857145</c:v>
                </c:pt>
                <c:pt idx="2">
                  <c:v>0.25</c:v>
                </c:pt>
                <c:pt idx="3">
                  <c:v>0.21428571428571427</c:v>
                </c:pt>
                <c:pt idx="4">
                  <c:v>0.21428571428571427</c:v>
                </c:pt>
                <c:pt idx="5">
                  <c:v>0.17857142857142858</c:v>
                </c:pt>
                <c:pt idx="6">
                  <c:v>0.17857142857142858</c:v>
                </c:pt>
                <c:pt idx="7">
                  <c:v>0.17857142857142858</c:v>
                </c:pt>
                <c:pt idx="8">
                  <c:v>0.14285714285714285</c:v>
                </c:pt>
                <c:pt idx="9">
                  <c:v>0.14285714285714285</c:v>
                </c:pt>
                <c:pt idx="10">
                  <c:v>0.10714285714285714</c:v>
                </c:pt>
                <c:pt idx="11">
                  <c:v>0.10714285714285714</c:v>
                </c:pt>
                <c:pt idx="12">
                  <c:v>0.10714285714285714</c:v>
                </c:pt>
                <c:pt idx="13">
                  <c:v>7.1428571428571425E-2</c:v>
                </c:pt>
                <c:pt idx="14">
                  <c:v>7.1428571428571425E-2</c:v>
                </c:pt>
                <c:pt idx="15">
                  <c:v>3.5714285714285712E-2</c:v>
                </c:pt>
                <c:pt idx="16">
                  <c:v>3.5714285714285712E-2</c:v>
                </c:pt>
                <c:pt idx="17">
                  <c:v>0</c:v>
                </c:pt>
              </c:numCache>
            </c:numRef>
          </c:val>
          <c:extLst>
            <c:ext xmlns:c16="http://schemas.microsoft.com/office/drawing/2014/chart" uri="{C3380CC4-5D6E-409C-BE32-E72D297353CC}">
              <c16:uniqueId val="{00000000-EC19-4968-940C-43BF0C843A0F}"/>
            </c:ext>
          </c:extLst>
        </c:ser>
        <c:ser>
          <c:idx val="1"/>
          <c:order val="1"/>
          <c:tx>
            <c:strRef>
              <c:f>Sheet1!$C$1</c:f>
              <c:strCache>
                <c:ptCount val="1"/>
                <c:pt idx="0">
                  <c:v>Male 18-25</c:v>
                </c:pt>
              </c:strCache>
            </c:strRef>
          </c:tx>
          <c:spPr>
            <a:solidFill>
              <a:schemeClr val="accent2"/>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Sheet1!$C$2:$C$19</c:f>
              <c:numCache>
                <c:formatCode>0%</c:formatCode>
                <c:ptCount val="18"/>
                <c:pt idx="0">
                  <c:v>0.14285714285714285</c:v>
                </c:pt>
                <c:pt idx="1">
                  <c:v>0.2857142857142857</c:v>
                </c:pt>
                <c:pt idx="2">
                  <c:v>7.1428571428571425E-2</c:v>
                </c:pt>
                <c:pt idx="3">
                  <c:v>0.2857142857142857</c:v>
                </c:pt>
                <c:pt idx="4">
                  <c:v>0.21428571428571427</c:v>
                </c:pt>
                <c:pt idx="5">
                  <c:v>0.32142857142857145</c:v>
                </c:pt>
                <c:pt idx="6">
                  <c:v>0.10714285714285714</c:v>
                </c:pt>
                <c:pt idx="7">
                  <c:v>0.25</c:v>
                </c:pt>
                <c:pt idx="8">
                  <c:v>0.14285714285714285</c:v>
                </c:pt>
                <c:pt idx="9">
                  <c:v>0.17857142857142858</c:v>
                </c:pt>
                <c:pt idx="10">
                  <c:v>0.17857142857142858</c:v>
                </c:pt>
                <c:pt idx="11">
                  <c:v>7.1428571428571425E-2</c:v>
                </c:pt>
                <c:pt idx="12">
                  <c:v>0.17857142857142858</c:v>
                </c:pt>
                <c:pt idx="13">
                  <c:v>0.10714285714285714</c:v>
                </c:pt>
                <c:pt idx="14">
                  <c:v>0.10714285714285714</c:v>
                </c:pt>
                <c:pt idx="15">
                  <c:v>0.14285714285714285</c:v>
                </c:pt>
                <c:pt idx="16">
                  <c:v>0</c:v>
                </c:pt>
                <c:pt idx="17">
                  <c:v>0</c:v>
                </c:pt>
              </c:numCache>
            </c:numRef>
          </c:val>
          <c:extLst>
            <c:ext xmlns:c16="http://schemas.microsoft.com/office/drawing/2014/chart" uri="{C3380CC4-5D6E-409C-BE32-E72D297353CC}">
              <c16:uniqueId val="{00000001-EC19-4968-940C-43BF0C843A0F}"/>
            </c:ext>
          </c:extLst>
        </c:ser>
        <c:ser>
          <c:idx val="2"/>
          <c:order val="2"/>
          <c:tx>
            <c:strRef>
              <c:f>Sheet1!$D$1</c:f>
              <c:strCache>
                <c:ptCount val="1"/>
                <c:pt idx="0">
                  <c:v>Female 26-34</c:v>
                </c:pt>
              </c:strCache>
            </c:strRef>
          </c:tx>
          <c:spPr>
            <a:solidFill>
              <a:schemeClr val="accent3"/>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Sheet1!$D$2:$D$19</c:f>
              <c:numCache>
                <c:formatCode>0%</c:formatCode>
                <c:ptCount val="18"/>
                <c:pt idx="0">
                  <c:v>0.29333333333333333</c:v>
                </c:pt>
                <c:pt idx="1">
                  <c:v>0.26666666666666666</c:v>
                </c:pt>
                <c:pt idx="2">
                  <c:v>0.13333333333333333</c:v>
                </c:pt>
                <c:pt idx="3">
                  <c:v>0.28000000000000003</c:v>
                </c:pt>
                <c:pt idx="4">
                  <c:v>0.21333333333333335</c:v>
                </c:pt>
                <c:pt idx="5">
                  <c:v>0.10666666666666667</c:v>
                </c:pt>
                <c:pt idx="6">
                  <c:v>0.14666666666666667</c:v>
                </c:pt>
                <c:pt idx="7">
                  <c:v>0.18666666666666668</c:v>
                </c:pt>
                <c:pt idx="8">
                  <c:v>0.18666666666666668</c:v>
                </c:pt>
                <c:pt idx="9">
                  <c:v>0.2</c:v>
                </c:pt>
                <c:pt idx="10">
                  <c:v>0.13333333333333333</c:v>
                </c:pt>
                <c:pt idx="11">
                  <c:v>0.04</c:v>
                </c:pt>
                <c:pt idx="12">
                  <c:v>0.17333333333333334</c:v>
                </c:pt>
                <c:pt idx="13">
                  <c:v>0.17333333333333334</c:v>
                </c:pt>
                <c:pt idx="14">
                  <c:v>9.3333333333333338E-2</c:v>
                </c:pt>
                <c:pt idx="15">
                  <c:v>0.12</c:v>
                </c:pt>
                <c:pt idx="16">
                  <c:v>2.6666666666666668E-2</c:v>
                </c:pt>
                <c:pt idx="17">
                  <c:v>0</c:v>
                </c:pt>
              </c:numCache>
            </c:numRef>
          </c:val>
          <c:extLst>
            <c:ext xmlns:c16="http://schemas.microsoft.com/office/drawing/2014/chart" uri="{C3380CC4-5D6E-409C-BE32-E72D297353CC}">
              <c16:uniqueId val="{00000002-EC19-4968-940C-43BF0C843A0F}"/>
            </c:ext>
          </c:extLst>
        </c:ser>
        <c:ser>
          <c:idx val="3"/>
          <c:order val="3"/>
          <c:tx>
            <c:strRef>
              <c:f>Sheet1!$E$1</c:f>
              <c:strCache>
                <c:ptCount val="1"/>
                <c:pt idx="0">
                  <c:v>Male 26-34</c:v>
                </c:pt>
              </c:strCache>
            </c:strRef>
          </c:tx>
          <c:spPr>
            <a:solidFill>
              <a:schemeClr val="accent4"/>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Sheet1!$E$2:$E$19</c:f>
              <c:numCache>
                <c:formatCode>0%</c:formatCode>
                <c:ptCount val="18"/>
                <c:pt idx="0">
                  <c:v>0.17142857142857143</c:v>
                </c:pt>
                <c:pt idx="1">
                  <c:v>0.25714285714285712</c:v>
                </c:pt>
                <c:pt idx="2">
                  <c:v>0.12857142857142856</c:v>
                </c:pt>
                <c:pt idx="3">
                  <c:v>0.35714285714285715</c:v>
                </c:pt>
                <c:pt idx="4">
                  <c:v>0.22857142857142856</c:v>
                </c:pt>
                <c:pt idx="5">
                  <c:v>0.27142857142857141</c:v>
                </c:pt>
                <c:pt idx="6">
                  <c:v>0.24285714285714285</c:v>
                </c:pt>
                <c:pt idx="7">
                  <c:v>0.11428571428571428</c:v>
                </c:pt>
                <c:pt idx="8">
                  <c:v>0.22857142857142856</c:v>
                </c:pt>
                <c:pt idx="9">
                  <c:v>0.2</c:v>
                </c:pt>
                <c:pt idx="10">
                  <c:v>7.1428571428571425E-2</c:v>
                </c:pt>
                <c:pt idx="11">
                  <c:v>7.1428571428571425E-2</c:v>
                </c:pt>
                <c:pt idx="12">
                  <c:v>0.14285714285714285</c:v>
                </c:pt>
                <c:pt idx="13">
                  <c:v>0.17142857142857143</c:v>
                </c:pt>
                <c:pt idx="14">
                  <c:v>0.1</c:v>
                </c:pt>
                <c:pt idx="15">
                  <c:v>0.12857142857142856</c:v>
                </c:pt>
                <c:pt idx="16">
                  <c:v>0</c:v>
                </c:pt>
                <c:pt idx="17">
                  <c:v>0</c:v>
                </c:pt>
              </c:numCache>
            </c:numRef>
          </c:val>
          <c:extLst>
            <c:ext xmlns:c16="http://schemas.microsoft.com/office/drawing/2014/chart" uri="{C3380CC4-5D6E-409C-BE32-E72D297353CC}">
              <c16:uniqueId val="{00000003-EC19-4968-940C-43BF0C843A0F}"/>
            </c:ext>
          </c:extLst>
        </c:ser>
        <c:ser>
          <c:idx val="4"/>
          <c:order val="4"/>
          <c:tx>
            <c:strRef>
              <c:f>Sheet1!$F$1</c:f>
              <c:strCache>
                <c:ptCount val="1"/>
                <c:pt idx="0">
                  <c:v>Female 35-44</c:v>
                </c:pt>
              </c:strCache>
            </c:strRef>
          </c:tx>
          <c:spPr>
            <a:solidFill>
              <a:schemeClr val="accent5"/>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Sheet1!$F$2:$F$19</c:f>
              <c:numCache>
                <c:formatCode>0%</c:formatCode>
                <c:ptCount val="18"/>
                <c:pt idx="0">
                  <c:v>0.2</c:v>
                </c:pt>
                <c:pt idx="1">
                  <c:v>0.28000000000000003</c:v>
                </c:pt>
                <c:pt idx="2">
                  <c:v>0.17333333333333334</c:v>
                </c:pt>
                <c:pt idx="3">
                  <c:v>0.22666666666666666</c:v>
                </c:pt>
                <c:pt idx="4">
                  <c:v>0.24</c:v>
                </c:pt>
                <c:pt idx="5">
                  <c:v>0.10666666666666667</c:v>
                </c:pt>
                <c:pt idx="6">
                  <c:v>0.17333333333333334</c:v>
                </c:pt>
                <c:pt idx="7">
                  <c:v>0.32</c:v>
                </c:pt>
                <c:pt idx="8">
                  <c:v>0.21333333333333335</c:v>
                </c:pt>
                <c:pt idx="9">
                  <c:v>0.13333333333333333</c:v>
                </c:pt>
                <c:pt idx="10">
                  <c:v>0.10666666666666667</c:v>
                </c:pt>
                <c:pt idx="11">
                  <c:v>9.3333333333333338E-2</c:v>
                </c:pt>
                <c:pt idx="12">
                  <c:v>9.3333333333333338E-2</c:v>
                </c:pt>
                <c:pt idx="13">
                  <c:v>0.2</c:v>
                </c:pt>
                <c:pt idx="14">
                  <c:v>0.10666666666666667</c:v>
                </c:pt>
                <c:pt idx="15">
                  <c:v>0.14666666666666667</c:v>
                </c:pt>
                <c:pt idx="16">
                  <c:v>0</c:v>
                </c:pt>
                <c:pt idx="17">
                  <c:v>0</c:v>
                </c:pt>
              </c:numCache>
            </c:numRef>
          </c:val>
          <c:extLst>
            <c:ext xmlns:c16="http://schemas.microsoft.com/office/drawing/2014/chart" uri="{C3380CC4-5D6E-409C-BE32-E72D297353CC}">
              <c16:uniqueId val="{00000004-EC19-4968-940C-43BF0C843A0F}"/>
            </c:ext>
          </c:extLst>
        </c:ser>
        <c:ser>
          <c:idx val="5"/>
          <c:order val="5"/>
          <c:tx>
            <c:strRef>
              <c:f>Sheet1!$G$1</c:f>
              <c:strCache>
                <c:ptCount val="1"/>
                <c:pt idx="0">
                  <c:v>Male 35-44</c:v>
                </c:pt>
              </c:strCache>
            </c:strRef>
          </c:tx>
          <c:spPr>
            <a:solidFill>
              <a:schemeClr val="accent6"/>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Sheet1!$G$2:$G$19</c:f>
              <c:numCache>
                <c:formatCode>0%</c:formatCode>
                <c:ptCount val="18"/>
                <c:pt idx="0">
                  <c:v>0.21875</c:v>
                </c:pt>
                <c:pt idx="1">
                  <c:v>0.27083333333333331</c:v>
                </c:pt>
                <c:pt idx="2">
                  <c:v>0.11458333333333333</c:v>
                </c:pt>
                <c:pt idx="3">
                  <c:v>0.23958333333333334</c:v>
                </c:pt>
                <c:pt idx="4">
                  <c:v>0.21875</c:v>
                </c:pt>
                <c:pt idx="5">
                  <c:v>0.14583333333333334</c:v>
                </c:pt>
                <c:pt idx="6">
                  <c:v>0.17708333333333334</c:v>
                </c:pt>
                <c:pt idx="7">
                  <c:v>0.17708333333333334</c:v>
                </c:pt>
                <c:pt idx="8">
                  <c:v>0.20833333333333334</c:v>
                </c:pt>
                <c:pt idx="9">
                  <c:v>0.17708333333333334</c:v>
                </c:pt>
                <c:pt idx="10">
                  <c:v>0.11458333333333333</c:v>
                </c:pt>
                <c:pt idx="11">
                  <c:v>0.11458333333333333</c:v>
                </c:pt>
                <c:pt idx="12">
                  <c:v>0.21875</c:v>
                </c:pt>
                <c:pt idx="13">
                  <c:v>0.1875</c:v>
                </c:pt>
                <c:pt idx="14">
                  <c:v>8.3333333333333329E-2</c:v>
                </c:pt>
                <c:pt idx="15">
                  <c:v>0.17708333333333334</c:v>
                </c:pt>
                <c:pt idx="16">
                  <c:v>1.0416666666666666E-2</c:v>
                </c:pt>
                <c:pt idx="17">
                  <c:v>0</c:v>
                </c:pt>
              </c:numCache>
            </c:numRef>
          </c:val>
          <c:extLst>
            <c:ext xmlns:c16="http://schemas.microsoft.com/office/drawing/2014/chart" uri="{C3380CC4-5D6E-409C-BE32-E72D297353CC}">
              <c16:uniqueId val="{00000005-EC19-4968-940C-43BF0C843A0F}"/>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Sheet1!$H$2:$H$19</c:f>
              <c:numCache>
                <c:formatCode>0%</c:formatCode>
                <c:ptCount val="18"/>
                <c:pt idx="0">
                  <c:v>0.27906976744186046</c:v>
                </c:pt>
                <c:pt idx="1">
                  <c:v>0.37209302325581395</c:v>
                </c:pt>
                <c:pt idx="2">
                  <c:v>0.18604651162790697</c:v>
                </c:pt>
                <c:pt idx="3">
                  <c:v>0.20930232558139536</c:v>
                </c:pt>
                <c:pt idx="4">
                  <c:v>0.23255813953488372</c:v>
                </c:pt>
                <c:pt idx="5">
                  <c:v>0.13953488372093023</c:v>
                </c:pt>
                <c:pt idx="6">
                  <c:v>0.10465116279069768</c:v>
                </c:pt>
                <c:pt idx="7">
                  <c:v>0.16279069767441862</c:v>
                </c:pt>
                <c:pt idx="8">
                  <c:v>0.22093023255813954</c:v>
                </c:pt>
                <c:pt idx="9">
                  <c:v>0.12790697674418605</c:v>
                </c:pt>
                <c:pt idx="10">
                  <c:v>8.1395348837209308E-2</c:v>
                </c:pt>
                <c:pt idx="11">
                  <c:v>5.8139534883720929E-2</c:v>
                </c:pt>
                <c:pt idx="12">
                  <c:v>8.1395348837209308E-2</c:v>
                </c:pt>
                <c:pt idx="13">
                  <c:v>0.20930232558139536</c:v>
                </c:pt>
                <c:pt idx="14">
                  <c:v>3.4883720930232558E-2</c:v>
                </c:pt>
                <c:pt idx="15">
                  <c:v>0.1744186046511628</c:v>
                </c:pt>
                <c:pt idx="16">
                  <c:v>3.4883720930232558E-2</c:v>
                </c:pt>
                <c:pt idx="17">
                  <c:v>1.1627906976744186E-2</c:v>
                </c:pt>
              </c:numCache>
            </c:numRef>
          </c:val>
          <c:extLst>
            <c:ext xmlns:c16="http://schemas.microsoft.com/office/drawing/2014/chart" uri="{C3380CC4-5D6E-409C-BE32-E72D297353CC}">
              <c16:uniqueId val="{00000000-5063-934E-B32D-4EA67244021C}"/>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Sheet1!$I$2:$I$19</c:f>
              <c:numCache>
                <c:formatCode>0%</c:formatCode>
                <c:ptCount val="18"/>
                <c:pt idx="0">
                  <c:v>0.14754098360655737</c:v>
                </c:pt>
                <c:pt idx="1">
                  <c:v>0.26229508196721313</c:v>
                </c:pt>
                <c:pt idx="2">
                  <c:v>0.16393442622950818</c:v>
                </c:pt>
                <c:pt idx="3">
                  <c:v>0.32786885245901637</c:v>
                </c:pt>
                <c:pt idx="4">
                  <c:v>0.24590163934426229</c:v>
                </c:pt>
                <c:pt idx="5">
                  <c:v>0.11475409836065574</c:v>
                </c:pt>
                <c:pt idx="6">
                  <c:v>0.13114754098360656</c:v>
                </c:pt>
                <c:pt idx="7">
                  <c:v>0.27868852459016391</c:v>
                </c:pt>
                <c:pt idx="8">
                  <c:v>0.21311475409836064</c:v>
                </c:pt>
                <c:pt idx="9">
                  <c:v>0.13114754098360656</c:v>
                </c:pt>
                <c:pt idx="10">
                  <c:v>8.1967213114754092E-2</c:v>
                </c:pt>
                <c:pt idx="11">
                  <c:v>8.1967213114754092E-2</c:v>
                </c:pt>
                <c:pt idx="12">
                  <c:v>9.8360655737704916E-2</c:v>
                </c:pt>
                <c:pt idx="13">
                  <c:v>0.19672131147540983</c:v>
                </c:pt>
                <c:pt idx="14">
                  <c:v>0.16393442622950818</c:v>
                </c:pt>
                <c:pt idx="15">
                  <c:v>0.18032786885245902</c:v>
                </c:pt>
                <c:pt idx="16">
                  <c:v>1.6393442622950821E-2</c:v>
                </c:pt>
                <c:pt idx="17">
                  <c:v>0</c:v>
                </c:pt>
              </c:numCache>
            </c:numRef>
          </c:val>
          <c:extLst>
            <c:ext xmlns:c16="http://schemas.microsoft.com/office/drawing/2014/chart" uri="{C3380CC4-5D6E-409C-BE32-E72D297353CC}">
              <c16:uniqueId val="{00000001-5063-934E-B32D-4EA67244021C}"/>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Sheet1!$J$2:$J$19</c:f>
              <c:numCache>
                <c:formatCode>0%</c:formatCode>
                <c:ptCount val="18"/>
                <c:pt idx="0">
                  <c:v>0.25641025641025639</c:v>
                </c:pt>
                <c:pt idx="1">
                  <c:v>0.44871794871794873</c:v>
                </c:pt>
                <c:pt idx="2">
                  <c:v>0.20512820512820512</c:v>
                </c:pt>
                <c:pt idx="3">
                  <c:v>0.28205128205128205</c:v>
                </c:pt>
                <c:pt idx="4">
                  <c:v>0.23076923076923078</c:v>
                </c:pt>
                <c:pt idx="5">
                  <c:v>6.4102564102564097E-2</c:v>
                </c:pt>
                <c:pt idx="6">
                  <c:v>7.6923076923076927E-2</c:v>
                </c:pt>
                <c:pt idx="7">
                  <c:v>0.17948717948717949</c:v>
                </c:pt>
                <c:pt idx="8">
                  <c:v>0.25641025641025639</c:v>
                </c:pt>
                <c:pt idx="9">
                  <c:v>6.4102564102564097E-2</c:v>
                </c:pt>
                <c:pt idx="10">
                  <c:v>8.9743589743589744E-2</c:v>
                </c:pt>
                <c:pt idx="11">
                  <c:v>2.564102564102564E-2</c:v>
                </c:pt>
                <c:pt idx="12">
                  <c:v>1.282051282051282E-2</c:v>
                </c:pt>
                <c:pt idx="13">
                  <c:v>0.33333333333333331</c:v>
                </c:pt>
                <c:pt idx="14">
                  <c:v>1.282051282051282E-2</c:v>
                </c:pt>
                <c:pt idx="15">
                  <c:v>0.15384615384615385</c:v>
                </c:pt>
                <c:pt idx="16">
                  <c:v>2.564102564102564E-2</c:v>
                </c:pt>
                <c:pt idx="17">
                  <c:v>0</c:v>
                </c:pt>
              </c:numCache>
            </c:numRef>
          </c:val>
          <c:extLst>
            <c:ext xmlns:c16="http://schemas.microsoft.com/office/drawing/2014/chart" uri="{C3380CC4-5D6E-409C-BE32-E72D297353CC}">
              <c16:uniqueId val="{00000000-7DE8-9347-A91C-0CA2F2E7E631}"/>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Sheet1!$A$2:$A$19</c:f>
              <c:strCache>
                <c:ptCount val="18"/>
                <c:pt idx="0">
                  <c:v>Clinical research on the ingredient</c:v>
                </c:pt>
                <c:pt idx="1">
                  <c:v>HCP Recommendation</c:v>
                </c:pt>
                <c:pt idx="2">
                  <c:v>Values-based certification/seal on label/website </c:v>
                </c:pt>
                <c:pt idx="3">
                  <c:v>Consistent product quality</c:v>
                </c:pt>
                <c:pt idx="4">
                  <c:v>Clinical research on the brand</c:v>
                </c:pt>
                <c:pt idx="5">
                  <c:v>Transparency in supply chain</c:v>
                </c:pt>
                <c:pt idx="6">
                  <c:v>Friend/family recommends the brand</c:v>
                </c:pt>
                <c:pt idx="7">
                  <c:v>Informative website</c:v>
                </c:pt>
                <c:pt idx="8">
                  <c:v>Quality certification/seal on label/website</c:v>
                </c:pt>
                <c:pt idx="9">
                  <c:v>Brand values align with my own</c:v>
                </c:pt>
                <c:pt idx="10">
                  <c:v>Other experts recommend the brand</c:v>
                </c:pt>
                <c:pt idx="11">
                  <c:v>Supports charities/causes</c:v>
                </c:pt>
                <c:pt idx="12">
                  <c:v>Social media influencers </c:v>
                </c:pt>
                <c:pt idx="13">
                  <c:v>My long-term usage of the brand</c:v>
                </c:pt>
                <c:pt idx="14">
                  <c:v>Authentic brand story</c:v>
                </c:pt>
                <c:pt idx="15">
                  <c:v>Contains branded ingredients</c:v>
                </c:pt>
                <c:pt idx="16">
                  <c:v>None of the above</c:v>
                </c:pt>
                <c:pt idx="17">
                  <c:v>Other </c:v>
                </c:pt>
              </c:strCache>
            </c:strRef>
          </c:cat>
          <c:val>
            <c:numRef>
              <c:f>Sheet1!$K$2:$K$19</c:f>
              <c:numCache>
                <c:formatCode>0%</c:formatCode>
                <c:ptCount val="18"/>
                <c:pt idx="0">
                  <c:v>0.37142857142857144</c:v>
                </c:pt>
                <c:pt idx="1">
                  <c:v>0.48571428571428571</c:v>
                </c:pt>
                <c:pt idx="2">
                  <c:v>4.2857142857142858E-2</c:v>
                </c:pt>
                <c:pt idx="3">
                  <c:v>0.22857142857142856</c:v>
                </c:pt>
                <c:pt idx="4">
                  <c:v>0.31428571428571428</c:v>
                </c:pt>
                <c:pt idx="5">
                  <c:v>5.7142857142857141E-2</c:v>
                </c:pt>
                <c:pt idx="6">
                  <c:v>0.15714285714285714</c:v>
                </c:pt>
                <c:pt idx="7">
                  <c:v>0.14285714285714285</c:v>
                </c:pt>
                <c:pt idx="8">
                  <c:v>0.18571428571428572</c:v>
                </c:pt>
                <c:pt idx="9">
                  <c:v>2.8571428571428571E-2</c:v>
                </c:pt>
                <c:pt idx="10">
                  <c:v>8.5714285714285715E-2</c:v>
                </c:pt>
                <c:pt idx="11">
                  <c:v>0</c:v>
                </c:pt>
                <c:pt idx="12">
                  <c:v>2.8571428571428571E-2</c:v>
                </c:pt>
                <c:pt idx="13">
                  <c:v>0.2857142857142857</c:v>
                </c:pt>
                <c:pt idx="14">
                  <c:v>0</c:v>
                </c:pt>
                <c:pt idx="15">
                  <c:v>8.5714285714285715E-2</c:v>
                </c:pt>
                <c:pt idx="16">
                  <c:v>1.4285714285714285E-2</c:v>
                </c:pt>
                <c:pt idx="17">
                  <c:v>1.4285714285714285E-2</c:v>
                </c:pt>
              </c:numCache>
            </c:numRef>
          </c:val>
          <c:extLst>
            <c:ext xmlns:c16="http://schemas.microsoft.com/office/drawing/2014/chart" uri="{C3380CC4-5D6E-409C-BE32-E72D297353CC}">
              <c16:uniqueId val="{00000001-7DE8-9347-A91C-0CA2F2E7E631}"/>
            </c:ext>
          </c:extLst>
        </c:ser>
        <c:dLbls>
          <c:showLegendKey val="0"/>
          <c:showVal val="0"/>
          <c:showCatName val="0"/>
          <c:showSerName val="0"/>
          <c:showPercent val="0"/>
          <c:showBubbleSize val="0"/>
        </c:dLbls>
        <c:gapWidth val="219"/>
        <c:overlap val="-27"/>
        <c:axId val="739773048"/>
        <c:axId val="739763328"/>
      </c:barChart>
      <c:catAx>
        <c:axId val="73977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763328"/>
        <c:crosses val="autoZero"/>
        <c:auto val="1"/>
        <c:lblAlgn val="ctr"/>
        <c:lblOffset val="100"/>
        <c:noMultiLvlLbl val="0"/>
      </c:catAx>
      <c:valAx>
        <c:axId val="73976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773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Sheet1!$B$2:$B$6</c:f>
              <c:numCache>
                <c:formatCode>0%</c:formatCode>
                <c:ptCount val="5"/>
                <c:pt idx="0">
                  <c:v>0.42857142999999998</c:v>
                </c:pt>
                <c:pt idx="1">
                  <c:v>0.53571429000000004</c:v>
                </c:pt>
                <c:pt idx="2">
                  <c:v>3.5714290000000003E-2</c:v>
                </c:pt>
                <c:pt idx="3">
                  <c:v>0</c:v>
                </c:pt>
                <c:pt idx="4">
                  <c:v>0</c:v>
                </c:pt>
              </c:numCache>
            </c:numRef>
          </c:val>
          <c:extLst>
            <c:ext xmlns:c16="http://schemas.microsoft.com/office/drawing/2014/chart" uri="{C3380CC4-5D6E-409C-BE32-E72D297353CC}">
              <c16:uniqueId val="{00000000-4282-4ED8-9E61-92F3A131E0ED}"/>
            </c:ext>
          </c:extLst>
        </c:ser>
        <c:ser>
          <c:idx val="1"/>
          <c:order val="1"/>
          <c:tx>
            <c:strRef>
              <c:f>Sheet1!$C$1</c:f>
              <c:strCache>
                <c:ptCount val="1"/>
                <c:pt idx="0">
                  <c:v>Male 18-25</c:v>
                </c:pt>
              </c:strCache>
            </c:strRef>
          </c:tx>
          <c:spPr>
            <a:solidFill>
              <a:schemeClr val="accent2"/>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Sheet1!$C$2:$C$6</c:f>
              <c:numCache>
                <c:formatCode>0%</c:formatCode>
                <c:ptCount val="5"/>
                <c:pt idx="0">
                  <c:v>0.53571429000000004</c:v>
                </c:pt>
                <c:pt idx="1">
                  <c:v>0.32142857000000002</c:v>
                </c:pt>
                <c:pt idx="2">
                  <c:v>3.5714290000000003E-2</c:v>
                </c:pt>
                <c:pt idx="3">
                  <c:v>0.10714286000000001</c:v>
                </c:pt>
                <c:pt idx="4">
                  <c:v>0</c:v>
                </c:pt>
              </c:numCache>
            </c:numRef>
          </c:val>
          <c:extLst>
            <c:ext xmlns:c16="http://schemas.microsoft.com/office/drawing/2014/chart" uri="{C3380CC4-5D6E-409C-BE32-E72D297353CC}">
              <c16:uniqueId val="{00000001-4282-4ED8-9E61-92F3A131E0ED}"/>
            </c:ext>
          </c:extLst>
        </c:ser>
        <c:ser>
          <c:idx val="2"/>
          <c:order val="2"/>
          <c:tx>
            <c:strRef>
              <c:f>Sheet1!$D$1</c:f>
              <c:strCache>
                <c:ptCount val="1"/>
                <c:pt idx="0">
                  <c:v>Female 26-34</c:v>
                </c:pt>
              </c:strCache>
            </c:strRef>
          </c:tx>
          <c:spPr>
            <a:solidFill>
              <a:schemeClr val="accent3"/>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Sheet1!$D$2:$D$6</c:f>
              <c:numCache>
                <c:formatCode>0%</c:formatCode>
                <c:ptCount val="5"/>
                <c:pt idx="0">
                  <c:v>0.49333333000000001</c:v>
                </c:pt>
                <c:pt idx="1">
                  <c:v>0.36</c:v>
                </c:pt>
                <c:pt idx="2">
                  <c:v>0.12</c:v>
                </c:pt>
                <c:pt idx="3">
                  <c:v>0</c:v>
                </c:pt>
                <c:pt idx="4">
                  <c:v>2.666667E-2</c:v>
                </c:pt>
              </c:numCache>
            </c:numRef>
          </c:val>
          <c:extLst>
            <c:ext xmlns:c16="http://schemas.microsoft.com/office/drawing/2014/chart" uri="{C3380CC4-5D6E-409C-BE32-E72D297353CC}">
              <c16:uniqueId val="{00000002-4282-4ED8-9E61-92F3A131E0ED}"/>
            </c:ext>
          </c:extLst>
        </c:ser>
        <c:ser>
          <c:idx val="3"/>
          <c:order val="3"/>
          <c:tx>
            <c:strRef>
              <c:f>Sheet1!$E$1</c:f>
              <c:strCache>
                <c:ptCount val="1"/>
                <c:pt idx="0">
                  <c:v>Male 26-34</c:v>
                </c:pt>
              </c:strCache>
            </c:strRef>
          </c:tx>
          <c:spPr>
            <a:solidFill>
              <a:schemeClr val="accent4"/>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Sheet1!$E$2:$E$6</c:f>
              <c:numCache>
                <c:formatCode>0%</c:formatCode>
                <c:ptCount val="5"/>
                <c:pt idx="0">
                  <c:v>0.57142857000000002</c:v>
                </c:pt>
                <c:pt idx="1">
                  <c:v>0.32857143</c:v>
                </c:pt>
                <c:pt idx="2">
                  <c:v>5.7142859999999997E-2</c:v>
                </c:pt>
                <c:pt idx="3">
                  <c:v>4.2857139999999988E-2</c:v>
                </c:pt>
                <c:pt idx="4">
                  <c:v>0</c:v>
                </c:pt>
              </c:numCache>
            </c:numRef>
          </c:val>
          <c:extLst>
            <c:ext xmlns:c16="http://schemas.microsoft.com/office/drawing/2014/chart" uri="{C3380CC4-5D6E-409C-BE32-E72D297353CC}">
              <c16:uniqueId val="{00000003-4282-4ED8-9E61-92F3A131E0ED}"/>
            </c:ext>
          </c:extLst>
        </c:ser>
        <c:ser>
          <c:idx val="4"/>
          <c:order val="4"/>
          <c:tx>
            <c:strRef>
              <c:f>Sheet1!$F$1</c:f>
              <c:strCache>
                <c:ptCount val="1"/>
                <c:pt idx="0">
                  <c:v>Female 35-44</c:v>
                </c:pt>
              </c:strCache>
            </c:strRef>
          </c:tx>
          <c:spPr>
            <a:solidFill>
              <a:schemeClr val="accent5"/>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Sheet1!$F$2:$F$6</c:f>
              <c:numCache>
                <c:formatCode>0%</c:formatCode>
                <c:ptCount val="5"/>
                <c:pt idx="0">
                  <c:v>0.57333333000000009</c:v>
                </c:pt>
                <c:pt idx="1">
                  <c:v>0.33333332999999998</c:v>
                </c:pt>
                <c:pt idx="2">
                  <c:v>6.6666669999999997E-2</c:v>
                </c:pt>
                <c:pt idx="3">
                  <c:v>1.3333329999999999E-2</c:v>
                </c:pt>
                <c:pt idx="4">
                  <c:v>1.3333329999999999E-2</c:v>
                </c:pt>
              </c:numCache>
            </c:numRef>
          </c:val>
          <c:extLst>
            <c:ext xmlns:c16="http://schemas.microsoft.com/office/drawing/2014/chart" uri="{C3380CC4-5D6E-409C-BE32-E72D297353CC}">
              <c16:uniqueId val="{00000004-4282-4ED8-9E61-92F3A131E0ED}"/>
            </c:ext>
          </c:extLst>
        </c:ser>
        <c:ser>
          <c:idx val="5"/>
          <c:order val="5"/>
          <c:tx>
            <c:strRef>
              <c:f>Sheet1!$G$1</c:f>
              <c:strCache>
                <c:ptCount val="1"/>
                <c:pt idx="0">
                  <c:v>Male 35-44</c:v>
                </c:pt>
              </c:strCache>
            </c:strRef>
          </c:tx>
          <c:spPr>
            <a:solidFill>
              <a:schemeClr val="accent6"/>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Sheet1!$G$2:$G$6</c:f>
              <c:numCache>
                <c:formatCode>0%</c:formatCode>
                <c:ptCount val="5"/>
                <c:pt idx="0">
                  <c:v>0.67708332999999998</c:v>
                </c:pt>
                <c:pt idx="1">
                  <c:v>0.16666666999999999</c:v>
                </c:pt>
                <c:pt idx="2">
                  <c:v>0.11458333</c:v>
                </c:pt>
                <c:pt idx="3">
                  <c:v>3.125E-2</c:v>
                </c:pt>
                <c:pt idx="4">
                  <c:v>1.0416669999999999E-2</c:v>
                </c:pt>
              </c:numCache>
            </c:numRef>
          </c:val>
          <c:extLst>
            <c:ext xmlns:c16="http://schemas.microsoft.com/office/drawing/2014/chart" uri="{C3380CC4-5D6E-409C-BE32-E72D297353CC}">
              <c16:uniqueId val="{00000005-4282-4ED8-9E61-92F3A131E0ED}"/>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Sheet1!$H$2:$H$6</c:f>
              <c:numCache>
                <c:formatCode>0%</c:formatCode>
                <c:ptCount val="5"/>
                <c:pt idx="0">
                  <c:v>0.5</c:v>
                </c:pt>
                <c:pt idx="1">
                  <c:v>0.33720929999999999</c:v>
                </c:pt>
                <c:pt idx="2">
                  <c:v>0.15116278999999999</c:v>
                </c:pt>
                <c:pt idx="3">
                  <c:v>1.162791E-2</c:v>
                </c:pt>
                <c:pt idx="4">
                  <c:v>0</c:v>
                </c:pt>
              </c:numCache>
            </c:numRef>
          </c:val>
          <c:extLst>
            <c:ext xmlns:c16="http://schemas.microsoft.com/office/drawing/2014/chart" uri="{C3380CC4-5D6E-409C-BE32-E72D297353CC}">
              <c16:uniqueId val="{00000000-8608-FC41-9B98-CCC951587B46}"/>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Sheet1!$I$2:$I$6</c:f>
              <c:numCache>
                <c:formatCode>0%</c:formatCode>
                <c:ptCount val="5"/>
                <c:pt idx="0">
                  <c:v>0.55737704999999993</c:v>
                </c:pt>
                <c:pt idx="1">
                  <c:v>0.24590164</c:v>
                </c:pt>
                <c:pt idx="2">
                  <c:v>9.8360660000000003E-2</c:v>
                </c:pt>
                <c:pt idx="3">
                  <c:v>8.1967209999999999E-2</c:v>
                </c:pt>
                <c:pt idx="4">
                  <c:v>1.6393439999999999E-2</c:v>
                </c:pt>
              </c:numCache>
            </c:numRef>
          </c:val>
          <c:extLst>
            <c:ext xmlns:c16="http://schemas.microsoft.com/office/drawing/2014/chart" uri="{C3380CC4-5D6E-409C-BE32-E72D297353CC}">
              <c16:uniqueId val="{00000001-8608-FC41-9B98-CCC951587B46}"/>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Sheet1!$J$2:$J$6</c:f>
              <c:numCache>
                <c:formatCode>0%</c:formatCode>
                <c:ptCount val="5"/>
                <c:pt idx="0">
                  <c:v>0.39743590000000001</c:v>
                </c:pt>
                <c:pt idx="1">
                  <c:v>0.44871794999999998</c:v>
                </c:pt>
                <c:pt idx="2">
                  <c:v>0.11538461999999999</c:v>
                </c:pt>
                <c:pt idx="3">
                  <c:v>0</c:v>
                </c:pt>
                <c:pt idx="4">
                  <c:v>3.8461540000000002E-2</c:v>
                </c:pt>
              </c:numCache>
            </c:numRef>
          </c:val>
          <c:extLst>
            <c:ext xmlns:c16="http://schemas.microsoft.com/office/drawing/2014/chart" uri="{C3380CC4-5D6E-409C-BE32-E72D297353CC}">
              <c16:uniqueId val="{00000000-9508-DA45-8E29-6D001CD5D8BE}"/>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Sheet1!$A$2:$A$6</c:f>
              <c:strCache>
                <c:ptCount val="5"/>
                <c:pt idx="0">
                  <c:v>Greatly increases chances I would buy</c:v>
                </c:pt>
                <c:pt idx="1">
                  <c:v>Somewhat increases chances I would buy</c:v>
                </c:pt>
                <c:pt idx="2">
                  <c:v>Doesn't impact my decision to buy</c:v>
                </c:pt>
                <c:pt idx="3">
                  <c:v>Lessens the chances I'd buy that product</c:v>
                </c:pt>
                <c:pt idx="4">
                  <c:v>I'm not interested in transparency</c:v>
                </c:pt>
              </c:strCache>
            </c:strRef>
          </c:cat>
          <c:val>
            <c:numRef>
              <c:f>Sheet1!$K$2:$K$6</c:f>
              <c:numCache>
                <c:formatCode>0%</c:formatCode>
                <c:ptCount val="5"/>
                <c:pt idx="0">
                  <c:v>0.38571429000000002</c:v>
                </c:pt>
                <c:pt idx="1">
                  <c:v>0.34285714</c:v>
                </c:pt>
                <c:pt idx="2">
                  <c:v>0.21428570999999999</c:v>
                </c:pt>
                <c:pt idx="3">
                  <c:v>1.428571E-2</c:v>
                </c:pt>
                <c:pt idx="4">
                  <c:v>4.2857139999999988E-2</c:v>
                </c:pt>
              </c:numCache>
            </c:numRef>
          </c:val>
          <c:extLst>
            <c:ext xmlns:c16="http://schemas.microsoft.com/office/drawing/2014/chart" uri="{C3380CC4-5D6E-409C-BE32-E72D297353CC}">
              <c16:uniqueId val="{00000001-9508-DA45-8E29-6D001CD5D8BE}"/>
            </c:ext>
          </c:extLst>
        </c:ser>
        <c:dLbls>
          <c:showLegendKey val="0"/>
          <c:showVal val="0"/>
          <c:showCatName val="0"/>
          <c:showSerName val="0"/>
          <c:showPercent val="0"/>
          <c:showBubbleSize val="0"/>
        </c:dLbls>
        <c:gapWidth val="219"/>
        <c:overlap val="-27"/>
        <c:axId val="739786368"/>
        <c:axId val="739795728"/>
      </c:barChart>
      <c:catAx>
        <c:axId val="73978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795728"/>
        <c:crosses val="autoZero"/>
        <c:auto val="1"/>
        <c:lblAlgn val="ctr"/>
        <c:lblOffset val="100"/>
        <c:noMultiLvlLbl val="0"/>
      </c:catAx>
      <c:valAx>
        <c:axId val="739795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786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0447-3B4C-A5B5-52C7A3BF0355}"/>
              </c:ext>
            </c:extLst>
          </c:dPt>
          <c:dPt>
            <c:idx val="1"/>
            <c:bubble3D val="0"/>
            <c:spPr>
              <a:solidFill>
                <a:schemeClr val="accent2"/>
              </a:solidFill>
              <a:ln>
                <a:noFill/>
              </a:ln>
              <a:effectLst/>
            </c:spPr>
            <c:extLst>
              <c:ext xmlns:c16="http://schemas.microsoft.com/office/drawing/2014/chart" uri="{C3380CC4-5D6E-409C-BE32-E72D297353CC}">
                <c16:uniqueId val="{00000003-0447-3B4C-A5B5-52C7A3BF0355}"/>
              </c:ext>
            </c:extLst>
          </c:dPt>
          <c:dPt>
            <c:idx val="2"/>
            <c:bubble3D val="0"/>
            <c:spPr>
              <a:solidFill>
                <a:schemeClr val="accent3"/>
              </a:solidFill>
              <a:ln>
                <a:noFill/>
              </a:ln>
              <a:effectLst/>
            </c:spPr>
            <c:extLst>
              <c:ext xmlns:c16="http://schemas.microsoft.com/office/drawing/2014/chart" uri="{C3380CC4-5D6E-409C-BE32-E72D297353CC}">
                <c16:uniqueId val="{00000005-0447-3B4C-A5B5-52C7A3BF0355}"/>
              </c:ext>
            </c:extLst>
          </c:dPt>
          <c:dPt>
            <c:idx val="3"/>
            <c:bubble3D val="0"/>
            <c:spPr>
              <a:solidFill>
                <a:schemeClr val="accent4"/>
              </a:solidFill>
              <a:ln>
                <a:noFill/>
              </a:ln>
              <a:effectLst/>
            </c:spPr>
            <c:extLst>
              <c:ext xmlns:c16="http://schemas.microsoft.com/office/drawing/2014/chart" uri="{C3380CC4-5D6E-409C-BE32-E72D297353CC}">
                <c16:uniqueId val="{00000007-0447-3B4C-A5B5-52C7A3BF0355}"/>
              </c:ext>
            </c:extLst>
          </c:dPt>
          <c:dPt>
            <c:idx val="4"/>
            <c:bubble3D val="0"/>
            <c:spPr>
              <a:solidFill>
                <a:schemeClr val="accent5"/>
              </a:solidFill>
              <a:ln>
                <a:noFill/>
              </a:ln>
              <a:effectLst/>
            </c:spPr>
            <c:extLst>
              <c:ext xmlns:c16="http://schemas.microsoft.com/office/drawing/2014/chart" uri="{C3380CC4-5D6E-409C-BE32-E72D297353CC}">
                <c16:uniqueId val="{00000009-0447-3B4C-A5B5-52C7A3BF0355}"/>
              </c:ext>
            </c:extLst>
          </c:dPt>
          <c:dPt>
            <c:idx val="5"/>
            <c:bubble3D val="0"/>
            <c:spPr>
              <a:solidFill>
                <a:schemeClr val="accent6"/>
              </a:solidFill>
              <a:ln>
                <a:noFill/>
              </a:ln>
              <a:effectLst/>
            </c:spPr>
            <c:extLst>
              <c:ext xmlns:c16="http://schemas.microsoft.com/office/drawing/2014/chart" uri="{C3380CC4-5D6E-409C-BE32-E72D297353CC}">
                <c16:uniqueId val="{0000000B-0447-3B4C-A5B5-52C7A3BF0355}"/>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0447-3B4C-A5B5-52C7A3BF0355}"/>
                </c:ext>
              </c:extLst>
            </c:dLbl>
            <c:dLbl>
              <c:idx val="1"/>
              <c:layout>
                <c:manualLayout>
                  <c:x val="2.083333333333327E-2"/>
                  <c:y val="2.3148330417031203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0447-3B4C-A5B5-52C7A3BF0355}"/>
                </c:ext>
              </c:extLst>
            </c:dLbl>
            <c:dLbl>
              <c:idx val="2"/>
              <c:layout>
                <c:manualLayout>
                  <c:x val="-2.0833059930008748E-2"/>
                  <c:y val="-2.7777777777777776E-2"/>
                </c:manualLayout>
              </c:layout>
              <c:showLegendKey val="0"/>
              <c:showVal val="0"/>
              <c:showCatName val="0"/>
              <c:showSerName val="0"/>
              <c:showPercent val="1"/>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0447-3B4C-A5B5-52C7A3BF0355}"/>
                </c:ext>
              </c:extLst>
            </c:dLbl>
            <c:dLbl>
              <c:idx val="3"/>
              <c:layout>
                <c:manualLayout>
                  <c:x val="-2.7777867429205197E-2"/>
                  <c:y val="-1.8518258098713318E-2"/>
                </c:manualLayout>
              </c:layout>
              <c:tx>
                <c:rich>
                  <a:bodyPr/>
                  <a:lstStyle/>
                  <a:p>
                    <a:r>
                      <a:rPr lang="en-US" baseline="0" dirty="0"/>
                      <a:t>
25%</a:t>
                    </a:r>
                  </a:p>
                </c:rich>
              </c:tx>
              <c:showLegendKey val="0"/>
              <c:showVal val="0"/>
              <c:showCatName val="0"/>
              <c:showSerName val="0"/>
              <c:showPercent val="1"/>
              <c:showBubbleSize val="0"/>
              <c:extLst>
                <c:ext xmlns:c15="http://schemas.microsoft.com/office/drawing/2012/chart" uri="{CE6537A1-D6FC-4f65-9D91-7224C49458BB}">
                  <c15:layout>
                    <c:manualLayout>
                      <c:w val="0.32091498979294253"/>
                      <c:h val="0.23733595800524934"/>
                    </c:manualLayout>
                  </c15:layout>
                  <c15:showDataLabelsRange val="0"/>
                </c:ext>
                <c:ext xmlns:c16="http://schemas.microsoft.com/office/drawing/2014/chart" uri="{C3380CC4-5D6E-409C-BE32-E72D297353CC}">
                  <c16:uniqueId val="{00000007-0447-3B4C-A5B5-52C7A3BF0355}"/>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0447-3B4C-A5B5-52C7A3BF0355}"/>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0447-3B4C-A5B5-52C7A3BF035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7.5581399999999993E-2</c:v>
                </c:pt>
                <c:pt idx="1">
                  <c:v>5.8139529999999988E-2</c:v>
                </c:pt>
                <c:pt idx="2">
                  <c:v>0.15116278999999999</c:v>
                </c:pt>
                <c:pt idx="3">
                  <c:v>0.18604651</c:v>
                </c:pt>
                <c:pt idx="4">
                  <c:v>0.26162791000000002</c:v>
                </c:pt>
                <c:pt idx="5">
                  <c:v>0.26744185999999998</c:v>
                </c:pt>
              </c:numCache>
            </c:numRef>
          </c:val>
          <c:extLst>
            <c:ext xmlns:c16="http://schemas.microsoft.com/office/drawing/2014/chart" uri="{C3380CC4-5D6E-409C-BE32-E72D297353CC}">
              <c16:uniqueId val="{0000000C-0447-3B4C-A5B5-52C7A3BF0355}"/>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 18-25</c:v>
                </c:pt>
              </c:strCache>
            </c:strRef>
          </c:tx>
          <c:spPr>
            <a:solidFill>
              <a:schemeClr val="accent1"/>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Sheet1!$B$2:$B$6</c:f>
              <c:numCache>
                <c:formatCode>0%</c:formatCode>
                <c:ptCount val="5"/>
                <c:pt idx="0">
                  <c:v>0.21428570999999999</c:v>
                </c:pt>
                <c:pt idx="1">
                  <c:v>0.35714286000000001</c:v>
                </c:pt>
                <c:pt idx="2">
                  <c:v>0.42857142999999998</c:v>
                </c:pt>
                <c:pt idx="3">
                  <c:v>0</c:v>
                </c:pt>
                <c:pt idx="4">
                  <c:v>0</c:v>
                </c:pt>
              </c:numCache>
            </c:numRef>
          </c:val>
          <c:extLst>
            <c:ext xmlns:c16="http://schemas.microsoft.com/office/drawing/2014/chart" uri="{C3380CC4-5D6E-409C-BE32-E72D297353CC}">
              <c16:uniqueId val="{00000000-24FF-4AA4-87EC-7AC974287237}"/>
            </c:ext>
          </c:extLst>
        </c:ser>
        <c:ser>
          <c:idx val="1"/>
          <c:order val="1"/>
          <c:tx>
            <c:strRef>
              <c:f>Sheet1!$C$1</c:f>
              <c:strCache>
                <c:ptCount val="1"/>
                <c:pt idx="0">
                  <c:v>Male 18-25</c:v>
                </c:pt>
              </c:strCache>
            </c:strRef>
          </c:tx>
          <c:spPr>
            <a:solidFill>
              <a:schemeClr val="accent2"/>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Sheet1!$C$2:$C$6</c:f>
              <c:numCache>
                <c:formatCode>0%</c:formatCode>
                <c:ptCount val="5"/>
                <c:pt idx="0">
                  <c:v>0.32142857000000002</c:v>
                </c:pt>
                <c:pt idx="1">
                  <c:v>0.42857142999999998</c:v>
                </c:pt>
                <c:pt idx="2">
                  <c:v>0.17857143</c:v>
                </c:pt>
                <c:pt idx="3">
                  <c:v>7.1428569999999997E-2</c:v>
                </c:pt>
                <c:pt idx="4">
                  <c:v>0</c:v>
                </c:pt>
              </c:numCache>
            </c:numRef>
          </c:val>
          <c:extLst>
            <c:ext xmlns:c16="http://schemas.microsoft.com/office/drawing/2014/chart" uri="{C3380CC4-5D6E-409C-BE32-E72D297353CC}">
              <c16:uniqueId val="{00000001-24FF-4AA4-87EC-7AC974287237}"/>
            </c:ext>
          </c:extLst>
        </c:ser>
        <c:ser>
          <c:idx val="2"/>
          <c:order val="2"/>
          <c:tx>
            <c:strRef>
              <c:f>Sheet1!$D$1</c:f>
              <c:strCache>
                <c:ptCount val="1"/>
                <c:pt idx="0">
                  <c:v>Female 26-34</c:v>
                </c:pt>
              </c:strCache>
            </c:strRef>
          </c:tx>
          <c:spPr>
            <a:solidFill>
              <a:schemeClr val="accent3"/>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Sheet1!$D$2:$D$6</c:f>
              <c:numCache>
                <c:formatCode>0%</c:formatCode>
                <c:ptCount val="5"/>
                <c:pt idx="0">
                  <c:v>0.18666667000000001</c:v>
                </c:pt>
                <c:pt idx="1">
                  <c:v>0.26666666999999999</c:v>
                </c:pt>
                <c:pt idx="2">
                  <c:v>0.37333333000000002</c:v>
                </c:pt>
                <c:pt idx="3">
                  <c:v>5.3333329999999998E-2</c:v>
                </c:pt>
                <c:pt idx="4">
                  <c:v>0.12</c:v>
                </c:pt>
              </c:numCache>
            </c:numRef>
          </c:val>
          <c:extLst>
            <c:ext xmlns:c16="http://schemas.microsoft.com/office/drawing/2014/chart" uri="{C3380CC4-5D6E-409C-BE32-E72D297353CC}">
              <c16:uniqueId val="{00000002-24FF-4AA4-87EC-7AC974287237}"/>
            </c:ext>
          </c:extLst>
        </c:ser>
        <c:ser>
          <c:idx val="3"/>
          <c:order val="3"/>
          <c:tx>
            <c:strRef>
              <c:f>Sheet1!$E$1</c:f>
              <c:strCache>
                <c:ptCount val="1"/>
                <c:pt idx="0">
                  <c:v>Male 26-34</c:v>
                </c:pt>
              </c:strCache>
            </c:strRef>
          </c:tx>
          <c:spPr>
            <a:solidFill>
              <a:schemeClr val="accent4"/>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Sheet1!$E$2:$E$6</c:f>
              <c:numCache>
                <c:formatCode>0%</c:formatCode>
                <c:ptCount val="5"/>
                <c:pt idx="0">
                  <c:v>0.25714285999999997</c:v>
                </c:pt>
                <c:pt idx="1">
                  <c:v>0.31428571</c:v>
                </c:pt>
                <c:pt idx="2">
                  <c:v>0.25714285999999997</c:v>
                </c:pt>
                <c:pt idx="3">
                  <c:v>0.11428571</c:v>
                </c:pt>
                <c:pt idx="4">
                  <c:v>5.7142859999999997E-2</c:v>
                </c:pt>
              </c:numCache>
            </c:numRef>
          </c:val>
          <c:extLst>
            <c:ext xmlns:c16="http://schemas.microsoft.com/office/drawing/2014/chart" uri="{C3380CC4-5D6E-409C-BE32-E72D297353CC}">
              <c16:uniqueId val="{00000003-24FF-4AA4-87EC-7AC974287237}"/>
            </c:ext>
          </c:extLst>
        </c:ser>
        <c:ser>
          <c:idx val="4"/>
          <c:order val="4"/>
          <c:tx>
            <c:strRef>
              <c:f>Sheet1!$F$1</c:f>
              <c:strCache>
                <c:ptCount val="1"/>
                <c:pt idx="0">
                  <c:v>Female 35-44</c:v>
                </c:pt>
              </c:strCache>
            </c:strRef>
          </c:tx>
          <c:spPr>
            <a:solidFill>
              <a:schemeClr val="accent5"/>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Sheet1!$F$2:$F$6</c:f>
              <c:numCache>
                <c:formatCode>0%</c:formatCode>
                <c:ptCount val="5"/>
                <c:pt idx="0">
                  <c:v>0.22666666999999999</c:v>
                </c:pt>
                <c:pt idx="1">
                  <c:v>0.28000000000000003</c:v>
                </c:pt>
                <c:pt idx="2">
                  <c:v>0.29333333</c:v>
                </c:pt>
                <c:pt idx="3">
                  <c:v>0.12</c:v>
                </c:pt>
                <c:pt idx="4">
                  <c:v>0.08</c:v>
                </c:pt>
              </c:numCache>
            </c:numRef>
          </c:val>
          <c:extLst>
            <c:ext xmlns:c16="http://schemas.microsoft.com/office/drawing/2014/chart" uri="{C3380CC4-5D6E-409C-BE32-E72D297353CC}">
              <c16:uniqueId val="{00000004-24FF-4AA4-87EC-7AC974287237}"/>
            </c:ext>
          </c:extLst>
        </c:ser>
        <c:ser>
          <c:idx val="5"/>
          <c:order val="5"/>
          <c:tx>
            <c:strRef>
              <c:f>Sheet1!$G$1</c:f>
              <c:strCache>
                <c:ptCount val="1"/>
                <c:pt idx="0">
                  <c:v>Male 35-44</c:v>
                </c:pt>
              </c:strCache>
            </c:strRef>
          </c:tx>
          <c:spPr>
            <a:solidFill>
              <a:schemeClr val="accent6"/>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Sheet1!$G$2:$G$6</c:f>
              <c:numCache>
                <c:formatCode>0%</c:formatCode>
                <c:ptCount val="5"/>
                <c:pt idx="0">
                  <c:v>0.39583332999999998</c:v>
                </c:pt>
                <c:pt idx="1">
                  <c:v>0.28125</c:v>
                </c:pt>
                <c:pt idx="2">
                  <c:v>0.21875</c:v>
                </c:pt>
                <c:pt idx="3">
                  <c:v>9.375E-2</c:v>
                </c:pt>
                <c:pt idx="4">
                  <c:v>1.0416669999999999E-2</c:v>
                </c:pt>
              </c:numCache>
            </c:numRef>
          </c:val>
          <c:extLst>
            <c:ext xmlns:c16="http://schemas.microsoft.com/office/drawing/2014/chart" uri="{C3380CC4-5D6E-409C-BE32-E72D297353CC}">
              <c16:uniqueId val="{00000005-24FF-4AA4-87EC-7AC974287237}"/>
            </c:ext>
          </c:extLst>
        </c:ser>
        <c:ser>
          <c:idx val="6"/>
          <c:order val="6"/>
          <c:tx>
            <c:strRef>
              <c:f>Sheet1!$H$1</c:f>
              <c:strCache>
                <c:ptCount val="1"/>
                <c:pt idx="0">
                  <c:v>Female 45-54</c:v>
                </c:pt>
              </c:strCache>
            </c:strRef>
          </c:tx>
          <c:spPr>
            <a:solidFill>
              <a:schemeClr val="accent1">
                <a:lumMod val="60000"/>
              </a:schemeClr>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Sheet1!$H$2:$H$6</c:f>
              <c:numCache>
                <c:formatCode>0%</c:formatCode>
                <c:ptCount val="5"/>
                <c:pt idx="0">
                  <c:v>0.16279070000000001</c:v>
                </c:pt>
                <c:pt idx="1">
                  <c:v>0.20930233000000001</c:v>
                </c:pt>
                <c:pt idx="2">
                  <c:v>0.26744185999999998</c:v>
                </c:pt>
                <c:pt idx="3">
                  <c:v>0.20930233000000001</c:v>
                </c:pt>
                <c:pt idx="4">
                  <c:v>0.15116278999999999</c:v>
                </c:pt>
              </c:numCache>
            </c:numRef>
          </c:val>
          <c:extLst>
            <c:ext xmlns:c16="http://schemas.microsoft.com/office/drawing/2014/chart" uri="{C3380CC4-5D6E-409C-BE32-E72D297353CC}">
              <c16:uniqueId val="{00000000-3D20-6944-A4B0-BB8EEC55F6F7}"/>
            </c:ext>
          </c:extLst>
        </c:ser>
        <c:ser>
          <c:idx val="7"/>
          <c:order val="7"/>
          <c:tx>
            <c:strRef>
              <c:f>Sheet1!$I$1</c:f>
              <c:strCache>
                <c:ptCount val="1"/>
                <c:pt idx="0">
                  <c:v>Male 45-54</c:v>
                </c:pt>
              </c:strCache>
            </c:strRef>
          </c:tx>
          <c:spPr>
            <a:solidFill>
              <a:schemeClr val="accent2">
                <a:lumMod val="60000"/>
              </a:schemeClr>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Sheet1!$I$2:$I$6</c:f>
              <c:numCache>
                <c:formatCode>0%</c:formatCode>
                <c:ptCount val="5"/>
                <c:pt idx="0">
                  <c:v>0.2295082</c:v>
                </c:pt>
                <c:pt idx="1">
                  <c:v>0.14754097999999999</c:v>
                </c:pt>
                <c:pt idx="2">
                  <c:v>0.34426230000000002</c:v>
                </c:pt>
                <c:pt idx="3">
                  <c:v>0.21311474999999999</c:v>
                </c:pt>
                <c:pt idx="4">
                  <c:v>6.5573770000000003E-2</c:v>
                </c:pt>
              </c:numCache>
            </c:numRef>
          </c:val>
          <c:extLst>
            <c:ext xmlns:c16="http://schemas.microsoft.com/office/drawing/2014/chart" uri="{C3380CC4-5D6E-409C-BE32-E72D297353CC}">
              <c16:uniqueId val="{00000001-3D20-6944-A4B0-BB8EEC55F6F7}"/>
            </c:ext>
          </c:extLst>
        </c:ser>
        <c:ser>
          <c:idx val="8"/>
          <c:order val="8"/>
          <c:tx>
            <c:strRef>
              <c:f>Sheet1!$J$1</c:f>
              <c:strCache>
                <c:ptCount val="1"/>
                <c:pt idx="0">
                  <c:v>Female 55+</c:v>
                </c:pt>
              </c:strCache>
            </c:strRef>
          </c:tx>
          <c:spPr>
            <a:solidFill>
              <a:schemeClr val="accent3">
                <a:lumMod val="60000"/>
              </a:schemeClr>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Sheet1!$J$2:$J$6</c:f>
              <c:numCache>
                <c:formatCode>0%</c:formatCode>
                <c:ptCount val="5"/>
                <c:pt idx="0">
                  <c:v>3.8461540000000002E-2</c:v>
                </c:pt>
                <c:pt idx="1">
                  <c:v>0.20512821000000001</c:v>
                </c:pt>
                <c:pt idx="2">
                  <c:v>0.29487179000000002</c:v>
                </c:pt>
                <c:pt idx="3">
                  <c:v>0.28205128000000002</c:v>
                </c:pt>
                <c:pt idx="4">
                  <c:v>0.17948718</c:v>
                </c:pt>
              </c:numCache>
            </c:numRef>
          </c:val>
          <c:extLst>
            <c:ext xmlns:c16="http://schemas.microsoft.com/office/drawing/2014/chart" uri="{C3380CC4-5D6E-409C-BE32-E72D297353CC}">
              <c16:uniqueId val="{00000000-483F-4147-87F7-44FCCFC1669B}"/>
            </c:ext>
          </c:extLst>
        </c:ser>
        <c:ser>
          <c:idx val="9"/>
          <c:order val="9"/>
          <c:tx>
            <c:strRef>
              <c:f>Sheet1!$K$1</c:f>
              <c:strCache>
                <c:ptCount val="1"/>
                <c:pt idx="0">
                  <c:v>Male 55+</c:v>
                </c:pt>
              </c:strCache>
            </c:strRef>
          </c:tx>
          <c:spPr>
            <a:solidFill>
              <a:schemeClr val="accent4">
                <a:lumMod val="60000"/>
              </a:schemeClr>
            </a:solidFill>
            <a:ln>
              <a:noFill/>
            </a:ln>
            <a:effectLst/>
          </c:spPr>
          <c:invertIfNegative val="0"/>
          <c:cat>
            <c:strRef>
              <c:f>Sheet1!$A$2:$A$6</c:f>
              <c:strCache>
                <c:ptCount val="5"/>
                <c:pt idx="0">
                  <c:v>Always influences</c:v>
                </c:pt>
                <c:pt idx="1">
                  <c:v>Frequently influences</c:v>
                </c:pt>
                <c:pt idx="2">
                  <c:v>Sometimes influences</c:v>
                </c:pt>
                <c:pt idx="3">
                  <c:v>Never influences my decision</c:v>
                </c:pt>
                <c:pt idx="4">
                  <c:v>I wasn't aware this was an issue with supplements</c:v>
                </c:pt>
              </c:strCache>
            </c:strRef>
          </c:cat>
          <c:val>
            <c:numRef>
              <c:f>Sheet1!$K$2:$K$6</c:f>
              <c:numCache>
                <c:formatCode>0%</c:formatCode>
                <c:ptCount val="5"/>
                <c:pt idx="0">
                  <c:v>8.5714289999999999E-2</c:v>
                </c:pt>
                <c:pt idx="1">
                  <c:v>0.11428571</c:v>
                </c:pt>
                <c:pt idx="2">
                  <c:v>0.34285714</c:v>
                </c:pt>
                <c:pt idx="3">
                  <c:v>0.3</c:v>
                </c:pt>
                <c:pt idx="4">
                  <c:v>0.15714286</c:v>
                </c:pt>
              </c:numCache>
            </c:numRef>
          </c:val>
          <c:extLst>
            <c:ext xmlns:c16="http://schemas.microsoft.com/office/drawing/2014/chart" uri="{C3380CC4-5D6E-409C-BE32-E72D297353CC}">
              <c16:uniqueId val="{00000001-483F-4147-87F7-44FCCFC1669B}"/>
            </c:ext>
          </c:extLst>
        </c:ser>
        <c:dLbls>
          <c:showLegendKey val="0"/>
          <c:showVal val="0"/>
          <c:showCatName val="0"/>
          <c:showSerName val="0"/>
          <c:showPercent val="0"/>
          <c:showBubbleSize val="0"/>
        </c:dLbls>
        <c:gapWidth val="219"/>
        <c:overlap val="-27"/>
        <c:axId val="2134112992"/>
        <c:axId val="2134113712"/>
      </c:barChart>
      <c:catAx>
        <c:axId val="213411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4113712"/>
        <c:crosses val="autoZero"/>
        <c:auto val="1"/>
        <c:lblAlgn val="ctr"/>
        <c:lblOffset val="100"/>
        <c:noMultiLvlLbl val="0"/>
      </c:catAx>
      <c:valAx>
        <c:axId val="2134113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411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0447-3B4C-A5B5-52C7A3BF0355}"/>
              </c:ext>
            </c:extLst>
          </c:dPt>
          <c:dPt>
            <c:idx val="1"/>
            <c:bubble3D val="0"/>
            <c:spPr>
              <a:solidFill>
                <a:schemeClr val="accent2"/>
              </a:solidFill>
              <a:ln>
                <a:noFill/>
              </a:ln>
              <a:effectLst/>
            </c:spPr>
            <c:extLst>
              <c:ext xmlns:c16="http://schemas.microsoft.com/office/drawing/2014/chart" uri="{C3380CC4-5D6E-409C-BE32-E72D297353CC}">
                <c16:uniqueId val="{00000003-0447-3B4C-A5B5-52C7A3BF0355}"/>
              </c:ext>
            </c:extLst>
          </c:dPt>
          <c:dPt>
            <c:idx val="2"/>
            <c:bubble3D val="0"/>
            <c:spPr>
              <a:solidFill>
                <a:schemeClr val="accent3"/>
              </a:solidFill>
              <a:ln>
                <a:noFill/>
              </a:ln>
              <a:effectLst/>
            </c:spPr>
            <c:extLst>
              <c:ext xmlns:c16="http://schemas.microsoft.com/office/drawing/2014/chart" uri="{C3380CC4-5D6E-409C-BE32-E72D297353CC}">
                <c16:uniqueId val="{00000005-0447-3B4C-A5B5-52C7A3BF0355}"/>
              </c:ext>
            </c:extLst>
          </c:dPt>
          <c:dPt>
            <c:idx val="3"/>
            <c:bubble3D val="0"/>
            <c:spPr>
              <a:solidFill>
                <a:schemeClr val="accent4"/>
              </a:solidFill>
              <a:ln>
                <a:noFill/>
              </a:ln>
              <a:effectLst/>
            </c:spPr>
            <c:extLst>
              <c:ext xmlns:c16="http://schemas.microsoft.com/office/drawing/2014/chart" uri="{C3380CC4-5D6E-409C-BE32-E72D297353CC}">
                <c16:uniqueId val="{00000007-0447-3B4C-A5B5-52C7A3BF0355}"/>
              </c:ext>
            </c:extLst>
          </c:dPt>
          <c:dPt>
            <c:idx val="4"/>
            <c:bubble3D val="0"/>
            <c:spPr>
              <a:solidFill>
                <a:schemeClr val="accent5"/>
              </a:solidFill>
              <a:ln>
                <a:noFill/>
              </a:ln>
              <a:effectLst/>
            </c:spPr>
            <c:extLst>
              <c:ext xmlns:c16="http://schemas.microsoft.com/office/drawing/2014/chart" uri="{C3380CC4-5D6E-409C-BE32-E72D297353CC}">
                <c16:uniqueId val="{00000009-0447-3B4C-A5B5-52C7A3BF0355}"/>
              </c:ext>
            </c:extLst>
          </c:dPt>
          <c:dPt>
            <c:idx val="5"/>
            <c:bubble3D val="0"/>
            <c:spPr>
              <a:solidFill>
                <a:schemeClr val="accent6"/>
              </a:solidFill>
              <a:ln>
                <a:noFill/>
              </a:ln>
              <a:effectLst/>
            </c:spPr>
            <c:extLst>
              <c:ext xmlns:c16="http://schemas.microsoft.com/office/drawing/2014/chart" uri="{C3380CC4-5D6E-409C-BE32-E72D297353CC}">
                <c16:uniqueId val="{0000000B-0447-3B4C-A5B5-52C7A3BF0355}"/>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0447-3B4C-A5B5-52C7A3BF0355}"/>
                </c:ext>
              </c:extLst>
            </c:dLbl>
            <c:dLbl>
              <c:idx val="1"/>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0447-3B4C-A5B5-52C7A3BF0355}"/>
                </c:ext>
              </c:extLst>
            </c:dLbl>
            <c:dLbl>
              <c:idx val="2"/>
              <c:showLegendKey val="0"/>
              <c:showVal val="0"/>
              <c:showCatName val="0"/>
              <c:showSerName val="0"/>
              <c:showPercent val="1"/>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0447-3B4C-A5B5-52C7A3BF0355}"/>
                </c:ext>
              </c:extLst>
            </c:dLbl>
            <c:dLbl>
              <c:idx val="3"/>
              <c:layout>
                <c:manualLayout>
                  <c:x val="-2.7777867429205197E-2"/>
                  <c:y val="-1.8518258098713318E-2"/>
                </c:manualLayout>
              </c:layout>
              <c:tx>
                <c:rich>
                  <a:bodyPr/>
                  <a:lstStyle/>
                  <a:p>
                    <a:r>
                      <a:rPr lang="en-US" baseline="0" dirty="0"/>
                      <a:t>
25%</a:t>
                    </a:r>
                  </a:p>
                </c:rich>
              </c:tx>
              <c:showLegendKey val="0"/>
              <c:showVal val="0"/>
              <c:showCatName val="0"/>
              <c:showSerName val="0"/>
              <c:showPercent val="1"/>
              <c:showBubbleSize val="0"/>
              <c:extLst>
                <c:ext xmlns:c15="http://schemas.microsoft.com/office/drawing/2012/chart" uri="{CE6537A1-D6FC-4f65-9D91-7224C49458BB}">
                  <c15:layout>
                    <c:manualLayout>
                      <c:w val="0.32091498979294253"/>
                      <c:h val="0.23733595800524934"/>
                    </c:manualLayout>
                  </c15:layout>
                  <c15:showDataLabelsRange val="0"/>
                </c:ext>
                <c:ext xmlns:c16="http://schemas.microsoft.com/office/drawing/2014/chart" uri="{C3380CC4-5D6E-409C-BE32-E72D297353CC}">
                  <c16:uniqueId val="{00000007-0447-3B4C-A5B5-52C7A3BF0355}"/>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0447-3B4C-A5B5-52C7A3BF0355}"/>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0447-3B4C-A5B5-52C7A3BF035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0.1292517</c:v>
                </c:pt>
                <c:pt idx="1">
                  <c:v>0.10204082</c:v>
                </c:pt>
                <c:pt idx="2">
                  <c:v>0.19047618999999999</c:v>
                </c:pt>
                <c:pt idx="3">
                  <c:v>0.19047618999999999</c:v>
                </c:pt>
                <c:pt idx="4">
                  <c:v>0.23129252</c:v>
                </c:pt>
                <c:pt idx="5">
                  <c:v>0.15646259000000001</c:v>
                </c:pt>
              </c:numCache>
            </c:numRef>
          </c:val>
          <c:extLst>
            <c:ext xmlns:c16="http://schemas.microsoft.com/office/drawing/2014/chart" uri="{C3380CC4-5D6E-409C-BE32-E72D297353CC}">
              <c16:uniqueId val="{0000000C-0447-3B4C-A5B5-52C7A3BF0355}"/>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chemeClr val="accent1"/>
            </a:solidFill>
            <a:ln>
              <a:noFill/>
            </a:ln>
            <a:effectLst/>
          </c:spPr>
          <c:invertIfNegative val="0"/>
          <c:val>
            <c:numRef>
              <c:f>Sheet1!$A$2:$A$5</c:f>
              <c:numCache>
                <c:formatCode>General</c:formatCode>
                <c:ptCount val="4"/>
              </c:numCache>
            </c:numRef>
          </c:val>
          <c:extLst>
            <c:ext xmlns:c16="http://schemas.microsoft.com/office/drawing/2014/chart" uri="{C3380CC4-5D6E-409C-BE32-E72D297353CC}">
              <c16:uniqueId val="{00000000-B27D-5745-B346-0CB9D8B41EC7}"/>
            </c:ext>
          </c:extLst>
        </c:ser>
        <c:ser>
          <c:idx val="6"/>
          <c:order val="1"/>
          <c:tx>
            <c:strRef>
              <c:f>Sheet1!$G$1</c:f>
              <c:strCache>
                <c:ptCount val="1"/>
                <c:pt idx="0">
                  <c:v>$150,000 or more</c:v>
                </c:pt>
              </c:strCache>
            </c:strRef>
          </c:tx>
          <c:spPr>
            <a:solidFill>
              <a:srgbClr val="A6C249"/>
            </a:solidFill>
            <a:ln>
              <a:noFill/>
            </a:ln>
            <a:effectLst/>
          </c:spPr>
          <c:invertIfNegative val="0"/>
          <c:val>
            <c:numRef>
              <c:f>Sheet1!$G$2:$G$5</c:f>
              <c:numCache>
                <c:formatCode>General</c:formatCode>
                <c:ptCount val="4"/>
              </c:numCache>
            </c:numRef>
          </c:val>
          <c:extLst>
            <c:ext xmlns:c16="http://schemas.microsoft.com/office/drawing/2014/chart" uri="{C3380CC4-5D6E-409C-BE32-E72D297353CC}">
              <c16:uniqueId val="{00000001-B27D-5745-B346-0CB9D8B41EC7}"/>
            </c:ext>
          </c:extLst>
        </c:ser>
        <c:ser>
          <c:idx val="5"/>
          <c:order val="2"/>
          <c:tx>
            <c:strRef>
              <c:f>Sheet1!$F$1</c:f>
              <c:strCache>
                <c:ptCount val="1"/>
                <c:pt idx="0">
                  <c:v>$100,000 to $149,999</c:v>
                </c:pt>
              </c:strCache>
            </c:strRef>
          </c:tx>
          <c:spPr>
            <a:solidFill>
              <a:srgbClr val="7CCA63"/>
            </a:solidFill>
            <a:ln>
              <a:noFill/>
            </a:ln>
            <a:effectLst/>
          </c:spPr>
          <c:invertIfNegative val="0"/>
          <c:val>
            <c:numRef>
              <c:f>Sheet1!$F$2:$F$5</c:f>
              <c:numCache>
                <c:formatCode>General</c:formatCode>
                <c:ptCount val="4"/>
              </c:numCache>
            </c:numRef>
          </c:val>
          <c:extLst>
            <c:ext xmlns:c16="http://schemas.microsoft.com/office/drawing/2014/chart" uri="{C3380CC4-5D6E-409C-BE32-E72D297353CC}">
              <c16:uniqueId val="{00000002-B27D-5745-B346-0CB9D8B41EC7}"/>
            </c:ext>
          </c:extLst>
        </c:ser>
        <c:ser>
          <c:idx val="4"/>
          <c:order val="3"/>
          <c:tx>
            <c:strRef>
              <c:f>Sheet1!$E$1</c:f>
              <c:strCache>
                <c:ptCount val="1"/>
                <c:pt idx="0">
                  <c:v>$70,000 to $99,999</c:v>
                </c:pt>
              </c:strCache>
            </c:strRef>
          </c:tx>
          <c:spPr>
            <a:solidFill>
              <a:srgbClr val="0ECF9B"/>
            </a:solidFill>
            <a:ln>
              <a:noFill/>
            </a:ln>
            <a:effectLst/>
          </c:spPr>
          <c:invertIfNegative val="0"/>
          <c:val>
            <c:numRef>
              <c:f>Sheet1!$E$2:$E$5</c:f>
              <c:numCache>
                <c:formatCode>General</c:formatCode>
                <c:ptCount val="4"/>
              </c:numCache>
            </c:numRef>
          </c:val>
          <c:extLst>
            <c:ext xmlns:c16="http://schemas.microsoft.com/office/drawing/2014/chart" uri="{C3380CC4-5D6E-409C-BE32-E72D297353CC}">
              <c16:uniqueId val="{00000003-B27D-5745-B346-0CB9D8B41EC7}"/>
            </c:ext>
          </c:extLst>
        </c:ser>
        <c:ser>
          <c:idx val="3"/>
          <c:order val="4"/>
          <c:tx>
            <c:strRef>
              <c:f>Sheet1!$D$1</c:f>
              <c:strCache>
                <c:ptCount val="1"/>
                <c:pt idx="0">
                  <c:v>$45,000 to $69,999</c:v>
                </c:pt>
              </c:strCache>
            </c:strRef>
          </c:tx>
          <c:spPr>
            <a:solidFill>
              <a:srgbClr val="09D0DA"/>
            </a:solidFill>
            <a:ln>
              <a:noFill/>
            </a:ln>
            <a:effectLst/>
          </c:spPr>
          <c:invertIfNegative val="0"/>
          <c:val>
            <c:numRef>
              <c:f>Sheet1!$D$2:$D$5</c:f>
              <c:numCache>
                <c:formatCode>General</c:formatCode>
                <c:ptCount val="4"/>
              </c:numCache>
            </c:numRef>
          </c:val>
          <c:extLst>
            <c:ext xmlns:c16="http://schemas.microsoft.com/office/drawing/2014/chart" uri="{C3380CC4-5D6E-409C-BE32-E72D297353CC}">
              <c16:uniqueId val="{00000004-B27D-5745-B346-0CB9D8B41EC7}"/>
            </c:ext>
          </c:extLst>
        </c:ser>
        <c:ser>
          <c:idx val="2"/>
          <c:order val="5"/>
          <c:tx>
            <c:strRef>
              <c:f>Sheet1!$C$1</c:f>
              <c:strCache>
                <c:ptCount val="1"/>
                <c:pt idx="0">
                  <c:v>$30,000 to $44,999</c:v>
                </c:pt>
              </c:strCache>
            </c:strRef>
          </c:tx>
          <c:spPr>
            <a:solidFill>
              <a:srgbClr val="009EDA"/>
            </a:solidFill>
            <a:ln>
              <a:noFill/>
            </a:ln>
            <a:effectLst/>
          </c:spPr>
          <c:invertIfNegative val="0"/>
          <c:val>
            <c:numRef>
              <c:f>Sheet1!$C$2:$C$5</c:f>
              <c:numCache>
                <c:formatCode>General</c:formatCode>
                <c:ptCount val="4"/>
              </c:numCache>
            </c:numRef>
          </c:val>
          <c:extLst>
            <c:ext xmlns:c16="http://schemas.microsoft.com/office/drawing/2014/chart" uri="{C3380CC4-5D6E-409C-BE32-E72D297353CC}">
              <c16:uniqueId val="{00000005-B27D-5745-B346-0CB9D8B41EC7}"/>
            </c:ext>
          </c:extLst>
        </c:ser>
        <c:ser>
          <c:idx val="1"/>
          <c:order val="6"/>
          <c:tx>
            <c:strRef>
              <c:f>Sheet1!$B$1</c:f>
              <c:strCache>
                <c:ptCount val="1"/>
                <c:pt idx="0">
                  <c:v>Less than $30,000</c:v>
                </c:pt>
              </c:strCache>
            </c:strRef>
          </c:tx>
          <c:spPr>
            <a:solidFill>
              <a:srgbClr val="0E6FC7"/>
            </a:solidFill>
            <a:ln>
              <a:noFill/>
            </a:ln>
            <a:effectLst/>
          </c:spPr>
          <c:invertIfNegative val="0"/>
          <c:val>
            <c:numRef>
              <c:f>Sheet1!$B$2:$B$5</c:f>
              <c:numCache>
                <c:formatCode>General</c:formatCode>
                <c:ptCount val="4"/>
              </c:numCache>
            </c:numRef>
          </c:val>
          <c:extLst>
            <c:ext xmlns:c16="http://schemas.microsoft.com/office/drawing/2014/chart" uri="{C3380CC4-5D6E-409C-BE32-E72D297353CC}">
              <c16:uniqueId val="{00000006-B27D-5745-B346-0CB9D8B41EC7}"/>
            </c:ext>
          </c:extLst>
        </c:ser>
        <c:dLbls>
          <c:showLegendKey val="0"/>
          <c:showVal val="0"/>
          <c:showCatName val="0"/>
          <c:showSerName val="0"/>
          <c:showPercent val="0"/>
          <c:showBubbleSize val="0"/>
        </c:dLbls>
        <c:gapWidth val="182"/>
        <c:axId val="701862528"/>
        <c:axId val="1977613904"/>
      </c:barChart>
      <c:catAx>
        <c:axId val="701862528"/>
        <c:scaling>
          <c:orientation val="minMax"/>
        </c:scaling>
        <c:delete val="1"/>
        <c:axPos val="l"/>
        <c:numFmt formatCode="General" sourceLinked="1"/>
        <c:majorTickMark val="none"/>
        <c:minorTickMark val="none"/>
        <c:tickLblPos val="nextTo"/>
        <c:crossAx val="1977613904"/>
        <c:crosses val="autoZero"/>
        <c:auto val="1"/>
        <c:lblAlgn val="ctr"/>
        <c:lblOffset val="100"/>
        <c:noMultiLvlLbl val="0"/>
      </c:catAx>
      <c:valAx>
        <c:axId val="19776139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1862528"/>
        <c:crosses val="autoZero"/>
        <c:crossBetween val="between"/>
      </c:valAx>
      <c:spPr>
        <a:noFill/>
        <a:ln>
          <a:noFill/>
        </a:ln>
        <a:effectLst/>
      </c:spPr>
    </c:plotArea>
    <c:legend>
      <c:legendPos val="b"/>
      <c:legendEntry>
        <c:idx val="6"/>
        <c:delete val="1"/>
      </c:legendEntry>
      <c:layout>
        <c:manualLayout>
          <c:xMode val="edge"/>
          <c:yMode val="edge"/>
          <c:x val="4.9839224211300952E-3"/>
          <c:y val="0.345032285710064"/>
          <c:w val="0.99458011562984561"/>
          <c:h val="0.537682669149046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26344506643977E-2"/>
          <c:y val="5.4525375985718202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B660-46F3-8746-16C98DA450C1}"/>
              </c:ext>
            </c:extLst>
          </c:dPt>
          <c:dPt>
            <c:idx val="1"/>
            <c:bubble3D val="0"/>
            <c:spPr>
              <a:solidFill>
                <a:schemeClr val="accent2"/>
              </a:solidFill>
              <a:ln>
                <a:noFill/>
              </a:ln>
              <a:effectLst/>
            </c:spPr>
            <c:extLst>
              <c:ext xmlns:c16="http://schemas.microsoft.com/office/drawing/2014/chart" uri="{C3380CC4-5D6E-409C-BE32-E72D297353CC}">
                <c16:uniqueId val="{00000003-B660-46F3-8746-16C98DA450C1}"/>
              </c:ext>
            </c:extLst>
          </c:dPt>
          <c:dPt>
            <c:idx val="2"/>
            <c:bubble3D val="0"/>
            <c:spPr>
              <a:solidFill>
                <a:schemeClr val="accent3"/>
              </a:solidFill>
              <a:ln>
                <a:noFill/>
              </a:ln>
              <a:effectLst/>
            </c:spPr>
            <c:extLst>
              <c:ext xmlns:c16="http://schemas.microsoft.com/office/drawing/2014/chart" uri="{C3380CC4-5D6E-409C-BE32-E72D297353CC}">
                <c16:uniqueId val="{00000005-B660-46F3-8746-16C98DA450C1}"/>
              </c:ext>
            </c:extLst>
          </c:dPt>
          <c:dPt>
            <c:idx val="3"/>
            <c:bubble3D val="0"/>
            <c:spPr>
              <a:solidFill>
                <a:schemeClr val="accent4"/>
              </a:solidFill>
              <a:ln>
                <a:noFill/>
              </a:ln>
              <a:effectLst/>
            </c:spPr>
            <c:extLst>
              <c:ext xmlns:c16="http://schemas.microsoft.com/office/drawing/2014/chart" uri="{C3380CC4-5D6E-409C-BE32-E72D297353CC}">
                <c16:uniqueId val="{00000007-B660-46F3-8746-16C98DA450C1}"/>
              </c:ext>
            </c:extLst>
          </c:dPt>
          <c:dPt>
            <c:idx val="4"/>
            <c:bubble3D val="0"/>
            <c:spPr>
              <a:solidFill>
                <a:schemeClr val="accent5"/>
              </a:solidFill>
              <a:ln>
                <a:noFill/>
              </a:ln>
              <a:effectLst/>
            </c:spPr>
            <c:extLst>
              <c:ext xmlns:c16="http://schemas.microsoft.com/office/drawing/2014/chart" uri="{C3380CC4-5D6E-409C-BE32-E72D297353CC}">
                <c16:uniqueId val="{00000009-B660-46F3-8746-16C98DA450C1}"/>
              </c:ext>
            </c:extLst>
          </c:dPt>
          <c:dPt>
            <c:idx val="5"/>
            <c:bubble3D val="0"/>
            <c:spPr>
              <a:solidFill>
                <a:schemeClr val="accent6"/>
              </a:solidFill>
              <a:ln>
                <a:noFill/>
              </a:ln>
              <a:effectLst/>
            </c:spPr>
            <c:extLst>
              <c:ext xmlns:c16="http://schemas.microsoft.com/office/drawing/2014/chart" uri="{C3380CC4-5D6E-409C-BE32-E72D297353CC}">
                <c16:uniqueId val="{0000000B-B660-46F3-8746-16C98DA450C1}"/>
              </c:ext>
            </c:extLst>
          </c:dPt>
          <c:dLbls>
            <c:dLbl>
              <c:idx val="0"/>
              <c:layout>
                <c:manualLayout>
                  <c:x val="6.9444717847769025E-2"/>
                  <c:y val="3.7037037037036952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B660-46F3-8746-16C98DA450C1}"/>
                </c:ext>
              </c:extLst>
            </c:dLbl>
            <c:dLbl>
              <c:idx val="1"/>
              <c:showLegendKey val="0"/>
              <c:showVal val="0"/>
              <c:showCatName val="0"/>
              <c:showSerName val="0"/>
              <c:showPercent val="1"/>
              <c:showBubbleSize val="0"/>
              <c:extLst>
                <c:ext xmlns:c15="http://schemas.microsoft.com/office/drawing/2012/chart" uri="{CE6537A1-D6FC-4f65-9D91-7224C49458BB}">
                  <c15:layout>
                    <c:manualLayout>
                      <c:w val="0.27534849810440359"/>
                      <c:h val="0.19544801691455235"/>
                    </c:manualLayout>
                  </c15:layout>
                </c:ext>
                <c:ext xmlns:c16="http://schemas.microsoft.com/office/drawing/2014/chart" uri="{C3380CC4-5D6E-409C-BE32-E72D297353CC}">
                  <c16:uniqueId val="{00000003-B660-46F3-8746-16C98DA450C1}"/>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3248505395158933"/>
                    </c:manualLayout>
                  </c15:layout>
                </c:ext>
                <c:ext xmlns:c16="http://schemas.microsoft.com/office/drawing/2014/chart" uri="{C3380CC4-5D6E-409C-BE32-E72D297353CC}">
                  <c16:uniqueId val="{00000005-B660-46F3-8746-16C98DA450C1}"/>
                </c:ext>
              </c:extLst>
            </c:dLbl>
            <c:dLbl>
              <c:idx val="3"/>
              <c:showLegendKey val="0"/>
              <c:showVal val="0"/>
              <c:showCatName val="0"/>
              <c:showSerName val="0"/>
              <c:showPercent val="1"/>
              <c:showBubbleSize val="0"/>
              <c:extLst>
                <c:ext xmlns:c15="http://schemas.microsoft.com/office/drawing/2012/chart" uri="{CE6537A1-D6FC-4f65-9D91-7224C49458BB}">
                  <c15:layout>
                    <c:manualLayout>
                      <c:w val="0.32091516909579737"/>
                      <c:h val="0.23839853098263877"/>
                    </c:manualLayout>
                  </c15:layout>
                </c:ext>
                <c:ext xmlns:c16="http://schemas.microsoft.com/office/drawing/2014/chart" uri="{C3380CC4-5D6E-409C-BE32-E72D297353CC}">
                  <c16:uniqueId val="{00000007-B660-46F3-8746-16C98DA450C1}"/>
                </c:ext>
              </c:extLst>
            </c:dLbl>
            <c:dLbl>
              <c:idx val="4"/>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441913117305788"/>
                      <c:h val="0.29821371075460168"/>
                    </c:manualLayout>
                  </c15:layout>
                </c:ext>
                <c:ext xmlns:c16="http://schemas.microsoft.com/office/drawing/2014/chart" uri="{C3380CC4-5D6E-409C-BE32-E72D297353CC}">
                  <c16:uniqueId val="{00000009-B660-46F3-8746-16C98DA450C1}"/>
                </c:ext>
              </c:extLst>
            </c:dLbl>
            <c:dLbl>
              <c:idx val="5"/>
              <c:delete val="1"/>
              <c:extLst>
                <c:ext xmlns:c15="http://schemas.microsoft.com/office/drawing/2012/chart" uri="{CE6537A1-D6FC-4f65-9D91-7224C49458BB}">
                  <c15:layout>
                    <c:manualLayout>
                      <c:w val="0.28297572178477692"/>
                      <c:h val="0.18457494896471274"/>
                    </c:manualLayout>
                  </c15:layout>
                </c:ext>
                <c:ext xmlns:c16="http://schemas.microsoft.com/office/drawing/2014/chart" uri="{C3380CC4-5D6E-409C-BE32-E72D297353CC}">
                  <c16:uniqueId val="{0000000B-B660-46F3-8746-16C98DA450C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5.2631579999999997E-2</c:v>
                </c:pt>
                <c:pt idx="1">
                  <c:v>0.15789474000000001</c:v>
                </c:pt>
                <c:pt idx="2">
                  <c:v>0.36842105000000003</c:v>
                </c:pt>
                <c:pt idx="3">
                  <c:v>0.31578947000000002</c:v>
                </c:pt>
                <c:pt idx="4">
                  <c:v>0.10526315999999999</c:v>
                </c:pt>
                <c:pt idx="5">
                  <c:v>0</c:v>
                </c:pt>
              </c:numCache>
            </c:numRef>
          </c:val>
          <c:extLst>
            <c:ext xmlns:c16="http://schemas.microsoft.com/office/drawing/2014/chart" uri="{C3380CC4-5D6E-409C-BE32-E72D297353CC}">
              <c16:uniqueId val="{0000000C-B660-46F3-8746-16C98DA450C1}"/>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26344506643977E-2"/>
          <c:y val="5.4525375985718202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BE38-4F27-8E96-AC7800F138A0}"/>
              </c:ext>
            </c:extLst>
          </c:dPt>
          <c:dPt>
            <c:idx val="1"/>
            <c:bubble3D val="0"/>
            <c:spPr>
              <a:solidFill>
                <a:schemeClr val="accent2"/>
              </a:solidFill>
              <a:ln>
                <a:noFill/>
              </a:ln>
              <a:effectLst/>
            </c:spPr>
            <c:extLst>
              <c:ext xmlns:c16="http://schemas.microsoft.com/office/drawing/2014/chart" uri="{C3380CC4-5D6E-409C-BE32-E72D297353CC}">
                <c16:uniqueId val="{00000003-BE38-4F27-8E96-AC7800F138A0}"/>
              </c:ext>
            </c:extLst>
          </c:dPt>
          <c:dPt>
            <c:idx val="2"/>
            <c:bubble3D val="0"/>
            <c:spPr>
              <a:solidFill>
                <a:schemeClr val="accent3"/>
              </a:solidFill>
              <a:ln>
                <a:noFill/>
              </a:ln>
              <a:effectLst/>
            </c:spPr>
            <c:extLst>
              <c:ext xmlns:c16="http://schemas.microsoft.com/office/drawing/2014/chart" uri="{C3380CC4-5D6E-409C-BE32-E72D297353CC}">
                <c16:uniqueId val="{00000005-BE38-4F27-8E96-AC7800F138A0}"/>
              </c:ext>
            </c:extLst>
          </c:dPt>
          <c:dPt>
            <c:idx val="3"/>
            <c:bubble3D val="0"/>
            <c:spPr>
              <a:solidFill>
                <a:schemeClr val="accent4"/>
              </a:solidFill>
              <a:ln>
                <a:noFill/>
              </a:ln>
              <a:effectLst/>
            </c:spPr>
            <c:extLst>
              <c:ext xmlns:c16="http://schemas.microsoft.com/office/drawing/2014/chart" uri="{C3380CC4-5D6E-409C-BE32-E72D297353CC}">
                <c16:uniqueId val="{00000007-BE38-4F27-8E96-AC7800F138A0}"/>
              </c:ext>
            </c:extLst>
          </c:dPt>
          <c:dPt>
            <c:idx val="4"/>
            <c:bubble3D val="0"/>
            <c:spPr>
              <a:solidFill>
                <a:schemeClr val="accent5"/>
              </a:solidFill>
              <a:ln>
                <a:noFill/>
              </a:ln>
              <a:effectLst/>
            </c:spPr>
            <c:extLst>
              <c:ext xmlns:c16="http://schemas.microsoft.com/office/drawing/2014/chart" uri="{C3380CC4-5D6E-409C-BE32-E72D297353CC}">
                <c16:uniqueId val="{00000009-BE38-4F27-8E96-AC7800F138A0}"/>
              </c:ext>
            </c:extLst>
          </c:dPt>
          <c:dPt>
            <c:idx val="5"/>
            <c:bubble3D val="0"/>
            <c:spPr>
              <a:solidFill>
                <a:schemeClr val="accent6"/>
              </a:solidFill>
              <a:ln>
                <a:noFill/>
              </a:ln>
              <a:effectLst/>
            </c:spPr>
            <c:extLst>
              <c:ext xmlns:c16="http://schemas.microsoft.com/office/drawing/2014/chart" uri="{C3380CC4-5D6E-409C-BE32-E72D297353CC}">
                <c16:uniqueId val="{0000000B-BE38-4F27-8E96-AC7800F138A0}"/>
              </c:ext>
            </c:extLst>
          </c:dPt>
          <c:dLbls>
            <c:dLbl>
              <c:idx val="0"/>
              <c:layout>
                <c:manualLayout>
                  <c:x val="2.9992068464233957E-2"/>
                  <c:y val="2.9922179210967677E-2"/>
                </c:manualLayout>
              </c:layout>
              <c:showLegendKey val="0"/>
              <c:showVal val="0"/>
              <c:showCatName val="0"/>
              <c:showSerName val="0"/>
              <c:showPercent val="1"/>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BE38-4F27-8E96-AC7800F138A0}"/>
                </c:ext>
              </c:extLst>
            </c:dLbl>
            <c:dLbl>
              <c:idx val="1"/>
              <c:layout>
                <c:manualLayout>
                  <c:x val="1.3615303295421405E-2"/>
                  <c:y val="1.054972295129767E-2"/>
                </c:manualLayout>
              </c:layout>
              <c:showLegendKey val="0"/>
              <c:showVal val="0"/>
              <c:showCatName val="0"/>
              <c:showSerName val="0"/>
              <c:showPercent val="1"/>
              <c:showBubbleSize val="0"/>
              <c:extLst>
                <c:ext xmlns:c15="http://schemas.microsoft.com/office/drawing/2012/chart" uri="{CE6537A1-D6FC-4f65-9D91-7224C49458BB}">
                  <c15:layout>
                    <c:manualLayout>
                      <c:w val="0.27534849810440359"/>
                      <c:h val="0.24174431321084863"/>
                    </c:manualLayout>
                  </c15:layout>
                </c:ext>
                <c:ext xmlns:c16="http://schemas.microsoft.com/office/drawing/2014/chart" uri="{C3380CC4-5D6E-409C-BE32-E72D297353CC}">
                  <c16:uniqueId val="{00000003-BE38-4F27-8E96-AC7800F138A0}"/>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2322579469233009"/>
                    </c:manualLayout>
                  </c15:layout>
                </c:ext>
                <c:ext xmlns:c16="http://schemas.microsoft.com/office/drawing/2014/chart" uri="{C3380CC4-5D6E-409C-BE32-E72D297353CC}">
                  <c16:uniqueId val="{00000005-BE38-4F27-8E96-AC7800F138A0}"/>
                </c:ext>
              </c:extLst>
            </c:dLbl>
            <c:dLbl>
              <c:idx val="3"/>
              <c:showLegendKey val="0"/>
              <c:showVal val="0"/>
              <c:showCatName val="0"/>
              <c:showSerName val="0"/>
              <c:showPercent val="1"/>
              <c:showBubbleSize val="0"/>
              <c:extLst>
                <c:ext xmlns:c15="http://schemas.microsoft.com/office/drawing/2012/chart" uri="{CE6537A1-D6FC-4f65-9D91-7224C49458BB}">
                  <c15:layout>
                    <c:manualLayout>
                      <c:w val="0.32091498979294253"/>
                      <c:h val="0.22344706911636045"/>
                    </c:manualLayout>
                  </c15:layout>
                </c:ext>
                <c:ext xmlns:c16="http://schemas.microsoft.com/office/drawing/2014/chart" uri="{C3380CC4-5D6E-409C-BE32-E72D297353CC}">
                  <c16:uniqueId val="{00000007-BE38-4F27-8E96-AC7800F138A0}"/>
                </c:ext>
              </c:extLst>
            </c:dLbl>
            <c:dLbl>
              <c:idx val="4"/>
              <c:showLegendKey val="0"/>
              <c:showVal val="0"/>
              <c:showCatName val="0"/>
              <c:showSerName val="0"/>
              <c:showPercent val="1"/>
              <c:showBubbleSize val="0"/>
              <c:extLst>
                <c:ext xmlns:c15="http://schemas.microsoft.com/office/drawing/2012/chart" uri="{CE6537A1-D6FC-4f65-9D91-7224C49458BB}">
                  <c15:layout>
                    <c:manualLayout>
                      <c:w val="0.32652777777777775"/>
                      <c:h val="0.25335666375036453"/>
                    </c:manualLayout>
                  </c15:layout>
                </c:ext>
                <c:ext xmlns:c16="http://schemas.microsoft.com/office/drawing/2014/chart" uri="{C3380CC4-5D6E-409C-BE32-E72D297353CC}">
                  <c16:uniqueId val="{00000009-BE38-4F27-8E96-AC7800F138A0}"/>
                </c:ext>
              </c:extLst>
            </c:dLbl>
            <c:dLbl>
              <c:idx val="5"/>
              <c:layout>
                <c:manualLayout>
                  <c:x val="2.3148148148148064E-2"/>
                  <c:y val="2.3148330417031203E-2"/>
                </c:manualLayout>
              </c:layout>
              <c:showLegendKey val="0"/>
              <c:showVal val="0"/>
              <c:showCatName val="0"/>
              <c:showSerName val="0"/>
              <c:showPercent val="1"/>
              <c:showBubbleSize val="0"/>
              <c:extLst>
                <c:ext xmlns:c15="http://schemas.microsoft.com/office/drawing/2012/chart" uri="{CE6537A1-D6FC-4f65-9D91-7224C49458BB}">
                  <c15:layout>
                    <c:manualLayout>
                      <c:w val="0.30337962962962961"/>
                      <c:h val="0.15756962671332747"/>
                    </c:manualLayout>
                  </c15:layout>
                </c:ext>
                <c:ext xmlns:c16="http://schemas.microsoft.com/office/drawing/2014/chart" uri="{C3380CC4-5D6E-409C-BE32-E72D297353CC}">
                  <c16:uniqueId val="{0000000B-BE38-4F27-8E96-AC7800F138A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0.13461538000000001</c:v>
                </c:pt>
                <c:pt idx="1">
                  <c:v>7.6923079999999991E-2</c:v>
                </c:pt>
                <c:pt idx="2">
                  <c:v>0.30769231000000002</c:v>
                </c:pt>
                <c:pt idx="3">
                  <c:v>0.17307692</c:v>
                </c:pt>
                <c:pt idx="4">
                  <c:v>0.23076922999999999</c:v>
                </c:pt>
                <c:pt idx="5">
                  <c:v>7.6923079999999991E-2</c:v>
                </c:pt>
              </c:numCache>
            </c:numRef>
          </c:val>
          <c:extLst>
            <c:ext xmlns:c16="http://schemas.microsoft.com/office/drawing/2014/chart" uri="{C3380CC4-5D6E-409C-BE32-E72D297353CC}">
              <c16:uniqueId val="{0000000C-BE38-4F27-8E96-AC7800F138A0}"/>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91324001166519E-2"/>
          <c:y val="6.841426071741033E-2"/>
          <c:w val="0.91186818873883879"/>
          <c:h val="0.90973818408734686"/>
        </c:manualLayout>
      </c:layout>
      <c:doughnutChart>
        <c:varyColors val="1"/>
        <c:ser>
          <c:idx val="0"/>
          <c:order val="0"/>
          <c:tx>
            <c:strRef>
              <c:f>Sheet1!$B$1</c:f>
              <c:strCache>
                <c:ptCount val="1"/>
                <c:pt idx="0">
                  <c:v>Age</c:v>
                </c:pt>
              </c:strCache>
            </c:strRef>
          </c:tx>
          <c:dPt>
            <c:idx val="0"/>
            <c:bubble3D val="0"/>
            <c:spPr>
              <a:solidFill>
                <a:schemeClr val="accent1"/>
              </a:solidFill>
              <a:ln>
                <a:noFill/>
              </a:ln>
              <a:effectLst/>
            </c:spPr>
            <c:extLst>
              <c:ext xmlns:c16="http://schemas.microsoft.com/office/drawing/2014/chart" uri="{C3380CC4-5D6E-409C-BE32-E72D297353CC}">
                <c16:uniqueId val="{00000001-281A-4459-9CAE-16785BAC394E}"/>
              </c:ext>
            </c:extLst>
          </c:dPt>
          <c:dPt>
            <c:idx val="1"/>
            <c:bubble3D val="0"/>
            <c:spPr>
              <a:solidFill>
                <a:schemeClr val="accent2"/>
              </a:solidFill>
              <a:ln>
                <a:noFill/>
              </a:ln>
              <a:effectLst/>
            </c:spPr>
            <c:extLst>
              <c:ext xmlns:c16="http://schemas.microsoft.com/office/drawing/2014/chart" uri="{C3380CC4-5D6E-409C-BE32-E72D297353CC}">
                <c16:uniqueId val="{00000003-281A-4459-9CAE-16785BAC394E}"/>
              </c:ext>
            </c:extLst>
          </c:dPt>
          <c:dPt>
            <c:idx val="2"/>
            <c:bubble3D val="0"/>
            <c:spPr>
              <a:solidFill>
                <a:schemeClr val="accent3"/>
              </a:solidFill>
              <a:ln>
                <a:noFill/>
              </a:ln>
              <a:effectLst/>
            </c:spPr>
            <c:extLst>
              <c:ext xmlns:c16="http://schemas.microsoft.com/office/drawing/2014/chart" uri="{C3380CC4-5D6E-409C-BE32-E72D297353CC}">
                <c16:uniqueId val="{00000005-281A-4459-9CAE-16785BAC394E}"/>
              </c:ext>
            </c:extLst>
          </c:dPt>
          <c:dPt>
            <c:idx val="3"/>
            <c:bubble3D val="0"/>
            <c:spPr>
              <a:solidFill>
                <a:schemeClr val="accent4"/>
              </a:solidFill>
              <a:ln>
                <a:noFill/>
              </a:ln>
              <a:effectLst/>
            </c:spPr>
            <c:extLst>
              <c:ext xmlns:c16="http://schemas.microsoft.com/office/drawing/2014/chart" uri="{C3380CC4-5D6E-409C-BE32-E72D297353CC}">
                <c16:uniqueId val="{00000007-281A-4459-9CAE-16785BAC394E}"/>
              </c:ext>
            </c:extLst>
          </c:dPt>
          <c:dPt>
            <c:idx val="4"/>
            <c:bubble3D val="0"/>
            <c:spPr>
              <a:solidFill>
                <a:schemeClr val="accent5"/>
              </a:solidFill>
              <a:ln>
                <a:noFill/>
              </a:ln>
              <a:effectLst/>
            </c:spPr>
            <c:extLst>
              <c:ext xmlns:c16="http://schemas.microsoft.com/office/drawing/2014/chart" uri="{C3380CC4-5D6E-409C-BE32-E72D297353CC}">
                <c16:uniqueId val="{00000009-281A-4459-9CAE-16785BAC394E}"/>
              </c:ext>
            </c:extLst>
          </c:dPt>
          <c:dPt>
            <c:idx val="5"/>
            <c:bubble3D val="0"/>
            <c:spPr>
              <a:solidFill>
                <a:schemeClr val="accent6"/>
              </a:solidFill>
              <a:ln>
                <a:noFill/>
              </a:ln>
              <a:effectLst/>
            </c:spPr>
            <c:extLst>
              <c:ext xmlns:c16="http://schemas.microsoft.com/office/drawing/2014/chart" uri="{C3380CC4-5D6E-409C-BE32-E72D297353CC}">
                <c16:uniqueId val="{0000000B-281A-4459-9CAE-16785BAC394E}"/>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35813701011129"/>
                      <c:h val="0.21928559431878952"/>
                    </c:manualLayout>
                  </c15:layout>
                </c:ext>
                <c:ext xmlns:c16="http://schemas.microsoft.com/office/drawing/2014/chart" uri="{C3380CC4-5D6E-409C-BE32-E72D297353CC}">
                  <c16:uniqueId val="{00000001-281A-4459-9CAE-16785BAC394E}"/>
                </c:ext>
              </c:extLst>
            </c:dLbl>
            <c:dLbl>
              <c:idx val="1"/>
              <c:layout>
                <c:manualLayout>
                  <c:x val="1.593011811023622E-2"/>
                  <c:y val="1.7493985126859141E-2"/>
                </c:manualLayout>
              </c:layout>
              <c:showLegendKey val="0"/>
              <c:showVal val="0"/>
              <c:showCatName val="0"/>
              <c:showSerName val="0"/>
              <c:showPercent val="1"/>
              <c:showBubbleSize val="0"/>
              <c:extLst>
                <c:ext xmlns:c15="http://schemas.microsoft.com/office/drawing/2012/chart" uri="{CE6537A1-D6FC-4f65-9D91-7224C49458BB}">
                  <c15:layout>
                    <c:manualLayout>
                      <c:w val="0.27534849810440359"/>
                      <c:h val="0.1908183872849227"/>
                    </c:manualLayout>
                  </c15:layout>
                </c:ext>
                <c:ext xmlns:c16="http://schemas.microsoft.com/office/drawing/2014/chart" uri="{C3380CC4-5D6E-409C-BE32-E72D297353CC}">
                  <c16:uniqueId val="{00000003-281A-4459-9CAE-16785BAC394E}"/>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9176873724118"/>
                      <c:h val="0.20007764654418198"/>
                    </c:manualLayout>
                  </c15:layout>
                </c:ext>
                <c:ext xmlns:c16="http://schemas.microsoft.com/office/drawing/2014/chart" uri="{C3380CC4-5D6E-409C-BE32-E72D297353CC}">
                  <c16:uniqueId val="{00000005-281A-4459-9CAE-16785BAC394E}"/>
                </c:ext>
              </c:extLst>
            </c:dLbl>
            <c:dLbl>
              <c:idx val="3"/>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091498979294253"/>
                      <c:h val="0.23733595800524934"/>
                    </c:manualLayout>
                  </c15:layout>
                </c:ext>
                <c:ext xmlns:c16="http://schemas.microsoft.com/office/drawing/2014/chart" uri="{C3380CC4-5D6E-409C-BE32-E72D297353CC}">
                  <c16:uniqueId val="{00000007-281A-4459-9CAE-16785BAC394E}"/>
                </c:ext>
              </c:extLst>
            </c:dLbl>
            <c:dLbl>
              <c:idx val="4"/>
              <c:layout>
                <c:manualLayout>
                  <c:x val="1.3889071157771946E-2"/>
                  <c:y val="4.6296296296296294E-3"/>
                </c:manualLayout>
              </c:layout>
              <c:showLegendKey val="0"/>
              <c:showVal val="0"/>
              <c:showCatName val="0"/>
              <c:showSerName val="0"/>
              <c:showPercent val="1"/>
              <c:showBubbleSize val="0"/>
              <c:extLst>
                <c:ext xmlns:c15="http://schemas.microsoft.com/office/drawing/2012/chart" uri="{CE6537A1-D6FC-4f65-9D91-7224C49458BB}">
                  <c15:layout>
                    <c:manualLayout>
                      <c:w val="0.28486111111111106"/>
                      <c:h val="0.25335666375036453"/>
                    </c:manualLayout>
                  </c15:layout>
                </c:ext>
                <c:ext xmlns:c16="http://schemas.microsoft.com/office/drawing/2014/chart" uri="{C3380CC4-5D6E-409C-BE32-E72D297353CC}">
                  <c16:uniqueId val="{00000009-281A-4459-9CAE-16785BAC394E}"/>
                </c:ext>
              </c:extLst>
            </c:dLbl>
            <c:dLbl>
              <c:idx val="5"/>
              <c:layout>
                <c:manualLayout>
                  <c:x val="3.0092592592592591E-2"/>
                  <c:y val="9.2594415281423148E-3"/>
                </c:manualLayout>
              </c:layout>
              <c:showLegendKey val="0"/>
              <c:showVal val="0"/>
              <c:showCatName val="0"/>
              <c:showSerName val="0"/>
              <c:showPercent val="1"/>
              <c:showBubbleSize val="0"/>
              <c:extLst>
                <c:ext xmlns:c15="http://schemas.microsoft.com/office/drawing/2012/chart" uri="{CE6537A1-D6FC-4f65-9D91-7224C49458BB}">
                  <c15:layout>
                    <c:manualLayout>
                      <c:w val="0.31263888888888891"/>
                      <c:h val="0.15756962671332747"/>
                    </c:manualLayout>
                  </c15:layout>
                </c:ext>
                <c:ext xmlns:c16="http://schemas.microsoft.com/office/drawing/2014/chart" uri="{C3380CC4-5D6E-409C-BE32-E72D297353CC}">
                  <c16:uniqueId val="{0000000B-281A-4459-9CAE-16785BAC394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&lt;$30,000</c:v>
                </c:pt>
                <c:pt idx="1">
                  <c:v>$30,000-$44,999</c:v>
                </c:pt>
                <c:pt idx="2">
                  <c:v>$45,000-$69,999</c:v>
                </c:pt>
                <c:pt idx="3">
                  <c:v>$70,000-$99,999</c:v>
                </c:pt>
                <c:pt idx="4">
                  <c:v>$100,000-$149,999</c:v>
                </c:pt>
                <c:pt idx="5">
                  <c:v>$150,000+</c:v>
                </c:pt>
              </c:strCache>
            </c:strRef>
          </c:cat>
          <c:val>
            <c:numRef>
              <c:f>Sheet1!$B$2:$B$7</c:f>
              <c:numCache>
                <c:formatCode>0%</c:formatCode>
                <c:ptCount val="6"/>
                <c:pt idx="0">
                  <c:v>4.7619050000000003E-2</c:v>
                </c:pt>
                <c:pt idx="1">
                  <c:v>0.14285713999999999</c:v>
                </c:pt>
                <c:pt idx="2">
                  <c:v>0.19047618999999999</c:v>
                </c:pt>
                <c:pt idx="3">
                  <c:v>0.28571428999999998</c:v>
                </c:pt>
                <c:pt idx="4">
                  <c:v>0.14285713999999999</c:v>
                </c:pt>
                <c:pt idx="5">
                  <c:v>0.19047618999999999</c:v>
                </c:pt>
              </c:numCache>
            </c:numRef>
          </c:val>
          <c:extLst>
            <c:ext xmlns:c16="http://schemas.microsoft.com/office/drawing/2014/chart" uri="{C3380CC4-5D6E-409C-BE32-E72D297353CC}">
              <c16:uniqueId val="{0000000C-281A-4459-9CAE-16785BAC394E}"/>
            </c:ext>
          </c:extLst>
        </c:ser>
        <c:dLbls>
          <c:showLegendKey val="0"/>
          <c:showVal val="0"/>
          <c:showCatName val="1"/>
          <c:showSerName val="0"/>
          <c:showPercent val="1"/>
          <c:showBubbleSize val="0"/>
          <c:showLeaderLines val="1"/>
        </c:dLbls>
        <c:firstSliceAng val="128"/>
        <c:holeSize val="29"/>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B2CB52A4-0D08-A1E9-0671-0DEEE6DF5238}"/>
            </a:ext>
          </a:extLst>
        </p:cNvPr>
        <p:cNvGrpSpPr/>
        <p:nvPr/>
      </p:nvGrpSpPr>
      <p:grpSpPr>
        <a:xfrm>
          <a:off x="0" y="0"/>
          <a:ext cx="0" cy="0"/>
          <a:chOff x="0" y="0"/>
          <a:chExt cx="0" cy="0"/>
        </a:xfrm>
      </p:grpSpPr>
      <p:sp>
        <p:nvSpPr>
          <p:cNvPr id="165" name="Google Shape;165;p191:notes">
            <a:extLst>
              <a:ext uri="{FF2B5EF4-FFF2-40B4-BE49-F238E27FC236}">
                <a16:creationId xmlns:a16="http://schemas.microsoft.com/office/drawing/2014/main" id="{65285071-7175-27D9-0701-DDE84DF5644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191:notes">
            <a:extLst>
              <a:ext uri="{FF2B5EF4-FFF2-40B4-BE49-F238E27FC236}">
                <a16:creationId xmlns:a16="http://schemas.microsoft.com/office/drawing/2014/main" id="{5EE6B8B1-B030-2272-0A03-DA676B861D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458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3" name="Google Shape;8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a:extLst>
            <a:ext uri="{FF2B5EF4-FFF2-40B4-BE49-F238E27FC236}">
              <a16:creationId xmlns:a16="http://schemas.microsoft.com/office/drawing/2014/main" id="{A887F577-DF95-275C-5768-C3A765043AE1}"/>
            </a:ext>
          </a:extLst>
        </p:cNvPr>
        <p:cNvGrpSpPr/>
        <p:nvPr/>
      </p:nvGrpSpPr>
      <p:grpSpPr>
        <a:xfrm>
          <a:off x="0" y="0"/>
          <a:ext cx="0" cy="0"/>
          <a:chOff x="0" y="0"/>
          <a:chExt cx="0" cy="0"/>
        </a:xfrm>
      </p:grpSpPr>
      <p:sp>
        <p:nvSpPr>
          <p:cNvPr id="910" name="Google Shape;910;p198:notes">
            <a:extLst>
              <a:ext uri="{FF2B5EF4-FFF2-40B4-BE49-F238E27FC236}">
                <a16:creationId xmlns:a16="http://schemas.microsoft.com/office/drawing/2014/main" id="{0F9D5C0E-1478-1039-1010-34733F8C95E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198:notes">
            <a:extLst>
              <a:ext uri="{FF2B5EF4-FFF2-40B4-BE49-F238E27FC236}">
                <a16:creationId xmlns:a16="http://schemas.microsoft.com/office/drawing/2014/main" id="{668E5452-633A-7CB6-7E78-6FD0886642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8667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a:extLst>
            <a:ext uri="{FF2B5EF4-FFF2-40B4-BE49-F238E27FC236}">
              <a16:creationId xmlns:a16="http://schemas.microsoft.com/office/drawing/2014/main" id="{70FF5D93-0961-35AE-A121-544848D5F128}"/>
            </a:ext>
          </a:extLst>
        </p:cNvPr>
        <p:cNvGrpSpPr/>
        <p:nvPr/>
      </p:nvGrpSpPr>
      <p:grpSpPr>
        <a:xfrm>
          <a:off x="0" y="0"/>
          <a:ext cx="0" cy="0"/>
          <a:chOff x="0" y="0"/>
          <a:chExt cx="0" cy="0"/>
        </a:xfrm>
      </p:grpSpPr>
      <p:sp>
        <p:nvSpPr>
          <p:cNvPr id="910" name="Google Shape;910;p198:notes">
            <a:extLst>
              <a:ext uri="{FF2B5EF4-FFF2-40B4-BE49-F238E27FC236}">
                <a16:creationId xmlns:a16="http://schemas.microsoft.com/office/drawing/2014/main" id="{33C52EC3-A7EE-025A-9474-7BF9FBDEB88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198:notes">
            <a:extLst>
              <a:ext uri="{FF2B5EF4-FFF2-40B4-BE49-F238E27FC236}">
                <a16:creationId xmlns:a16="http://schemas.microsoft.com/office/drawing/2014/main" id="{A837F2A8-84AA-E948-D7FD-6571688F85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2282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2" name="Google Shape;162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a:extLst>
            <a:ext uri="{FF2B5EF4-FFF2-40B4-BE49-F238E27FC236}">
              <a16:creationId xmlns:a16="http://schemas.microsoft.com/office/drawing/2014/main" id="{EE87057E-7EAF-9A08-BD34-F4D27E143694}"/>
            </a:ext>
          </a:extLst>
        </p:cNvPr>
        <p:cNvGrpSpPr/>
        <p:nvPr/>
      </p:nvGrpSpPr>
      <p:grpSpPr>
        <a:xfrm>
          <a:off x="0" y="0"/>
          <a:ext cx="0" cy="0"/>
          <a:chOff x="0" y="0"/>
          <a:chExt cx="0" cy="0"/>
        </a:xfrm>
      </p:grpSpPr>
      <p:sp>
        <p:nvSpPr>
          <p:cNvPr id="1213" name="Google Shape;1213;p74:notes">
            <a:extLst>
              <a:ext uri="{FF2B5EF4-FFF2-40B4-BE49-F238E27FC236}">
                <a16:creationId xmlns:a16="http://schemas.microsoft.com/office/drawing/2014/main" id="{F3C6943C-A9C5-6847-4D9A-10B7837A2F8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4" name="Google Shape;1214;p74:notes">
            <a:extLst>
              <a:ext uri="{FF2B5EF4-FFF2-40B4-BE49-F238E27FC236}">
                <a16:creationId xmlns:a16="http://schemas.microsoft.com/office/drawing/2014/main" id="{65DBA27C-975E-2A57-202A-1CF48D922A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632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a:extLst>
            <a:ext uri="{FF2B5EF4-FFF2-40B4-BE49-F238E27FC236}">
              <a16:creationId xmlns:a16="http://schemas.microsoft.com/office/drawing/2014/main" id="{744193A1-D51D-C3E5-9FC5-422DD185E573}"/>
            </a:ext>
          </a:extLst>
        </p:cNvPr>
        <p:cNvGrpSpPr/>
        <p:nvPr/>
      </p:nvGrpSpPr>
      <p:grpSpPr>
        <a:xfrm>
          <a:off x="0" y="0"/>
          <a:ext cx="0" cy="0"/>
          <a:chOff x="0" y="0"/>
          <a:chExt cx="0" cy="0"/>
        </a:xfrm>
      </p:grpSpPr>
      <p:sp>
        <p:nvSpPr>
          <p:cNvPr id="1321" name="Google Shape;1321;p86:notes">
            <a:extLst>
              <a:ext uri="{FF2B5EF4-FFF2-40B4-BE49-F238E27FC236}">
                <a16:creationId xmlns:a16="http://schemas.microsoft.com/office/drawing/2014/main" id="{E6A4EEF3-41F5-8258-902C-EAD11249D8E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2" name="Google Shape;1322;p86:notes">
            <a:extLst>
              <a:ext uri="{FF2B5EF4-FFF2-40B4-BE49-F238E27FC236}">
                <a16:creationId xmlns:a16="http://schemas.microsoft.com/office/drawing/2014/main" id="{C1D49E54-5468-19E3-A684-710C744FF4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696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a:extLst>
            <a:ext uri="{FF2B5EF4-FFF2-40B4-BE49-F238E27FC236}">
              <a16:creationId xmlns:a16="http://schemas.microsoft.com/office/drawing/2014/main" id="{85B105B8-F839-5C30-C0D6-C59B3BD41892}"/>
            </a:ext>
          </a:extLst>
        </p:cNvPr>
        <p:cNvGrpSpPr/>
        <p:nvPr/>
      </p:nvGrpSpPr>
      <p:grpSpPr>
        <a:xfrm>
          <a:off x="0" y="0"/>
          <a:ext cx="0" cy="0"/>
          <a:chOff x="0" y="0"/>
          <a:chExt cx="0" cy="0"/>
        </a:xfrm>
      </p:grpSpPr>
      <p:sp>
        <p:nvSpPr>
          <p:cNvPr id="1969" name="Google Shape;1969;p90:notes">
            <a:extLst>
              <a:ext uri="{FF2B5EF4-FFF2-40B4-BE49-F238E27FC236}">
                <a16:creationId xmlns:a16="http://schemas.microsoft.com/office/drawing/2014/main" id="{161AD86D-5E49-D55F-CAFE-BFEBD0170F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0" name="Google Shape;1970;p90:notes">
            <a:extLst>
              <a:ext uri="{FF2B5EF4-FFF2-40B4-BE49-F238E27FC236}">
                <a16:creationId xmlns:a16="http://schemas.microsoft.com/office/drawing/2014/main" id="{865A2032-00B3-904E-15D3-20C624946E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51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a:extLst>
            <a:ext uri="{FF2B5EF4-FFF2-40B4-BE49-F238E27FC236}">
              <a16:creationId xmlns:a16="http://schemas.microsoft.com/office/drawing/2014/main" id="{AC26AC24-8F81-10C1-7565-27B6DA69E271}"/>
            </a:ext>
          </a:extLst>
        </p:cNvPr>
        <p:cNvGrpSpPr/>
        <p:nvPr/>
      </p:nvGrpSpPr>
      <p:grpSpPr>
        <a:xfrm>
          <a:off x="0" y="0"/>
          <a:ext cx="0" cy="0"/>
          <a:chOff x="0" y="0"/>
          <a:chExt cx="0" cy="0"/>
        </a:xfrm>
      </p:grpSpPr>
      <p:sp>
        <p:nvSpPr>
          <p:cNvPr id="1969" name="Google Shape;1969;p90:notes">
            <a:extLst>
              <a:ext uri="{FF2B5EF4-FFF2-40B4-BE49-F238E27FC236}">
                <a16:creationId xmlns:a16="http://schemas.microsoft.com/office/drawing/2014/main" id="{03908D9E-AF84-EF60-2021-5F0DE632A5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0" name="Google Shape;1970;p90:notes">
            <a:extLst>
              <a:ext uri="{FF2B5EF4-FFF2-40B4-BE49-F238E27FC236}">
                <a16:creationId xmlns:a16="http://schemas.microsoft.com/office/drawing/2014/main" id="{69195592-5051-963A-DEBA-49E07A0441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473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a:extLst>
            <a:ext uri="{FF2B5EF4-FFF2-40B4-BE49-F238E27FC236}">
              <a16:creationId xmlns:a16="http://schemas.microsoft.com/office/drawing/2014/main" id="{E3C3C8DD-DE06-7516-0DDB-3D6FB71233CA}"/>
            </a:ext>
          </a:extLst>
        </p:cNvPr>
        <p:cNvGrpSpPr/>
        <p:nvPr/>
      </p:nvGrpSpPr>
      <p:grpSpPr>
        <a:xfrm>
          <a:off x="0" y="0"/>
          <a:ext cx="0" cy="0"/>
          <a:chOff x="0" y="0"/>
          <a:chExt cx="0" cy="0"/>
        </a:xfrm>
      </p:grpSpPr>
      <p:sp>
        <p:nvSpPr>
          <p:cNvPr id="1969" name="Google Shape;1969;p90:notes">
            <a:extLst>
              <a:ext uri="{FF2B5EF4-FFF2-40B4-BE49-F238E27FC236}">
                <a16:creationId xmlns:a16="http://schemas.microsoft.com/office/drawing/2014/main" id="{DC39CE9D-A32F-69E3-E932-C812A9914EF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0" name="Google Shape;1970;p90:notes">
            <a:extLst>
              <a:ext uri="{FF2B5EF4-FFF2-40B4-BE49-F238E27FC236}">
                <a16:creationId xmlns:a16="http://schemas.microsoft.com/office/drawing/2014/main" id="{BD8B485A-FC71-9928-D494-D63C3DF56F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387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a:extLst>
            <a:ext uri="{FF2B5EF4-FFF2-40B4-BE49-F238E27FC236}">
              <a16:creationId xmlns:a16="http://schemas.microsoft.com/office/drawing/2014/main" id="{61BCAD8B-3AB9-AC50-A2D0-0ECAFEC8AD33}"/>
            </a:ext>
          </a:extLst>
        </p:cNvPr>
        <p:cNvGrpSpPr/>
        <p:nvPr/>
      </p:nvGrpSpPr>
      <p:grpSpPr>
        <a:xfrm>
          <a:off x="0" y="0"/>
          <a:ext cx="0" cy="0"/>
          <a:chOff x="0" y="0"/>
          <a:chExt cx="0" cy="0"/>
        </a:xfrm>
      </p:grpSpPr>
      <p:sp>
        <p:nvSpPr>
          <p:cNvPr id="1969" name="Google Shape;1969;p90:notes">
            <a:extLst>
              <a:ext uri="{FF2B5EF4-FFF2-40B4-BE49-F238E27FC236}">
                <a16:creationId xmlns:a16="http://schemas.microsoft.com/office/drawing/2014/main" id="{1F0196B7-9754-91E9-C4D3-FEA2808B8C9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0" name="Google Shape;1970;p90:notes">
            <a:extLst>
              <a:ext uri="{FF2B5EF4-FFF2-40B4-BE49-F238E27FC236}">
                <a16:creationId xmlns:a16="http://schemas.microsoft.com/office/drawing/2014/main" id="{B4BEEB68-631C-BC42-BEB1-BD07C6CB22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7317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8"/>
        <p:cNvGrpSpPr/>
        <p:nvPr/>
      </p:nvGrpSpPr>
      <p:grpSpPr>
        <a:xfrm>
          <a:off x="0" y="0"/>
          <a:ext cx="0" cy="0"/>
          <a:chOff x="0" y="0"/>
          <a:chExt cx="0" cy="0"/>
        </a:xfrm>
      </p:grpSpPr>
      <p:sp>
        <p:nvSpPr>
          <p:cNvPr id="2279" name="Google Shape;2279;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0" name="Google Shape;2280;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0" name="Google Shape;2410;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5"/>
        <p:cNvGrpSpPr/>
        <p:nvPr/>
      </p:nvGrpSpPr>
      <p:grpSpPr>
        <a:xfrm>
          <a:off x="0" y="0"/>
          <a:ext cx="0" cy="0"/>
          <a:chOff x="0" y="0"/>
          <a:chExt cx="0" cy="0"/>
        </a:xfrm>
      </p:grpSpPr>
      <p:sp>
        <p:nvSpPr>
          <p:cNvPr id="2416" name="Google Shape;2416;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7" name="Google Shape;2417;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
          <a:extLst>
            <a:ext uri="{FF2B5EF4-FFF2-40B4-BE49-F238E27FC236}">
              <a16:creationId xmlns:a16="http://schemas.microsoft.com/office/drawing/2014/main" id="{1BDE7CC1-BD2F-A7BA-6E26-58E38A9C4785}"/>
            </a:ext>
          </a:extLst>
        </p:cNvPr>
        <p:cNvGrpSpPr/>
        <p:nvPr/>
      </p:nvGrpSpPr>
      <p:grpSpPr>
        <a:xfrm>
          <a:off x="0" y="0"/>
          <a:ext cx="0" cy="0"/>
          <a:chOff x="0" y="0"/>
          <a:chExt cx="0" cy="0"/>
        </a:xfrm>
      </p:grpSpPr>
      <p:sp>
        <p:nvSpPr>
          <p:cNvPr id="2436" name="Google Shape;2436;p131:notes">
            <a:extLst>
              <a:ext uri="{FF2B5EF4-FFF2-40B4-BE49-F238E27FC236}">
                <a16:creationId xmlns:a16="http://schemas.microsoft.com/office/drawing/2014/main" id="{6C493946-89C2-50FA-A71D-F51A77E4E79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7" name="Google Shape;2437;p131:notes">
            <a:extLst>
              <a:ext uri="{FF2B5EF4-FFF2-40B4-BE49-F238E27FC236}">
                <a16:creationId xmlns:a16="http://schemas.microsoft.com/office/drawing/2014/main" id="{C9831A9F-D524-8489-8B8A-66DD2BBC89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673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a:extLst>
            <a:ext uri="{FF2B5EF4-FFF2-40B4-BE49-F238E27FC236}">
              <a16:creationId xmlns:a16="http://schemas.microsoft.com/office/drawing/2014/main" id="{3AA4C844-E93A-D075-B2B1-D612096D44E3}"/>
            </a:ext>
          </a:extLst>
        </p:cNvPr>
        <p:cNvGrpSpPr/>
        <p:nvPr/>
      </p:nvGrpSpPr>
      <p:grpSpPr>
        <a:xfrm>
          <a:off x="0" y="0"/>
          <a:ext cx="0" cy="0"/>
          <a:chOff x="0" y="0"/>
          <a:chExt cx="0" cy="0"/>
        </a:xfrm>
      </p:grpSpPr>
      <p:sp>
        <p:nvSpPr>
          <p:cNvPr id="2500" name="Google Shape;2500;p138:notes">
            <a:extLst>
              <a:ext uri="{FF2B5EF4-FFF2-40B4-BE49-F238E27FC236}">
                <a16:creationId xmlns:a16="http://schemas.microsoft.com/office/drawing/2014/main" id="{5A82338C-B658-2E2B-671D-996CE3E62D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1" name="Google Shape;2501;p138:notes">
            <a:extLst>
              <a:ext uri="{FF2B5EF4-FFF2-40B4-BE49-F238E27FC236}">
                <a16:creationId xmlns:a16="http://schemas.microsoft.com/office/drawing/2014/main" id="{F809B666-8156-6F1C-F218-7CDF4256F0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1564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2"/>
        <p:cNvGrpSpPr/>
        <p:nvPr/>
      </p:nvGrpSpPr>
      <p:grpSpPr>
        <a:xfrm>
          <a:off x="0" y="0"/>
          <a:ext cx="0" cy="0"/>
          <a:chOff x="0" y="0"/>
          <a:chExt cx="0" cy="0"/>
        </a:xfrm>
      </p:grpSpPr>
      <p:sp>
        <p:nvSpPr>
          <p:cNvPr id="2563" name="Google Shape;2563;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4" name="Google Shape;2564;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7">
          <a:extLst>
            <a:ext uri="{FF2B5EF4-FFF2-40B4-BE49-F238E27FC236}">
              <a16:creationId xmlns:a16="http://schemas.microsoft.com/office/drawing/2014/main" id="{2D91F59B-AAAD-F3EF-CBB6-E0A730EAA6E0}"/>
            </a:ext>
          </a:extLst>
        </p:cNvPr>
        <p:cNvGrpSpPr/>
        <p:nvPr/>
      </p:nvGrpSpPr>
      <p:grpSpPr>
        <a:xfrm>
          <a:off x="0" y="0"/>
          <a:ext cx="0" cy="0"/>
          <a:chOff x="0" y="0"/>
          <a:chExt cx="0" cy="0"/>
        </a:xfrm>
      </p:grpSpPr>
      <p:sp>
        <p:nvSpPr>
          <p:cNvPr id="2588" name="Google Shape;2588;p148:notes">
            <a:extLst>
              <a:ext uri="{FF2B5EF4-FFF2-40B4-BE49-F238E27FC236}">
                <a16:creationId xmlns:a16="http://schemas.microsoft.com/office/drawing/2014/main" id="{512893D8-210E-20E0-C391-C90BEBE1C0B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9" name="Google Shape;2589;p148:notes">
            <a:extLst>
              <a:ext uri="{FF2B5EF4-FFF2-40B4-BE49-F238E27FC236}">
                <a16:creationId xmlns:a16="http://schemas.microsoft.com/office/drawing/2014/main" id="{27A0A718-D325-2F37-C18D-AEEFADBC3E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7469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3">
          <a:extLst>
            <a:ext uri="{FF2B5EF4-FFF2-40B4-BE49-F238E27FC236}">
              <a16:creationId xmlns:a16="http://schemas.microsoft.com/office/drawing/2014/main" id="{61F85B7E-D11D-E19F-B1C0-BC4B72E21F7A}"/>
            </a:ext>
          </a:extLst>
        </p:cNvPr>
        <p:cNvGrpSpPr/>
        <p:nvPr/>
      </p:nvGrpSpPr>
      <p:grpSpPr>
        <a:xfrm>
          <a:off x="0" y="0"/>
          <a:ext cx="0" cy="0"/>
          <a:chOff x="0" y="0"/>
          <a:chExt cx="0" cy="0"/>
        </a:xfrm>
      </p:grpSpPr>
      <p:sp>
        <p:nvSpPr>
          <p:cNvPr id="2624" name="Google Shape;2624;p152:notes">
            <a:extLst>
              <a:ext uri="{FF2B5EF4-FFF2-40B4-BE49-F238E27FC236}">
                <a16:creationId xmlns:a16="http://schemas.microsoft.com/office/drawing/2014/main" id="{A68AA669-44AB-E030-144F-E1F566FFEBB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5" name="Google Shape;2625;p152:notes">
            <a:extLst>
              <a:ext uri="{FF2B5EF4-FFF2-40B4-BE49-F238E27FC236}">
                <a16:creationId xmlns:a16="http://schemas.microsoft.com/office/drawing/2014/main" id="{454F0189-BA9F-B372-B9EA-34B3EF378D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881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a:extLst>
            <a:ext uri="{FF2B5EF4-FFF2-40B4-BE49-F238E27FC236}">
              <a16:creationId xmlns:a16="http://schemas.microsoft.com/office/drawing/2014/main" id="{B58317DF-69CA-9D3B-999D-44B523738E30}"/>
            </a:ext>
          </a:extLst>
        </p:cNvPr>
        <p:cNvGrpSpPr/>
        <p:nvPr/>
      </p:nvGrpSpPr>
      <p:grpSpPr>
        <a:xfrm>
          <a:off x="0" y="0"/>
          <a:ext cx="0" cy="0"/>
          <a:chOff x="0" y="0"/>
          <a:chExt cx="0" cy="0"/>
        </a:xfrm>
      </p:grpSpPr>
      <p:sp>
        <p:nvSpPr>
          <p:cNvPr id="2696" name="Google Shape;2696;p160:notes">
            <a:extLst>
              <a:ext uri="{FF2B5EF4-FFF2-40B4-BE49-F238E27FC236}">
                <a16:creationId xmlns:a16="http://schemas.microsoft.com/office/drawing/2014/main" id="{A02AC8B8-0FA5-3E4C-62A6-995A14113D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7" name="Google Shape;2697;p160:notes">
            <a:extLst>
              <a:ext uri="{FF2B5EF4-FFF2-40B4-BE49-F238E27FC236}">
                <a16:creationId xmlns:a16="http://schemas.microsoft.com/office/drawing/2014/main" id="{42838D84-FCEE-8567-E40B-745E3A0166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45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p1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15" name="Google Shape;2715;p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A68A8D0F-7503-4D14-F2E3-4B43357EBE83}"/>
            </a:ext>
          </a:extLst>
        </p:cNvPr>
        <p:cNvGrpSpPr/>
        <p:nvPr/>
      </p:nvGrpSpPr>
      <p:grpSpPr>
        <a:xfrm>
          <a:off x="0" y="0"/>
          <a:ext cx="0" cy="0"/>
          <a:chOff x="0" y="0"/>
          <a:chExt cx="0" cy="0"/>
        </a:xfrm>
      </p:grpSpPr>
      <p:sp>
        <p:nvSpPr>
          <p:cNvPr id="165" name="Google Shape;165;p191:notes">
            <a:extLst>
              <a:ext uri="{FF2B5EF4-FFF2-40B4-BE49-F238E27FC236}">
                <a16:creationId xmlns:a16="http://schemas.microsoft.com/office/drawing/2014/main" id="{8FDD98FD-39B9-D11E-D114-C0EB3F96097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191:notes">
            <a:extLst>
              <a:ext uri="{FF2B5EF4-FFF2-40B4-BE49-F238E27FC236}">
                <a16:creationId xmlns:a16="http://schemas.microsoft.com/office/drawing/2014/main" id="{F7388173-D2E2-7826-D56C-0931EFD208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855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CC0EF570-3100-61BD-E696-428918AA959B}"/>
            </a:ext>
          </a:extLst>
        </p:cNvPr>
        <p:cNvGrpSpPr/>
        <p:nvPr/>
      </p:nvGrpSpPr>
      <p:grpSpPr>
        <a:xfrm>
          <a:off x="0" y="0"/>
          <a:ext cx="0" cy="0"/>
          <a:chOff x="0" y="0"/>
          <a:chExt cx="0" cy="0"/>
        </a:xfrm>
      </p:grpSpPr>
      <p:sp>
        <p:nvSpPr>
          <p:cNvPr id="165" name="Google Shape;165;p191:notes">
            <a:extLst>
              <a:ext uri="{FF2B5EF4-FFF2-40B4-BE49-F238E27FC236}">
                <a16:creationId xmlns:a16="http://schemas.microsoft.com/office/drawing/2014/main" id="{38952CE5-0286-A261-8FF9-AA90F48CE11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191:notes">
            <a:extLst>
              <a:ext uri="{FF2B5EF4-FFF2-40B4-BE49-F238E27FC236}">
                <a16:creationId xmlns:a16="http://schemas.microsoft.com/office/drawing/2014/main" id="{6ED65E10-909A-6187-3041-1BD9E7F8529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327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B946F71D-9E92-1066-A01E-3D0A174E0EC2}"/>
            </a:ext>
          </a:extLst>
        </p:cNvPr>
        <p:cNvGrpSpPr/>
        <p:nvPr/>
      </p:nvGrpSpPr>
      <p:grpSpPr>
        <a:xfrm>
          <a:off x="0" y="0"/>
          <a:ext cx="0" cy="0"/>
          <a:chOff x="0" y="0"/>
          <a:chExt cx="0" cy="0"/>
        </a:xfrm>
      </p:grpSpPr>
      <p:sp>
        <p:nvSpPr>
          <p:cNvPr id="165" name="Google Shape;165;p191:notes">
            <a:extLst>
              <a:ext uri="{FF2B5EF4-FFF2-40B4-BE49-F238E27FC236}">
                <a16:creationId xmlns:a16="http://schemas.microsoft.com/office/drawing/2014/main" id="{25CC9721-9F2C-92C3-6E5F-F346066DF35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191:notes">
            <a:extLst>
              <a:ext uri="{FF2B5EF4-FFF2-40B4-BE49-F238E27FC236}">
                <a16:creationId xmlns:a16="http://schemas.microsoft.com/office/drawing/2014/main" id="{FEC703A2-1383-0C93-AB40-61970B42E9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956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165"/>
          <p:cNvSpPr>
            <a:spLocks noGrp="1"/>
          </p:cNvSpPr>
          <p:nvPr>
            <p:ph type="pic" idx="2"/>
          </p:nvPr>
        </p:nvSpPr>
        <p:spPr>
          <a:xfrm>
            <a:off x="0" y="0"/>
            <a:ext cx="5824538" cy="6858000"/>
          </a:xfrm>
          <a:prstGeom prst="homePlate">
            <a:avLst>
              <a:gd name="adj" fmla="val 50000"/>
            </a:avLst>
          </a:prstGeom>
          <a:solidFill>
            <a:schemeClr val="lt1"/>
          </a:solidFill>
          <a:ln>
            <a:noFill/>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3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16" name="Google Shape;16;p9" descr="A map of the world&#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9"/>
          <p:cNvPicPr preferRelativeResize="0"/>
          <p:nvPr/>
        </p:nvPicPr>
        <p:blipFill rotWithShape="1">
          <a:blip r:embed="rId3">
            <a:alphaModFix/>
          </a:blip>
          <a:srcRect/>
          <a:stretch/>
        </p:blipFill>
        <p:spPr>
          <a:xfrm>
            <a:off x="9106096" y="246806"/>
            <a:ext cx="2826451" cy="1130581"/>
          </a:xfrm>
          <a:prstGeom prst="rect">
            <a:avLst/>
          </a:prstGeom>
          <a:noFill/>
          <a:ln>
            <a:noFill/>
          </a:ln>
        </p:spPr>
      </p:pic>
      <p:sp>
        <p:nvSpPr>
          <p:cNvPr id="18" name="Google Shape;18;p9"/>
          <p:cNvSpPr txBox="1">
            <a:spLocks noGrp="1"/>
          </p:cNvSpPr>
          <p:nvPr>
            <p:ph type="title"/>
          </p:nvPr>
        </p:nvSpPr>
        <p:spPr>
          <a:xfrm>
            <a:off x="831850" y="2111432"/>
            <a:ext cx="7663757" cy="18525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alew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p:nvPr/>
        </p:nvSpPr>
        <p:spPr>
          <a:xfrm>
            <a:off x="-204537" y="4375997"/>
            <a:ext cx="7928810" cy="1230719"/>
          </a:xfrm>
          <a:prstGeom prst="roundRect">
            <a:avLst>
              <a:gd name="adj" fmla="val 16667"/>
            </a:avLst>
          </a:prstGeom>
          <a:solidFill>
            <a:srgbClr val="3131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9"/>
          <p:cNvSpPr txBox="1"/>
          <p:nvPr/>
        </p:nvSpPr>
        <p:spPr>
          <a:xfrm>
            <a:off x="831850" y="4375997"/>
            <a:ext cx="7663757" cy="86088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200"/>
              <a:buFont typeface="Raleway"/>
              <a:buNone/>
            </a:pPr>
            <a:r>
              <a:rPr lang="en-US" sz="3200" b="1" i="0" u="none" strike="noStrike" cap="none">
                <a:solidFill>
                  <a:schemeClr val="lt1"/>
                </a:solidFill>
                <a:latin typeface="Raleway"/>
                <a:ea typeface="Raleway"/>
                <a:cs typeface="Raleway"/>
                <a:sym typeface="Raleway"/>
              </a:rPr>
              <a:t>CLICK TO EDIT MASTER</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988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2_Custom Layout">
    <p:spTree>
      <p:nvGrpSpPr>
        <p:cNvPr id="1" name="Shape 17"/>
        <p:cNvGrpSpPr/>
        <p:nvPr/>
      </p:nvGrpSpPr>
      <p:grpSpPr>
        <a:xfrm>
          <a:off x="0" y="0"/>
          <a:ext cx="0" cy="0"/>
          <a:chOff x="0" y="0"/>
          <a:chExt cx="0" cy="0"/>
        </a:xfrm>
      </p:grpSpPr>
      <p:sp>
        <p:nvSpPr>
          <p:cNvPr id="18" name="Google Shape;18;p6"/>
          <p:cNvSpPr/>
          <p:nvPr/>
        </p:nvSpPr>
        <p:spPr>
          <a:xfrm>
            <a:off x="-168907" y="-156358"/>
            <a:ext cx="1398289" cy="7170715"/>
          </a:xfrm>
          <a:custGeom>
            <a:avLst/>
            <a:gdLst/>
            <a:ahLst/>
            <a:cxnLst/>
            <a:rect l="l" t="t" r="r" b="b"/>
            <a:pathLst>
              <a:path w="2097434" h="10756072" extrusionOk="0">
                <a:moveTo>
                  <a:pt x="0" y="0"/>
                </a:moveTo>
                <a:lnTo>
                  <a:pt x="2097434" y="0"/>
                </a:lnTo>
                <a:lnTo>
                  <a:pt x="2097434" y="10756072"/>
                </a:lnTo>
                <a:lnTo>
                  <a:pt x="0" y="107560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9" name="Google Shape;19;p6"/>
          <p:cNvSpPr txBox="1">
            <a:spLocks noGrp="1"/>
          </p:cNvSpPr>
          <p:nvPr>
            <p:ph type="title"/>
          </p:nvPr>
        </p:nvSpPr>
        <p:spPr>
          <a:xfrm>
            <a:off x="1063381" y="518070"/>
            <a:ext cx="8884534" cy="5519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Raleway"/>
              <a:buNone/>
              <a:defRPr sz="3400" b="1">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p:nvPr/>
        </p:nvSpPr>
        <p:spPr>
          <a:xfrm>
            <a:off x="9282897" y="291629"/>
            <a:ext cx="2511982" cy="1004793"/>
          </a:xfrm>
          <a:custGeom>
            <a:avLst/>
            <a:gdLst/>
            <a:ahLst/>
            <a:cxnLst/>
            <a:rect l="l" t="t" r="r" b="b"/>
            <a:pathLst>
              <a:path w="4782836" h="1913135" extrusionOk="0">
                <a:moveTo>
                  <a:pt x="0" y="0"/>
                </a:moveTo>
                <a:lnTo>
                  <a:pt x="4782836" y="0"/>
                </a:lnTo>
                <a:lnTo>
                  <a:pt x="4782836" y="1913134"/>
                </a:lnTo>
                <a:lnTo>
                  <a:pt x="0" y="191313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132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3"/>
        <p:cNvGrpSpPr/>
        <p:nvPr/>
      </p:nvGrpSpPr>
      <p:grpSpPr>
        <a:xfrm>
          <a:off x="0" y="0"/>
          <a:ext cx="0" cy="0"/>
          <a:chOff x="0" y="0"/>
          <a:chExt cx="0" cy="0"/>
        </a:xfrm>
      </p:grpSpPr>
      <p:sp>
        <p:nvSpPr>
          <p:cNvPr id="24" name="Google Shape;24;p251"/>
          <p:cNvSpPr/>
          <p:nvPr/>
        </p:nvSpPr>
        <p:spPr>
          <a:xfrm>
            <a:off x="9282897" y="291629"/>
            <a:ext cx="2511982" cy="1004793"/>
          </a:xfrm>
          <a:custGeom>
            <a:avLst/>
            <a:gdLst/>
            <a:ahLst/>
            <a:cxnLst/>
            <a:rect l="l" t="t" r="r" b="b"/>
            <a:pathLst>
              <a:path w="4782836" h="1913135" extrusionOk="0">
                <a:moveTo>
                  <a:pt x="0" y="0"/>
                </a:moveTo>
                <a:lnTo>
                  <a:pt x="4782836" y="0"/>
                </a:lnTo>
                <a:lnTo>
                  <a:pt x="4782836" y="1913134"/>
                </a:lnTo>
                <a:lnTo>
                  <a:pt x="0" y="1913134"/>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5" name="Google Shape;25;p251"/>
          <p:cNvSpPr txBox="1">
            <a:spLocks noGrp="1"/>
          </p:cNvSpPr>
          <p:nvPr>
            <p:ph type="title"/>
          </p:nvPr>
        </p:nvSpPr>
        <p:spPr>
          <a:xfrm>
            <a:off x="398363" y="523872"/>
            <a:ext cx="8884534" cy="5519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Raleway"/>
              <a:buNone/>
              <a:defRPr sz="3400" b="1">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6352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
        <p:cNvGrpSpPr/>
        <p:nvPr/>
      </p:nvGrpSpPr>
      <p:grpSpPr>
        <a:xfrm>
          <a:off x="0" y="0"/>
          <a:ext cx="0" cy="0"/>
          <a:chOff x="0" y="0"/>
          <a:chExt cx="0" cy="0"/>
        </a:xfrm>
      </p:grpSpPr>
      <p:pic>
        <p:nvPicPr>
          <p:cNvPr id="47" name="Google Shape;47;p168" descr="A green and blue magnifying glass with a foot print"/>
          <p:cNvPicPr preferRelativeResize="0"/>
          <p:nvPr/>
        </p:nvPicPr>
        <p:blipFill rotWithShape="1">
          <a:blip r:embed="rId2">
            <a:alphaModFix/>
          </a:blip>
          <a:srcRect/>
          <a:stretch/>
        </p:blipFill>
        <p:spPr>
          <a:xfrm>
            <a:off x="9869424" y="0"/>
            <a:ext cx="2322576" cy="929030"/>
          </a:xfrm>
          <a:prstGeom prst="rect">
            <a:avLst/>
          </a:prstGeom>
          <a:noFill/>
          <a:ln>
            <a:noFill/>
          </a:ln>
        </p:spPr>
      </p:pic>
      <p:sp>
        <p:nvSpPr>
          <p:cNvPr id="48" name="Google Shape;48;p168"/>
          <p:cNvSpPr>
            <a:spLocks noGrp="1"/>
          </p:cNvSpPr>
          <p:nvPr>
            <p:ph type="pic" idx="2"/>
          </p:nvPr>
        </p:nvSpPr>
        <p:spPr>
          <a:xfrm>
            <a:off x="717550" y="0"/>
            <a:ext cx="4233863" cy="5865813"/>
          </a:xfrm>
          <a:prstGeom prst="rect">
            <a:avLst/>
          </a:prstGeom>
          <a:solidFill>
            <a:schemeClr val="lt1"/>
          </a:solidFill>
          <a:ln>
            <a:noFill/>
          </a:ln>
        </p:spPr>
        <p:txBody>
          <a:bodyPr/>
          <a:lstStyle/>
          <a:p>
            <a:endParaRPr lang="en-US"/>
          </a:p>
        </p:txBody>
      </p:sp>
      <p:sp>
        <p:nvSpPr>
          <p:cNvPr id="49" name="Google Shape;49;p168"/>
          <p:cNvSpPr txBox="1"/>
          <p:nvPr/>
        </p:nvSpPr>
        <p:spPr>
          <a:xfrm>
            <a:off x="7908966" y="6501792"/>
            <a:ext cx="3444833"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Arial"/>
                <a:ea typeface="Arial"/>
                <a:cs typeface="Arial"/>
                <a:sym typeface="Arial"/>
              </a:rPr>
              <a:t>ITC 2025 Consumer Supplement Survey: Aging Concerns</a:t>
            </a:r>
            <a:endParaRPr sz="1400" b="0" i="0" u="none" strike="noStrike" cap="none" dirty="0">
              <a:solidFill>
                <a:srgbClr val="000000"/>
              </a:solidFill>
              <a:latin typeface="Arial"/>
              <a:ea typeface="Arial"/>
              <a:cs typeface="Arial"/>
              <a:sym typeface="Arial"/>
            </a:endParaRPr>
          </a:p>
        </p:txBody>
      </p:sp>
      <p:sp>
        <p:nvSpPr>
          <p:cNvPr id="50" name="Google Shape;50;p168"/>
          <p:cNvSpPr/>
          <p:nvPr/>
        </p:nvSpPr>
        <p:spPr>
          <a:xfrm>
            <a:off x="11353800" y="6384985"/>
            <a:ext cx="546265" cy="473015"/>
          </a:xfrm>
          <a:prstGeom prst="rect">
            <a:avLst/>
          </a:prstGeom>
          <a:solidFill>
            <a:srgbClr val="42B7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1"/>
        <p:cNvGrpSpPr/>
        <p:nvPr/>
      </p:nvGrpSpPr>
      <p:grpSpPr>
        <a:xfrm>
          <a:off x="0" y="0"/>
          <a:ext cx="0" cy="0"/>
          <a:chOff x="0" y="0"/>
          <a:chExt cx="0" cy="0"/>
        </a:xfrm>
      </p:grpSpPr>
      <p:sp>
        <p:nvSpPr>
          <p:cNvPr id="52" name="Google Shape;52;p169"/>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Arial Black"/>
              <a:buNone/>
              <a:defRPr sz="2800" b="1" i="0" cap="none">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9"/>
          <p:cNvSpPr/>
          <p:nvPr/>
        </p:nvSpPr>
        <p:spPr>
          <a:xfrm>
            <a:off x="190005" y="-45018"/>
            <a:ext cx="546265" cy="726055"/>
          </a:xfrm>
          <a:prstGeom prst="rect">
            <a:avLst/>
          </a:prstGeom>
          <a:solidFill>
            <a:srgbClr val="272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169"/>
          <p:cNvSpPr txBox="1"/>
          <p:nvPr/>
        </p:nvSpPr>
        <p:spPr>
          <a:xfrm>
            <a:off x="7897091" y="6501792"/>
            <a:ext cx="3461347"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000"/>
              <a:buFont typeface="Arial"/>
              <a:buNone/>
            </a:pPr>
            <a:r>
              <a:rPr lang="en-US" sz="1000" b="0" i="0" u="none" strike="noStrike" cap="none" dirty="0">
                <a:solidFill>
                  <a:schemeClr val="dk1"/>
                </a:solidFill>
                <a:latin typeface="Arial"/>
                <a:ea typeface="Arial"/>
                <a:cs typeface="Arial"/>
                <a:sym typeface="Arial"/>
              </a:rPr>
              <a:t>ITC 2025 Consumer Supplement Survey: Aging Concerns</a:t>
            </a:r>
            <a:endParaRPr sz="1800" b="0" i="0" u="none" strike="noStrike" cap="none" dirty="0">
              <a:solidFill>
                <a:schemeClr val="dk1"/>
              </a:solidFill>
              <a:latin typeface="Arial"/>
              <a:ea typeface="Arial"/>
              <a:cs typeface="Arial"/>
              <a:sym typeface="Arial"/>
            </a:endParaRPr>
          </a:p>
        </p:txBody>
      </p:sp>
      <p:sp>
        <p:nvSpPr>
          <p:cNvPr id="55" name="Google Shape;55;p169"/>
          <p:cNvSpPr/>
          <p:nvPr/>
        </p:nvSpPr>
        <p:spPr>
          <a:xfrm>
            <a:off x="11353800" y="6384985"/>
            <a:ext cx="546265" cy="473015"/>
          </a:xfrm>
          <a:prstGeom prst="rect">
            <a:avLst/>
          </a:prstGeom>
          <a:solidFill>
            <a:srgbClr val="42B7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pic>
        <p:nvPicPr>
          <p:cNvPr id="56" name="Google Shape;56;p169" descr="A green and blue magnifying glass with a foot print&#10;&#10;Description automatically generated"/>
          <p:cNvPicPr preferRelativeResize="0"/>
          <p:nvPr/>
        </p:nvPicPr>
        <p:blipFill rotWithShape="1">
          <a:blip r:embed="rId2">
            <a:alphaModFix/>
          </a:blip>
          <a:srcRect/>
          <a:stretch/>
        </p:blipFill>
        <p:spPr>
          <a:xfrm>
            <a:off x="9869424" y="0"/>
            <a:ext cx="2322576" cy="92903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219"/>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Arial Black"/>
              <a:buNone/>
              <a:defRPr sz="2800" b="1" i="0" cap="none">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9"/>
          <p:cNvSpPr txBox="1">
            <a:spLocks noGrp="1"/>
          </p:cNvSpPr>
          <p:nvPr>
            <p:ph type="body" idx="1"/>
          </p:nvPr>
        </p:nvSpPr>
        <p:spPr>
          <a:xfrm>
            <a:off x="838200" y="1029979"/>
            <a:ext cx="10515600" cy="435133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b="0" i="0">
                <a:latin typeface="Arial"/>
                <a:ea typeface="Arial"/>
                <a:cs typeface="Arial"/>
                <a:sym typeface="Arial"/>
              </a:defRPr>
            </a:lvl1pPr>
            <a:lvl2pPr marL="914400" lvl="1"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19"/>
          <p:cNvPicPr preferRelativeResize="0"/>
          <p:nvPr/>
        </p:nvPicPr>
        <p:blipFill rotWithShape="1">
          <a:blip r:embed="rId2">
            <a:alphaModFix/>
          </a:blip>
          <a:srcRect/>
          <a:stretch/>
        </p:blipFill>
        <p:spPr>
          <a:xfrm>
            <a:off x="10850913" y="246806"/>
            <a:ext cx="1151082" cy="460433"/>
          </a:xfrm>
          <a:prstGeom prst="rect">
            <a:avLst/>
          </a:prstGeom>
          <a:noFill/>
          <a:ln>
            <a:noFill/>
          </a:ln>
        </p:spPr>
      </p:pic>
      <p:sp>
        <p:nvSpPr>
          <p:cNvPr id="61" name="Google Shape;61;p219"/>
          <p:cNvSpPr/>
          <p:nvPr/>
        </p:nvSpPr>
        <p:spPr>
          <a:xfrm>
            <a:off x="190005" y="-45018"/>
            <a:ext cx="546265" cy="726055"/>
          </a:xfrm>
          <a:prstGeom prst="rect">
            <a:avLst/>
          </a:prstGeom>
          <a:solidFill>
            <a:srgbClr val="272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219"/>
          <p:cNvSpPr/>
          <p:nvPr/>
        </p:nvSpPr>
        <p:spPr>
          <a:xfrm>
            <a:off x="11353800" y="6384985"/>
            <a:ext cx="546265" cy="473015"/>
          </a:xfrm>
          <a:prstGeom prst="rect">
            <a:avLst/>
          </a:prstGeom>
          <a:solidFill>
            <a:srgbClr val="42B7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
        <p:nvSpPr>
          <p:cNvPr id="63" name="Google Shape;63;p219"/>
          <p:cNvSpPr txBox="1"/>
          <p:nvPr/>
        </p:nvSpPr>
        <p:spPr>
          <a:xfrm>
            <a:off x="7244938" y="6421457"/>
            <a:ext cx="4108862"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Arial"/>
                <a:ea typeface="Arial"/>
                <a:cs typeface="Arial"/>
                <a:sym typeface="Arial"/>
              </a:rPr>
              <a:t>AGING CONCERNS</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Arial"/>
                <a:ea typeface="Arial"/>
                <a:cs typeface="Arial"/>
                <a:sym typeface="Arial"/>
              </a:rPr>
              <a:t>ITC 2025 Consumer Supplement Survey</a:t>
            </a:r>
            <a:endParaRPr sz="10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chemeClr val="lt1"/>
        </a:solidFill>
        <a:effectLst/>
      </p:bgPr>
    </p:bg>
    <p:spTree>
      <p:nvGrpSpPr>
        <p:cNvPr id="1" name="Shape 64"/>
        <p:cNvGrpSpPr/>
        <p:nvPr/>
      </p:nvGrpSpPr>
      <p:grpSpPr>
        <a:xfrm>
          <a:off x="0" y="0"/>
          <a:ext cx="0" cy="0"/>
          <a:chOff x="0" y="0"/>
          <a:chExt cx="0" cy="0"/>
        </a:xfrm>
      </p:grpSpPr>
      <p:pic>
        <p:nvPicPr>
          <p:cNvPr id="65" name="Google Shape;65;p170"/>
          <p:cNvPicPr preferRelativeResize="0"/>
          <p:nvPr/>
        </p:nvPicPr>
        <p:blipFill rotWithShape="1">
          <a:blip r:embed="rId2">
            <a:alphaModFix/>
          </a:blip>
          <a:srcRect/>
          <a:stretch/>
        </p:blipFill>
        <p:spPr>
          <a:xfrm>
            <a:off x="0" y="1"/>
            <a:ext cx="1821951" cy="7287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
        <p:cNvGrpSpPr/>
        <p:nvPr/>
      </p:nvGrpSpPr>
      <p:grpSpPr>
        <a:xfrm>
          <a:off x="0" y="0"/>
          <a:ext cx="0" cy="0"/>
          <a:chOff x="0" y="0"/>
          <a:chExt cx="0" cy="0"/>
        </a:xfrm>
      </p:grpSpPr>
      <p:sp>
        <p:nvSpPr>
          <p:cNvPr id="14" name="Google Shape;14;p180"/>
          <p:cNvSpPr>
            <a:spLocks noGrp="1"/>
          </p:cNvSpPr>
          <p:nvPr>
            <p:ph type="pic" idx="2"/>
          </p:nvPr>
        </p:nvSpPr>
        <p:spPr>
          <a:xfrm>
            <a:off x="5821208" y="1420837"/>
            <a:ext cx="5773268" cy="4016326"/>
          </a:xfrm>
          <a:prstGeom prst="flowChartPunchedTape">
            <a:avLst/>
          </a:prstGeom>
          <a:solidFill>
            <a:schemeClr val="lt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
        <p:nvSpPr>
          <p:cNvPr id="71" name="Google Shape;71;p172"/>
          <p:cNvSpPr>
            <a:spLocks noGrp="1"/>
          </p:cNvSpPr>
          <p:nvPr>
            <p:ph type="pic" idx="2"/>
          </p:nvPr>
        </p:nvSpPr>
        <p:spPr>
          <a:xfrm>
            <a:off x="0" y="0"/>
            <a:ext cx="5824538" cy="6858000"/>
          </a:xfrm>
          <a:prstGeom prst="homePlate">
            <a:avLst>
              <a:gd name="adj" fmla="val 50000"/>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2"/>
        <p:cNvGrpSpPr/>
        <p:nvPr/>
      </p:nvGrpSpPr>
      <p:grpSpPr>
        <a:xfrm>
          <a:off x="0" y="0"/>
          <a:ext cx="0" cy="0"/>
          <a:chOff x="0" y="0"/>
          <a:chExt cx="0" cy="0"/>
        </a:xfrm>
      </p:grpSpPr>
      <p:sp>
        <p:nvSpPr>
          <p:cNvPr id="73" name="Google Shape;73;p173"/>
          <p:cNvSpPr>
            <a:spLocks noGrp="1"/>
          </p:cNvSpPr>
          <p:nvPr>
            <p:ph type="pic" idx="2"/>
          </p:nvPr>
        </p:nvSpPr>
        <p:spPr>
          <a:xfrm>
            <a:off x="5821208" y="1420837"/>
            <a:ext cx="5773268" cy="4016326"/>
          </a:xfrm>
          <a:prstGeom prst="flowChartPunchedTape">
            <a:avLst/>
          </a:prstGeom>
          <a:solidFill>
            <a:schemeClr val="lt1"/>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4"/>
        <p:cNvGrpSpPr/>
        <p:nvPr/>
      </p:nvGrpSpPr>
      <p:grpSpPr>
        <a:xfrm>
          <a:off x="0" y="0"/>
          <a:ext cx="0" cy="0"/>
          <a:chOff x="0" y="0"/>
          <a:chExt cx="0" cy="0"/>
        </a:xfrm>
      </p:grpSpPr>
      <p:sp>
        <p:nvSpPr>
          <p:cNvPr id="75" name="Google Shape;75;p174"/>
          <p:cNvSpPr>
            <a:spLocks noGrp="1"/>
          </p:cNvSpPr>
          <p:nvPr>
            <p:ph type="pic" idx="2"/>
          </p:nvPr>
        </p:nvSpPr>
        <p:spPr>
          <a:xfrm>
            <a:off x="6991741" y="992187"/>
            <a:ext cx="4233863" cy="5865813"/>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175"/>
          <p:cNvSpPr>
            <a:spLocks noGrp="1"/>
          </p:cNvSpPr>
          <p:nvPr>
            <p:ph type="pic" idx="2"/>
          </p:nvPr>
        </p:nvSpPr>
        <p:spPr>
          <a:xfrm>
            <a:off x="1504950" y="0"/>
            <a:ext cx="5078413" cy="6858000"/>
          </a:xfrm>
          <a:prstGeom prst="flowChartOffpageConnector">
            <a:avLst/>
          </a:prstGeom>
          <a:solidFill>
            <a:schemeClr val="lt1"/>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8"/>
        <p:cNvGrpSpPr/>
        <p:nvPr/>
      </p:nvGrpSpPr>
      <p:grpSpPr>
        <a:xfrm>
          <a:off x="0" y="0"/>
          <a:ext cx="0" cy="0"/>
          <a:chOff x="0" y="0"/>
          <a:chExt cx="0" cy="0"/>
        </a:xfrm>
      </p:grpSpPr>
      <p:sp>
        <p:nvSpPr>
          <p:cNvPr id="79" name="Google Shape;79;p176"/>
          <p:cNvSpPr>
            <a:spLocks noGrp="1"/>
          </p:cNvSpPr>
          <p:nvPr>
            <p:ph type="pic" idx="2"/>
          </p:nvPr>
        </p:nvSpPr>
        <p:spPr>
          <a:xfrm>
            <a:off x="0" y="0"/>
            <a:ext cx="6907213" cy="4010025"/>
          </a:xfrm>
          <a:prstGeom prst="round2DiagRect">
            <a:avLst>
              <a:gd name="adj1" fmla="val 16667"/>
              <a:gd name="adj2" fmla="val 0"/>
            </a:avLst>
          </a:prstGeom>
          <a:solidFill>
            <a:schemeClr val="lt1"/>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0"/>
        <p:cNvGrpSpPr/>
        <p:nvPr/>
      </p:nvGrpSpPr>
      <p:grpSpPr>
        <a:xfrm>
          <a:off x="0" y="0"/>
          <a:ext cx="0" cy="0"/>
          <a:chOff x="0" y="0"/>
          <a:chExt cx="0" cy="0"/>
        </a:xfrm>
      </p:grpSpPr>
      <p:sp>
        <p:nvSpPr>
          <p:cNvPr id="81" name="Google Shape;81;p177"/>
          <p:cNvSpPr>
            <a:spLocks noGrp="1"/>
          </p:cNvSpPr>
          <p:nvPr>
            <p:ph type="pic" idx="2"/>
          </p:nvPr>
        </p:nvSpPr>
        <p:spPr>
          <a:xfrm>
            <a:off x="0" y="0"/>
            <a:ext cx="3235325" cy="4051300"/>
          </a:xfrm>
          <a:prstGeom prst="flowChartOffpageConnector">
            <a:avLst/>
          </a:prstGeom>
          <a:solidFill>
            <a:schemeClr val="lt1"/>
          </a:solidFill>
          <a:ln>
            <a:noFill/>
          </a:ln>
        </p:spPr>
      </p:sp>
      <p:sp>
        <p:nvSpPr>
          <p:cNvPr id="82" name="Google Shape;82;p177"/>
          <p:cNvSpPr>
            <a:spLocks noGrp="1"/>
          </p:cNvSpPr>
          <p:nvPr>
            <p:ph type="pic" idx="3"/>
          </p:nvPr>
        </p:nvSpPr>
        <p:spPr>
          <a:xfrm>
            <a:off x="8956675" y="0"/>
            <a:ext cx="3235325" cy="4051300"/>
          </a:xfrm>
          <a:prstGeom prst="flowChartOffpageConnector">
            <a:avLst/>
          </a:prstGeom>
          <a:solidFill>
            <a:schemeClr val="lt1"/>
          </a:solidFill>
          <a:ln>
            <a:noFill/>
          </a:ln>
        </p:spPr>
      </p:sp>
      <p:sp>
        <p:nvSpPr>
          <p:cNvPr id="83" name="Google Shape;83;p177"/>
          <p:cNvSpPr>
            <a:spLocks noGrp="1"/>
          </p:cNvSpPr>
          <p:nvPr>
            <p:ph type="pic" idx="4"/>
          </p:nvPr>
        </p:nvSpPr>
        <p:spPr>
          <a:xfrm>
            <a:off x="4478337" y="2806700"/>
            <a:ext cx="3235325" cy="4051300"/>
          </a:xfrm>
          <a:prstGeom prst="rect">
            <a:avLst/>
          </a:prstGeom>
          <a:solidFill>
            <a:schemeClr val="lt1"/>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4"/>
        <p:cNvGrpSpPr/>
        <p:nvPr/>
      </p:nvGrpSpPr>
      <p:grpSpPr>
        <a:xfrm>
          <a:off x="0" y="0"/>
          <a:ext cx="0" cy="0"/>
          <a:chOff x="0" y="0"/>
          <a:chExt cx="0" cy="0"/>
        </a:xfrm>
      </p:grpSpPr>
      <p:sp>
        <p:nvSpPr>
          <p:cNvPr id="85" name="Google Shape;85;p178"/>
          <p:cNvSpPr>
            <a:spLocks noGrp="1"/>
          </p:cNvSpPr>
          <p:nvPr>
            <p:ph type="pic" idx="2"/>
          </p:nvPr>
        </p:nvSpPr>
        <p:spPr>
          <a:xfrm>
            <a:off x="6357938" y="717550"/>
            <a:ext cx="5834062" cy="2124075"/>
          </a:xfrm>
          <a:prstGeom prst="rect">
            <a:avLst/>
          </a:prstGeom>
          <a:solidFill>
            <a:schemeClr val="lt1"/>
          </a:solidFill>
          <a:ln>
            <a:noFill/>
          </a:ln>
        </p:spPr>
      </p:sp>
      <p:sp>
        <p:nvSpPr>
          <p:cNvPr id="86" name="Google Shape;86;p178"/>
          <p:cNvSpPr>
            <a:spLocks noGrp="1"/>
          </p:cNvSpPr>
          <p:nvPr>
            <p:ph type="pic" idx="3"/>
          </p:nvPr>
        </p:nvSpPr>
        <p:spPr>
          <a:xfrm>
            <a:off x="0" y="4065659"/>
            <a:ext cx="5834062" cy="2124075"/>
          </a:xfrm>
          <a:prstGeom prst="rect">
            <a:avLst/>
          </a:prstGeom>
          <a:solidFill>
            <a:schemeClr val="lt1"/>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7"/>
        <p:cNvGrpSpPr/>
        <p:nvPr/>
      </p:nvGrpSpPr>
      <p:grpSpPr>
        <a:xfrm>
          <a:off x="0" y="0"/>
          <a:ext cx="0" cy="0"/>
          <a:chOff x="0" y="0"/>
          <a:chExt cx="0" cy="0"/>
        </a:xfrm>
      </p:grpSpPr>
      <p:sp>
        <p:nvSpPr>
          <p:cNvPr id="88" name="Google Shape;88;p179"/>
          <p:cNvSpPr>
            <a:spLocks noGrp="1"/>
          </p:cNvSpPr>
          <p:nvPr>
            <p:ph type="pic" idx="2"/>
          </p:nvPr>
        </p:nvSpPr>
        <p:spPr>
          <a:xfrm>
            <a:off x="5104607" y="2757488"/>
            <a:ext cx="1982787" cy="2503829"/>
          </a:xfrm>
          <a:prstGeom prst="flowChartOffpageConnector">
            <a:avLst/>
          </a:prstGeom>
          <a:solidFill>
            <a:schemeClr val="lt1"/>
          </a:solidFill>
          <a:ln>
            <a:noFill/>
          </a:ln>
        </p:spPr>
      </p:sp>
      <p:sp>
        <p:nvSpPr>
          <p:cNvPr id="89" name="Google Shape;89;p179"/>
          <p:cNvSpPr>
            <a:spLocks noGrp="1"/>
          </p:cNvSpPr>
          <p:nvPr>
            <p:ph type="pic" idx="3"/>
          </p:nvPr>
        </p:nvSpPr>
        <p:spPr>
          <a:xfrm>
            <a:off x="1700226" y="2757488"/>
            <a:ext cx="1982787" cy="2503829"/>
          </a:xfrm>
          <a:prstGeom prst="flowChartOffpageConnector">
            <a:avLst/>
          </a:prstGeom>
          <a:solidFill>
            <a:schemeClr val="lt1"/>
          </a:solidFill>
          <a:ln>
            <a:noFill/>
          </a:ln>
        </p:spPr>
      </p:sp>
      <p:sp>
        <p:nvSpPr>
          <p:cNvPr id="90" name="Google Shape;90;p179"/>
          <p:cNvSpPr>
            <a:spLocks noGrp="1"/>
          </p:cNvSpPr>
          <p:nvPr>
            <p:ph type="pic" idx="4"/>
          </p:nvPr>
        </p:nvSpPr>
        <p:spPr>
          <a:xfrm>
            <a:off x="8508988" y="2757488"/>
            <a:ext cx="1982787" cy="2503829"/>
          </a:xfrm>
          <a:prstGeom prst="flowChartOffpageConnector">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81"/>
          <p:cNvSpPr>
            <a:spLocks noGrp="1"/>
          </p:cNvSpPr>
          <p:nvPr>
            <p:ph type="pic" idx="2"/>
          </p:nvPr>
        </p:nvSpPr>
        <p:spPr>
          <a:xfrm>
            <a:off x="717550" y="0"/>
            <a:ext cx="4233863" cy="5865813"/>
          </a:xfrm>
          <a:prstGeom prst="rect">
            <a:avLst/>
          </a:prstGeom>
          <a:solidFill>
            <a:schemeClr val="lt1"/>
          </a:solidFill>
          <a:ln>
            <a:noFill/>
          </a:ln>
        </p:spPr>
      </p:sp>
      <p:pic>
        <p:nvPicPr>
          <p:cNvPr id="17" name="Google Shape;17;p181" descr="A picture containing graphical user interface&#10;&#10;Description automatically generated"/>
          <p:cNvPicPr preferRelativeResize="0"/>
          <p:nvPr/>
        </p:nvPicPr>
        <p:blipFill rotWithShape="1">
          <a:blip r:embed="rId2">
            <a:alphaModFix/>
          </a:blip>
          <a:srcRect/>
          <a:stretch/>
        </p:blipFill>
        <p:spPr>
          <a:xfrm>
            <a:off x="9869424" y="109987"/>
            <a:ext cx="2322576" cy="685350"/>
          </a:xfrm>
          <a:prstGeom prst="rect">
            <a:avLst/>
          </a:prstGeom>
          <a:noFill/>
          <a:ln>
            <a:noFill/>
          </a:ln>
        </p:spPr>
      </p:pic>
      <p:sp>
        <p:nvSpPr>
          <p:cNvPr id="18" name="Google Shape;18;p181"/>
          <p:cNvSpPr txBox="1"/>
          <p:nvPr/>
        </p:nvSpPr>
        <p:spPr>
          <a:xfrm>
            <a:off x="7244938" y="6501792"/>
            <a:ext cx="410886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Arial"/>
                <a:ea typeface="Arial"/>
                <a:cs typeface="Arial"/>
                <a:sym typeface="Arial"/>
              </a:rPr>
              <a:t>ITC 2025 Consumer Supplement Survey: Aging Concerns</a:t>
            </a:r>
            <a:endParaRPr sz="1400" b="0" i="0" u="none" strike="noStrike" cap="none" dirty="0">
              <a:solidFill>
                <a:srgbClr val="000000"/>
              </a:solidFill>
              <a:latin typeface="Arial"/>
              <a:ea typeface="Arial"/>
              <a:cs typeface="Arial"/>
              <a:sym typeface="Arial"/>
            </a:endParaRPr>
          </a:p>
        </p:txBody>
      </p:sp>
      <p:sp>
        <p:nvSpPr>
          <p:cNvPr id="19" name="Google Shape;19;p181"/>
          <p:cNvSpPr/>
          <p:nvPr/>
        </p:nvSpPr>
        <p:spPr>
          <a:xfrm>
            <a:off x="11353800" y="6384985"/>
            <a:ext cx="546265" cy="473015"/>
          </a:xfrm>
          <a:prstGeom prst="rect">
            <a:avLst/>
          </a:prstGeom>
          <a:solidFill>
            <a:srgbClr val="42B7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
        <p:nvSpPr>
          <p:cNvPr id="21" name="Google Shape;21;p182"/>
          <p:cNvSpPr>
            <a:spLocks noGrp="1"/>
          </p:cNvSpPr>
          <p:nvPr>
            <p:ph type="pic" idx="2"/>
          </p:nvPr>
        </p:nvSpPr>
        <p:spPr>
          <a:xfrm>
            <a:off x="6991741" y="992187"/>
            <a:ext cx="4233863" cy="5865813"/>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183"/>
          <p:cNvSpPr>
            <a:spLocks noGrp="1"/>
          </p:cNvSpPr>
          <p:nvPr>
            <p:ph type="pic" idx="2"/>
          </p:nvPr>
        </p:nvSpPr>
        <p:spPr>
          <a:xfrm>
            <a:off x="1504950" y="0"/>
            <a:ext cx="5078413" cy="6858000"/>
          </a:xfrm>
          <a:prstGeom prst="flowChartOffpageConnector">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
        <p:cNvGrpSpPr/>
        <p:nvPr/>
      </p:nvGrpSpPr>
      <p:grpSpPr>
        <a:xfrm>
          <a:off x="0" y="0"/>
          <a:ext cx="0" cy="0"/>
          <a:chOff x="0" y="0"/>
          <a:chExt cx="0" cy="0"/>
        </a:xfrm>
      </p:grpSpPr>
      <p:sp>
        <p:nvSpPr>
          <p:cNvPr id="25" name="Google Shape;25;p184"/>
          <p:cNvSpPr>
            <a:spLocks noGrp="1"/>
          </p:cNvSpPr>
          <p:nvPr>
            <p:ph type="pic" idx="2"/>
          </p:nvPr>
        </p:nvSpPr>
        <p:spPr>
          <a:xfrm>
            <a:off x="0" y="0"/>
            <a:ext cx="6907213" cy="4010025"/>
          </a:xfrm>
          <a:prstGeom prst="round2DiagRect">
            <a:avLst>
              <a:gd name="adj1" fmla="val 16667"/>
              <a:gd name="adj2" fmla="val 0"/>
            </a:avLst>
          </a:prstGeom>
          <a:solidFill>
            <a:schemeClr val="l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
        <p:cNvGrpSpPr/>
        <p:nvPr/>
      </p:nvGrpSpPr>
      <p:grpSpPr>
        <a:xfrm>
          <a:off x="0" y="0"/>
          <a:ext cx="0" cy="0"/>
          <a:chOff x="0" y="0"/>
          <a:chExt cx="0" cy="0"/>
        </a:xfrm>
      </p:grpSpPr>
      <p:sp>
        <p:nvSpPr>
          <p:cNvPr id="27" name="Google Shape;27;p185"/>
          <p:cNvSpPr>
            <a:spLocks noGrp="1"/>
          </p:cNvSpPr>
          <p:nvPr>
            <p:ph type="pic" idx="2"/>
          </p:nvPr>
        </p:nvSpPr>
        <p:spPr>
          <a:xfrm>
            <a:off x="0" y="0"/>
            <a:ext cx="3235325" cy="4051300"/>
          </a:xfrm>
          <a:prstGeom prst="flowChartOffpageConnector">
            <a:avLst/>
          </a:prstGeom>
          <a:solidFill>
            <a:schemeClr val="lt1"/>
          </a:solidFill>
          <a:ln>
            <a:noFill/>
          </a:ln>
        </p:spPr>
      </p:sp>
      <p:sp>
        <p:nvSpPr>
          <p:cNvPr id="28" name="Google Shape;28;p185"/>
          <p:cNvSpPr>
            <a:spLocks noGrp="1"/>
          </p:cNvSpPr>
          <p:nvPr>
            <p:ph type="pic" idx="3"/>
          </p:nvPr>
        </p:nvSpPr>
        <p:spPr>
          <a:xfrm>
            <a:off x="8956675" y="0"/>
            <a:ext cx="3235325" cy="4051300"/>
          </a:xfrm>
          <a:prstGeom prst="flowChartOffpageConnector">
            <a:avLst/>
          </a:prstGeom>
          <a:solidFill>
            <a:schemeClr val="lt1"/>
          </a:solidFill>
          <a:ln>
            <a:noFill/>
          </a:ln>
        </p:spPr>
      </p:sp>
      <p:sp>
        <p:nvSpPr>
          <p:cNvPr id="29" name="Google Shape;29;p185"/>
          <p:cNvSpPr>
            <a:spLocks noGrp="1"/>
          </p:cNvSpPr>
          <p:nvPr>
            <p:ph type="pic" idx="4"/>
          </p:nvPr>
        </p:nvSpPr>
        <p:spPr>
          <a:xfrm>
            <a:off x="4478337" y="2806700"/>
            <a:ext cx="3235325" cy="405130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0"/>
        <p:cNvGrpSpPr/>
        <p:nvPr/>
      </p:nvGrpSpPr>
      <p:grpSpPr>
        <a:xfrm>
          <a:off x="0" y="0"/>
          <a:ext cx="0" cy="0"/>
          <a:chOff x="0" y="0"/>
          <a:chExt cx="0" cy="0"/>
        </a:xfrm>
      </p:grpSpPr>
      <p:sp>
        <p:nvSpPr>
          <p:cNvPr id="31" name="Google Shape;31;p186"/>
          <p:cNvSpPr>
            <a:spLocks noGrp="1"/>
          </p:cNvSpPr>
          <p:nvPr>
            <p:ph type="pic" idx="2"/>
          </p:nvPr>
        </p:nvSpPr>
        <p:spPr>
          <a:xfrm>
            <a:off x="6357938" y="717550"/>
            <a:ext cx="5834062" cy="2124075"/>
          </a:xfrm>
          <a:prstGeom prst="rect">
            <a:avLst/>
          </a:prstGeom>
          <a:solidFill>
            <a:schemeClr val="lt1"/>
          </a:solidFill>
          <a:ln>
            <a:noFill/>
          </a:ln>
        </p:spPr>
      </p:sp>
      <p:sp>
        <p:nvSpPr>
          <p:cNvPr id="32" name="Google Shape;32;p186"/>
          <p:cNvSpPr>
            <a:spLocks noGrp="1"/>
          </p:cNvSpPr>
          <p:nvPr>
            <p:ph type="pic" idx="3"/>
          </p:nvPr>
        </p:nvSpPr>
        <p:spPr>
          <a:xfrm>
            <a:off x="0" y="4065659"/>
            <a:ext cx="5834062" cy="2124075"/>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33"/>
        <p:cNvGrpSpPr/>
        <p:nvPr/>
      </p:nvGrpSpPr>
      <p:grpSpPr>
        <a:xfrm>
          <a:off x="0" y="0"/>
          <a:ext cx="0" cy="0"/>
          <a:chOff x="0" y="0"/>
          <a:chExt cx="0" cy="0"/>
        </a:xfrm>
      </p:grpSpPr>
      <p:sp>
        <p:nvSpPr>
          <p:cNvPr id="34" name="Google Shape;34;p187"/>
          <p:cNvSpPr>
            <a:spLocks noGrp="1"/>
          </p:cNvSpPr>
          <p:nvPr>
            <p:ph type="pic" idx="2"/>
          </p:nvPr>
        </p:nvSpPr>
        <p:spPr>
          <a:xfrm>
            <a:off x="5104607" y="2757488"/>
            <a:ext cx="1982787" cy="2503829"/>
          </a:xfrm>
          <a:prstGeom prst="flowChartOffpageConnector">
            <a:avLst/>
          </a:prstGeom>
          <a:solidFill>
            <a:schemeClr val="lt1"/>
          </a:solidFill>
          <a:ln>
            <a:noFill/>
          </a:ln>
        </p:spPr>
      </p:sp>
      <p:sp>
        <p:nvSpPr>
          <p:cNvPr id="35" name="Google Shape;35;p187"/>
          <p:cNvSpPr>
            <a:spLocks noGrp="1"/>
          </p:cNvSpPr>
          <p:nvPr>
            <p:ph type="pic" idx="3"/>
          </p:nvPr>
        </p:nvSpPr>
        <p:spPr>
          <a:xfrm>
            <a:off x="1700226" y="2757488"/>
            <a:ext cx="1982787" cy="2503829"/>
          </a:xfrm>
          <a:prstGeom prst="flowChartOffpageConnector">
            <a:avLst/>
          </a:prstGeom>
          <a:solidFill>
            <a:schemeClr val="lt1"/>
          </a:solidFill>
          <a:ln>
            <a:noFill/>
          </a:ln>
        </p:spPr>
      </p:sp>
      <p:sp>
        <p:nvSpPr>
          <p:cNvPr id="36" name="Google Shape;36;p187"/>
          <p:cNvSpPr>
            <a:spLocks noGrp="1"/>
          </p:cNvSpPr>
          <p:nvPr>
            <p:ph type="pic" idx="4"/>
          </p:nvPr>
        </p:nvSpPr>
        <p:spPr>
          <a:xfrm>
            <a:off x="8508988" y="2757488"/>
            <a:ext cx="1982787" cy="2503829"/>
          </a:xfrm>
          <a:prstGeom prst="flowChartOffpageConnector">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6" r:id="rId13"/>
    <p:sldLayoutId id="2147483677" r:id="rId14"/>
    <p:sldLayoutId id="214748367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1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1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chart" Target="../charts/char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chart" Target="../charts/char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hart" Target="../charts/char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chart" Target="../charts/char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3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chart" Target="../charts/char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chart" Target="../charts/chart3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chart" Target="../charts/chart3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chart" Target="../charts/char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chart" Target="../charts/char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chart" Target="../charts/char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chart" Target="../charts/char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chart" Target="../charts/chart3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chart" Target="../charts/chart4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p:nvPr/>
        </p:nvSpPr>
        <p:spPr>
          <a:xfrm>
            <a:off x="3261676" y="4365360"/>
            <a:ext cx="7945039" cy="1301793"/>
          </a:xfrm>
          <a:prstGeom prst="roundRect">
            <a:avLst>
              <a:gd name="adj" fmla="val 16667"/>
            </a:avLst>
          </a:prstGeom>
          <a:solidFill>
            <a:srgbClr val="3131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1"/>
          <p:cNvSpPr txBox="1"/>
          <p:nvPr/>
        </p:nvSpPr>
        <p:spPr>
          <a:xfrm>
            <a:off x="5202906" y="4688353"/>
            <a:ext cx="698909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lt1"/>
                </a:solidFill>
                <a:latin typeface="Raleway"/>
                <a:ea typeface="Raleway"/>
                <a:cs typeface="Raleway"/>
                <a:sym typeface="Raleway"/>
              </a:rPr>
              <a:t>December 2, 2025</a:t>
            </a:r>
            <a:endParaRPr sz="3200" b="0" i="0" u="none" strike="noStrike" cap="none" dirty="0">
              <a:solidFill>
                <a:schemeClr val="lt1"/>
              </a:solidFill>
              <a:latin typeface="Raleway"/>
              <a:ea typeface="Raleway"/>
              <a:cs typeface="Raleway"/>
              <a:sym typeface="Raleway"/>
            </a:endParaRPr>
          </a:p>
        </p:txBody>
      </p:sp>
      <p:sp>
        <p:nvSpPr>
          <p:cNvPr id="97" name="Google Shape;97;p1"/>
          <p:cNvSpPr txBox="1"/>
          <p:nvPr/>
        </p:nvSpPr>
        <p:spPr>
          <a:xfrm>
            <a:off x="5202906" y="1580156"/>
            <a:ext cx="588869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313186"/>
                </a:solidFill>
                <a:latin typeface="Raleway Black"/>
                <a:ea typeface="Raleway Black"/>
                <a:cs typeface="Raleway Black"/>
                <a:sym typeface="Raleway Black"/>
              </a:rPr>
              <a:t>Active Aging  &amp; </a:t>
            </a:r>
            <a:r>
              <a:rPr lang="en-US" sz="4000" b="1" i="0" u="none" strike="noStrike" cap="none" dirty="0" err="1">
                <a:solidFill>
                  <a:srgbClr val="313186"/>
                </a:solidFill>
                <a:latin typeface="Raleway Black"/>
                <a:ea typeface="Raleway Black"/>
                <a:cs typeface="Raleway Black"/>
                <a:sym typeface="Raleway Black"/>
              </a:rPr>
              <a:t>Healthspan</a:t>
            </a:r>
            <a:endParaRPr sz="4000" b="0" i="0" u="none" strike="noStrike" cap="none" dirty="0">
              <a:solidFill>
                <a:srgbClr val="000000"/>
              </a:solidFill>
              <a:latin typeface="Arial"/>
              <a:ea typeface="Arial"/>
              <a:cs typeface="Arial"/>
              <a:sym typeface="Arial"/>
            </a:endParaRPr>
          </a:p>
        </p:txBody>
      </p:sp>
      <p:pic>
        <p:nvPicPr>
          <p:cNvPr id="98" name="Google Shape;98;p1" descr="A person holding a cart in a grocery store&#10;&#10;AI-generated content may be incorrect."/>
          <p:cNvPicPr preferRelativeResize="0"/>
          <p:nvPr/>
        </p:nvPicPr>
        <p:blipFill rotWithShape="1">
          <a:blip r:embed="rId3">
            <a:alphaModFix/>
          </a:blip>
          <a:srcRect l="13023" r="19690"/>
          <a:stretch/>
        </p:blipFill>
        <p:spPr>
          <a:xfrm>
            <a:off x="0" y="0"/>
            <a:ext cx="461453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2D687EA5-9693-61FB-95F2-923F073E4BBB}"/>
            </a:ext>
          </a:extLst>
        </p:cNvPr>
        <p:cNvGrpSpPr/>
        <p:nvPr/>
      </p:nvGrpSpPr>
      <p:grpSpPr>
        <a:xfrm>
          <a:off x="0" y="0"/>
          <a:ext cx="0" cy="0"/>
          <a:chOff x="0" y="0"/>
          <a:chExt cx="0" cy="0"/>
        </a:xfrm>
      </p:grpSpPr>
      <p:sp>
        <p:nvSpPr>
          <p:cNvPr id="168" name="Google Shape;168;p191">
            <a:extLst>
              <a:ext uri="{FF2B5EF4-FFF2-40B4-BE49-F238E27FC236}">
                <a16:creationId xmlns:a16="http://schemas.microsoft.com/office/drawing/2014/main" id="{CAEF42CC-4B43-DAC3-B4D4-A9E6DF618178}"/>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DEMOGRAPHICS: US, AGE &amp; GENDER,</a:t>
            </a:r>
            <a:br>
              <a:rPr lang="en-US" dirty="0">
                <a:solidFill>
                  <a:schemeClr val="tx1"/>
                </a:solidFill>
              </a:rPr>
            </a:br>
            <a:r>
              <a:rPr lang="en-US" dirty="0">
                <a:solidFill>
                  <a:schemeClr val="tx1"/>
                </a:solidFill>
              </a:rPr>
              <a:t>ACTIVE NUTRITION</a:t>
            </a:r>
            <a:endParaRPr dirty="0">
              <a:solidFill>
                <a:schemeClr val="tx1"/>
              </a:solidFill>
            </a:endParaRPr>
          </a:p>
        </p:txBody>
      </p:sp>
      <p:sp>
        <p:nvSpPr>
          <p:cNvPr id="169" name="Google Shape;169;p191">
            <a:extLst>
              <a:ext uri="{FF2B5EF4-FFF2-40B4-BE49-F238E27FC236}">
                <a16:creationId xmlns:a16="http://schemas.microsoft.com/office/drawing/2014/main" id="{27988DFD-B69B-927B-B620-F4113038C4AA}"/>
              </a:ext>
            </a:extLst>
          </p:cNvPr>
          <p:cNvSpPr txBox="1"/>
          <p:nvPr/>
        </p:nvSpPr>
        <p:spPr>
          <a:xfrm>
            <a:off x="0" y="6611779"/>
            <a:ext cx="8229600" cy="246221"/>
          </a:xfrm>
          <a:prstGeom prst="rect">
            <a:avLst/>
          </a:prstGeom>
          <a:noFill/>
          <a:ln>
            <a:noFill/>
          </a:ln>
        </p:spPr>
        <p:txBody>
          <a:bodyPr spcFirstLastPara="1" wrap="square" lIns="91425" tIns="45700" rIns="91425" bIns="45700" anchor="t" anchorCtr="0">
            <a:spAutoFit/>
          </a:bodyPr>
          <a:lstStyle/>
          <a:p>
            <a:pPr lvl="0"/>
            <a:r>
              <a:rPr lang="en-US" sz="1000" dirty="0">
                <a:solidFill>
                  <a:srgbClr val="7F7F7F"/>
                </a:solidFill>
              </a:rPr>
              <a:t>Note: 18-25 n=28, 26-34 n=66, 35-44 n=72, 45-54 n=51, 55+ n=24.</a:t>
            </a:r>
            <a:endParaRPr lang="en-US" dirty="0"/>
          </a:p>
        </p:txBody>
      </p:sp>
      <p:grpSp>
        <p:nvGrpSpPr>
          <p:cNvPr id="170" name="Google Shape;170;p191">
            <a:extLst>
              <a:ext uri="{FF2B5EF4-FFF2-40B4-BE49-F238E27FC236}">
                <a16:creationId xmlns:a16="http://schemas.microsoft.com/office/drawing/2014/main" id="{7307BD3F-5871-6008-014A-D87751623514}"/>
              </a:ext>
            </a:extLst>
          </p:cNvPr>
          <p:cNvGrpSpPr/>
          <p:nvPr/>
        </p:nvGrpSpPr>
        <p:grpSpPr>
          <a:xfrm>
            <a:off x="811167" y="1186458"/>
            <a:ext cx="1828800" cy="5219860"/>
            <a:chOff x="471220" y="1181100"/>
            <a:chExt cx="2743200" cy="5219860"/>
          </a:xfrm>
        </p:grpSpPr>
        <p:grpSp>
          <p:nvGrpSpPr>
            <p:cNvPr id="171" name="Google Shape;171;p191">
              <a:extLst>
                <a:ext uri="{FF2B5EF4-FFF2-40B4-BE49-F238E27FC236}">
                  <a16:creationId xmlns:a16="http://schemas.microsoft.com/office/drawing/2014/main" id="{73540E62-3295-7E3F-A46C-E495D3CD3D86}"/>
                </a:ext>
              </a:extLst>
            </p:cNvPr>
            <p:cNvGrpSpPr/>
            <p:nvPr/>
          </p:nvGrpSpPr>
          <p:grpSpPr>
            <a:xfrm>
              <a:off x="807770" y="1181100"/>
              <a:ext cx="2070100" cy="2597739"/>
              <a:chOff x="942480" y="1181100"/>
              <a:chExt cx="2070100" cy="2597739"/>
            </a:xfrm>
          </p:grpSpPr>
          <p:sp>
            <p:nvSpPr>
              <p:cNvPr id="172" name="Google Shape;172;p191">
                <a:extLst>
                  <a:ext uri="{FF2B5EF4-FFF2-40B4-BE49-F238E27FC236}">
                    <a16:creationId xmlns:a16="http://schemas.microsoft.com/office/drawing/2014/main" id="{D96B3A04-B9E3-2DEF-5959-A6F4647FB52A}"/>
                  </a:ext>
                </a:extLst>
              </p:cNvPr>
              <p:cNvSpPr/>
              <p:nvPr/>
            </p:nvSpPr>
            <p:spPr>
              <a:xfrm rot="-5400000" flipH="1">
                <a:off x="2101529" y="1768409"/>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73" name="Google Shape;173;p191">
                <a:extLst>
                  <a:ext uri="{FF2B5EF4-FFF2-40B4-BE49-F238E27FC236}">
                    <a16:creationId xmlns:a16="http://schemas.microsoft.com/office/drawing/2014/main" id="{D2255278-5735-60FA-939E-77C5046465A6}"/>
                  </a:ext>
                </a:extLst>
              </p:cNvPr>
              <p:cNvSpPr/>
              <p:nvPr/>
            </p:nvSpPr>
            <p:spPr>
              <a:xfrm rot="-5400000" flipH="1">
                <a:off x="1310824" y="1772013"/>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74" name="Google Shape;174;p191">
                <a:extLst>
                  <a:ext uri="{FF2B5EF4-FFF2-40B4-BE49-F238E27FC236}">
                    <a16:creationId xmlns:a16="http://schemas.microsoft.com/office/drawing/2014/main" id="{18B8A595-4D3F-CCF0-E329-1338DFAF8F08}"/>
                  </a:ext>
                </a:extLst>
              </p:cNvPr>
              <p:cNvSpPr txBox="1"/>
              <p:nvPr/>
            </p:nvSpPr>
            <p:spPr>
              <a:xfrm>
                <a:off x="1905225" y="1927042"/>
                <a:ext cx="87854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48</a:t>
                </a:r>
                <a:r>
                  <a:rPr lang="en-US" b="1" i="0" u="none" strike="noStrike" cap="none" dirty="0">
                    <a:solidFill>
                      <a:schemeClr val="lt1"/>
                    </a:solidFill>
                    <a:latin typeface="Arial"/>
                    <a:ea typeface="Arial"/>
                    <a:cs typeface="Arial"/>
                    <a:sym typeface="Arial"/>
                  </a:rPr>
                  <a:t>%</a:t>
                </a:r>
                <a:endParaRPr sz="1050" b="0" i="0" u="none" strike="noStrike" cap="none" dirty="0">
                  <a:solidFill>
                    <a:srgbClr val="000000"/>
                  </a:solidFill>
                  <a:latin typeface="Arial"/>
                  <a:ea typeface="Arial"/>
                  <a:cs typeface="Arial"/>
                  <a:sym typeface="Arial"/>
                </a:endParaRPr>
              </a:p>
            </p:txBody>
          </p:sp>
          <p:sp>
            <p:nvSpPr>
              <p:cNvPr id="175" name="Google Shape;175;p191">
                <a:extLst>
                  <a:ext uri="{FF2B5EF4-FFF2-40B4-BE49-F238E27FC236}">
                    <a16:creationId xmlns:a16="http://schemas.microsoft.com/office/drawing/2014/main" id="{8C30E566-7466-C5FC-FAD6-4517F4945139}"/>
                  </a:ext>
                </a:extLst>
              </p:cNvPr>
              <p:cNvSpPr txBox="1"/>
              <p:nvPr/>
            </p:nvSpPr>
            <p:spPr>
              <a:xfrm>
                <a:off x="1131492" y="1939910"/>
                <a:ext cx="84616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52</a:t>
                </a:r>
                <a:r>
                  <a:rPr lang="en-US" b="1" i="0" u="none" strike="noStrike" cap="none" dirty="0">
                    <a:solidFill>
                      <a:schemeClr val="lt1"/>
                    </a:solidFill>
                    <a:latin typeface="Arial"/>
                    <a:ea typeface="Arial"/>
                    <a:cs typeface="Arial"/>
                    <a:sym typeface="Arial"/>
                  </a:rPr>
                  <a:t>%</a:t>
                </a:r>
                <a:endParaRPr sz="1050" b="0" i="0" u="none" strike="noStrike" cap="none" dirty="0">
                  <a:solidFill>
                    <a:srgbClr val="000000"/>
                  </a:solidFill>
                  <a:latin typeface="Arial"/>
                  <a:ea typeface="Arial"/>
                  <a:cs typeface="Arial"/>
                  <a:sym typeface="Arial"/>
                </a:endParaRPr>
              </a:p>
            </p:txBody>
          </p:sp>
          <p:sp>
            <p:nvSpPr>
              <p:cNvPr id="176" name="Google Shape;176;p191">
                <a:extLst>
                  <a:ext uri="{FF2B5EF4-FFF2-40B4-BE49-F238E27FC236}">
                    <a16:creationId xmlns:a16="http://schemas.microsoft.com/office/drawing/2014/main" id="{547C4C9B-57BB-3AE5-885B-1FF9D583CC33}"/>
                  </a:ext>
                </a:extLst>
              </p:cNvPr>
              <p:cNvSpPr/>
              <p:nvPr/>
            </p:nvSpPr>
            <p:spPr>
              <a:xfrm>
                <a:off x="942480"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18-25</a:t>
                </a:r>
                <a:endParaRPr sz="1400" b="0" i="0" u="none" strike="noStrike" cap="none" dirty="0">
                  <a:solidFill>
                    <a:srgbClr val="000000"/>
                  </a:solidFill>
                  <a:latin typeface="Arial"/>
                  <a:ea typeface="Arial"/>
                  <a:cs typeface="Arial"/>
                  <a:sym typeface="Arial"/>
                </a:endParaRPr>
              </a:p>
            </p:txBody>
          </p:sp>
          <p:sp>
            <p:nvSpPr>
              <p:cNvPr id="177" name="Google Shape;177;p191">
                <a:extLst>
                  <a:ext uri="{FF2B5EF4-FFF2-40B4-BE49-F238E27FC236}">
                    <a16:creationId xmlns:a16="http://schemas.microsoft.com/office/drawing/2014/main" id="{D41FF19D-19FE-B7ED-8DDB-4C13E818C08E}"/>
                  </a:ext>
                </a:extLst>
              </p:cNvPr>
              <p:cNvSpPr/>
              <p:nvPr/>
            </p:nvSpPr>
            <p:spPr>
              <a:xfrm>
                <a:off x="1211923" y="2533693"/>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78" name="Google Shape;178;p191">
                <a:extLst>
                  <a:ext uri="{FF2B5EF4-FFF2-40B4-BE49-F238E27FC236}">
                    <a16:creationId xmlns:a16="http://schemas.microsoft.com/office/drawing/2014/main" id="{FC066890-24D5-923B-21AD-22C3167E4BDB}"/>
                  </a:ext>
                </a:extLst>
              </p:cNvPr>
              <p:cNvSpPr/>
              <p:nvPr/>
            </p:nvSpPr>
            <p:spPr>
              <a:xfrm>
                <a:off x="2037888" y="2504132"/>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aphicFrame>
          <p:nvGraphicFramePr>
            <p:cNvPr id="179" name="Google Shape;179;p191">
              <a:extLst>
                <a:ext uri="{FF2B5EF4-FFF2-40B4-BE49-F238E27FC236}">
                  <a16:creationId xmlns:a16="http://schemas.microsoft.com/office/drawing/2014/main" id="{2A9D2C08-8521-869D-6B2D-570CEA14A06C}"/>
                </a:ext>
              </a:extLst>
            </p:cNvPr>
            <p:cNvGraphicFramePr/>
            <p:nvPr>
              <p:extLst>
                <p:ext uri="{D42A27DB-BD31-4B8C-83A1-F6EECF244321}">
                  <p14:modId xmlns:p14="http://schemas.microsoft.com/office/powerpoint/2010/main" val="3989547302"/>
                </p:ext>
              </p:extLst>
            </p:nvPr>
          </p:nvGraphicFramePr>
          <p:xfrm>
            <a:off x="471220" y="3657760"/>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180" name="Google Shape;180;p191">
            <a:extLst>
              <a:ext uri="{FF2B5EF4-FFF2-40B4-BE49-F238E27FC236}">
                <a16:creationId xmlns:a16="http://schemas.microsoft.com/office/drawing/2014/main" id="{09D8149D-A2BF-C20C-BC78-1F79F961D8F7}"/>
              </a:ext>
            </a:extLst>
          </p:cNvPr>
          <p:cNvCxnSpPr/>
          <p:nvPr/>
        </p:nvCxnSpPr>
        <p:spPr>
          <a:xfrm>
            <a:off x="2814796" y="1145926"/>
            <a:ext cx="0" cy="4972543"/>
          </a:xfrm>
          <a:prstGeom prst="straightConnector1">
            <a:avLst/>
          </a:prstGeom>
          <a:noFill/>
          <a:ln w="9525" cap="flat" cmpd="sng">
            <a:solidFill>
              <a:srgbClr val="096CC5"/>
            </a:solidFill>
            <a:prstDash val="solid"/>
            <a:round/>
            <a:headEnd type="none" w="sm" len="sm"/>
            <a:tailEnd type="none" w="sm" len="sm"/>
          </a:ln>
        </p:spPr>
      </p:cxnSp>
      <p:cxnSp>
        <p:nvCxnSpPr>
          <p:cNvPr id="181" name="Google Shape;181;p191">
            <a:extLst>
              <a:ext uri="{FF2B5EF4-FFF2-40B4-BE49-F238E27FC236}">
                <a16:creationId xmlns:a16="http://schemas.microsoft.com/office/drawing/2014/main" id="{235C824B-2598-D800-DC8D-CB809CF76778}"/>
              </a:ext>
            </a:extLst>
          </p:cNvPr>
          <p:cNvCxnSpPr/>
          <p:nvPr/>
        </p:nvCxnSpPr>
        <p:spPr>
          <a:xfrm>
            <a:off x="4993254" y="1145926"/>
            <a:ext cx="0" cy="4972543"/>
          </a:xfrm>
          <a:prstGeom prst="straightConnector1">
            <a:avLst/>
          </a:prstGeom>
          <a:noFill/>
          <a:ln w="9525" cap="flat" cmpd="sng">
            <a:solidFill>
              <a:srgbClr val="096CC5"/>
            </a:solidFill>
            <a:prstDash val="solid"/>
            <a:round/>
            <a:headEnd type="none" w="sm" len="sm"/>
            <a:tailEnd type="none" w="sm" len="sm"/>
          </a:ln>
        </p:spPr>
      </p:cxnSp>
      <p:grpSp>
        <p:nvGrpSpPr>
          <p:cNvPr id="182" name="Google Shape;182;p191">
            <a:extLst>
              <a:ext uri="{FF2B5EF4-FFF2-40B4-BE49-F238E27FC236}">
                <a16:creationId xmlns:a16="http://schemas.microsoft.com/office/drawing/2014/main" id="{22FA1EE6-CD04-0DA9-3FB6-A0D4FDD1DB12}"/>
              </a:ext>
            </a:extLst>
          </p:cNvPr>
          <p:cNvGrpSpPr/>
          <p:nvPr/>
        </p:nvGrpSpPr>
        <p:grpSpPr>
          <a:xfrm>
            <a:off x="2989625" y="1174347"/>
            <a:ext cx="1828800" cy="5219700"/>
            <a:chOff x="4746580" y="1181100"/>
            <a:chExt cx="2743200" cy="5219700"/>
          </a:xfrm>
        </p:grpSpPr>
        <p:graphicFrame>
          <p:nvGraphicFramePr>
            <p:cNvPr id="183" name="Google Shape;183;p191">
              <a:extLst>
                <a:ext uri="{FF2B5EF4-FFF2-40B4-BE49-F238E27FC236}">
                  <a16:creationId xmlns:a16="http://schemas.microsoft.com/office/drawing/2014/main" id="{CC544FFF-11B7-D096-37D1-1FF24C2FBFE1}"/>
                </a:ext>
              </a:extLst>
            </p:cNvPr>
            <p:cNvGraphicFramePr/>
            <p:nvPr>
              <p:extLst>
                <p:ext uri="{D42A27DB-BD31-4B8C-83A1-F6EECF244321}">
                  <p14:modId xmlns:p14="http://schemas.microsoft.com/office/powerpoint/2010/main" val="1446521589"/>
                </p:ext>
              </p:extLst>
            </p:nvPr>
          </p:nvGraphicFramePr>
          <p:xfrm>
            <a:off x="4746580" y="3657600"/>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84" name="Google Shape;184;p191">
              <a:extLst>
                <a:ext uri="{FF2B5EF4-FFF2-40B4-BE49-F238E27FC236}">
                  <a16:creationId xmlns:a16="http://schemas.microsoft.com/office/drawing/2014/main" id="{CABB41A9-61E7-5656-C08D-2C49ACD27723}"/>
                </a:ext>
              </a:extLst>
            </p:cNvPr>
            <p:cNvGrpSpPr/>
            <p:nvPr/>
          </p:nvGrpSpPr>
          <p:grpSpPr>
            <a:xfrm>
              <a:off x="5083132" y="1181100"/>
              <a:ext cx="2070100" cy="2535781"/>
              <a:chOff x="5066052" y="1181100"/>
              <a:chExt cx="2070100" cy="2535781"/>
            </a:xfrm>
          </p:grpSpPr>
          <p:sp>
            <p:nvSpPr>
              <p:cNvPr id="185" name="Google Shape;185;p191">
                <a:extLst>
                  <a:ext uri="{FF2B5EF4-FFF2-40B4-BE49-F238E27FC236}">
                    <a16:creationId xmlns:a16="http://schemas.microsoft.com/office/drawing/2014/main" id="{CE01D661-D632-7113-561E-568B18661141}"/>
                  </a:ext>
                </a:extLst>
              </p:cNvPr>
              <p:cNvSpPr/>
              <p:nvPr/>
            </p:nvSpPr>
            <p:spPr>
              <a:xfrm rot="-5400000" flipH="1">
                <a:off x="6259704" y="1768408"/>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86" name="Google Shape;186;p191">
                <a:extLst>
                  <a:ext uri="{FF2B5EF4-FFF2-40B4-BE49-F238E27FC236}">
                    <a16:creationId xmlns:a16="http://schemas.microsoft.com/office/drawing/2014/main" id="{6AA75227-7B46-85B4-C8EB-6CA3664414C4}"/>
                  </a:ext>
                </a:extLst>
              </p:cNvPr>
              <p:cNvSpPr/>
              <p:nvPr/>
            </p:nvSpPr>
            <p:spPr>
              <a:xfrm rot="-5400000" flipH="1">
                <a:off x="5468999" y="1772012"/>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87" name="Google Shape;187;p191">
                <a:extLst>
                  <a:ext uri="{FF2B5EF4-FFF2-40B4-BE49-F238E27FC236}">
                    <a16:creationId xmlns:a16="http://schemas.microsoft.com/office/drawing/2014/main" id="{9D0460F5-86BE-BB1F-1267-00F2A86B71D6}"/>
                  </a:ext>
                </a:extLst>
              </p:cNvPr>
              <p:cNvSpPr txBox="1"/>
              <p:nvPr/>
            </p:nvSpPr>
            <p:spPr>
              <a:xfrm>
                <a:off x="6041667" y="191986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47</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188" name="Google Shape;188;p191">
                <a:extLst>
                  <a:ext uri="{FF2B5EF4-FFF2-40B4-BE49-F238E27FC236}">
                    <a16:creationId xmlns:a16="http://schemas.microsoft.com/office/drawing/2014/main" id="{9D4A931B-80DC-5519-3CA3-4F345A5FBED6}"/>
                  </a:ext>
                </a:extLst>
              </p:cNvPr>
              <p:cNvSpPr txBox="1"/>
              <p:nvPr/>
            </p:nvSpPr>
            <p:spPr>
              <a:xfrm>
                <a:off x="5234044" y="1911372"/>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53%</a:t>
                </a:r>
                <a:endParaRPr b="0" i="0" u="none" strike="noStrike" cap="none" dirty="0">
                  <a:solidFill>
                    <a:srgbClr val="000000"/>
                  </a:solidFill>
                  <a:latin typeface="Arial"/>
                  <a:ea typeface="Arial"/>
                  <a:cs typeface="Arial"/>
                  <a:sym typeface="Arial"/>
                </a:endParaRPr>
              </a:p>
            </p:txBody>
          </p:sp>
          <p:sp>
            <p:nvSpPr>
              <p:cNvPr id="189" name="Google Shape;189;p191">
                <a:extLst>
                  <a:ext uri="{FF2B5EF4-FFF2-40B4-BE49-F238E27FC236}">
                    <a16:creationId xmlns:a16="http://schemas.microsoft.com/office/drawing/2014/main" id="{21D0C674-9FF4-A0AA-DF08-4B99417F1F5F}"/>
                  </a:ext>
                </a:extLst>
              </p:cNvPr>
              <p:cNvSpPr/>
              <p:nvPr/>
            </p:nvSpPr>
            <p:spPr>
              <a:xfrm>
                <a:off x="5066052"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26-34</a:t>
                </a:r>
                <a:endParaRPr sz="1400" b="0" i="0" u="none" strike="noStrike" cap="none" dirty="0">
                  <a:solidFill>
                    <a:srgbClr val="000000"/>
                  </a:solidFill>
                  <a:latin typeface="Arial"/>
                  <a:ea typeface="Arial"/>
                  <a:cs typeface="Arial"/>
                  <a:sym typeface="Arial"/>
                </a:endParaRPr>
              </a:p>
            </p:txBody>
          </p:sp>
          <p:sp>
            <p:nvSpPr>
              <p:cNvPr id="190" name="Google Shape;190;p191">
                <a:extLst>
                  <a:ext uri="{FF2B5EF4-FFF2-40B4-BE49-F238E27FC236}">
                    <a16:creationId xmlns:a16="http://schemas.microsoft.com/office/drawing/2014/main" id="{70E9B1DC-F03E-8183-F55A-9460969B8AD8}"/>
                  </a:ext>
                </a:extLst>
              </p:cNvPr>
              <p:cNvSpPr/>
              <p:nvPr/>
            </p:nvSpPr>
            <p:spPr>
              <a:xfrm>
                <a:off x="5379618" y="2442174"/>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91" name="Google Shape;191;p191">
                <a:extLst>
                  <a:ext uri="{FF2B5EF4-FFF2-40B4-BE49-F238E27FC236}">
                    <a16:creationId xmlns:a16="http://schemas.microsoft.com/office/drawing/2014/main" id="{9C8ECAAC-D845-0D20-966B-4CF2E8303495}"/>
                  </a:ext>
                </a:extLst>
              </p:cNvPr>
              <p:cNvSpPr/>
              <p:nvPr/>
            </p:nvSpPr>
            <p:spPr>
              <a:xfrm>
                <a:off x="6194763" y="2442174"/>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grpSp>
        <p:nvGrpSpPr>
          <p:cNvPr id="192" name="Google Shape;192;p191">
            <a:extLst>
              <a:ext uri="{FF2B5EF4-FFF2-40B4-BE49-F238E27FC236}">
                <a16:creationId xmlns:a16="http://schemas.microsoft.com/office/drawing/2014/main" id="{F7100F8D-8BE3-CC26-F01F-98303CC48D0A}"/>
              </a:ext>
            </a:extLst>
          </p:cNvPr>
          <p:cNvGrpSpPr/>
          <p:nvPr/>
        </p:nvGrpSpPr>
        <p:grpSpPr>
          <a:xfrm>
            <a:off x="9525000" y="1186458"/>
            <a:ext cx="1828800" cy="5219700"/>
            <a:chOff x="8717140" y="1181100"/>
            <a:chExt cx="2743200" cy="5219700"/>
          </a:xfrm>
        </p:grpSpPr>
        <p:graphicFrame>
          <p:nvGraphicFramePr>
            <p:cNvPr id="193" name="Google Shape;193;p191">
              <a:extLst>
                <a:ext uri="{FF2B5EF4-FFF2-40B4-BE49-F238E27FC236}">
                  <a16:creationId xmlns:a16="http://schemas.microsoft.com/office/drawing/2014/main" id="{82C47A74-E346-D6B7-F6E0-4207D51235DD}"/>
                </a:ext>
              </a:extLst>
            </p:cNvPr>
            <p:cNvGraphicFramePr/>
            <p:nvPr>
              <p:extLst>
                <p:ext uri="{D42A27DB-BD31-4B8C-83A1-F6EECF244321}">
                  <p14:modId xmlns:p14="http://schemas.microsoft.com/office/powerpoint/2010/main" val="3923847984"/>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94" name="Google Shape;194;p191">
              <a:extLst>
                <a:ext uri="{FF2B5EF4-FFF2-40B4-BE49-F238E27FC236}">
                  <a16:creationId xmlns:a16="http://schemas.microsoft.com/office/drawing/2014/main" id="{C747DD88-F480-04BC-59D5-C425B8786781}"/>
                </a:ext>
              </a:extLst>
            </p:cNvPr>
            <p:cNvGrpSpPr/>
            <p:nvPr/>
          </p:nvGrpSpPr>
          <p:grpSpPr>
            <a:xfrm>
              <a:off x="9053690" y="1181100"/>
              <a:ext cx="2070100" cy="2552858"/>
              <a:chOff x="9097188" y="1181100"/>
              <a:chExt cx="2070100" cy="2552858"/>
            </a:xfrm>
          </p:grpSpPr>
          <p:sp>
            <p:nvSpPr>
              <p:cNvPr id="195" name="Google Shape;195;p191">
                <a:extLst>
                  <a:ext uri="{FF2B5EF4-FFF2-40B4-BE49-F238E27FC236}">
                    <a16:creationId xmlns:a16="http://schemas.microsoft.com/office/drawing/2014/main" id="{EB482217-EB8D-FFC6-A71E-43D37F873B7B}"/>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96" name="Google Shape;196;p191">
                <a:extLst>
                  <a:ext uri="{FF2B5EF4-FFF2-40B4-BE49-F238E27FC236}">
                    <a16:creationId xmlns:a16="http://schemas.microsoft.com/office/drawing/2014/main" id="{E4AD69FD-0DAC-272B-496A-7E4CBFDB9653}"/>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97" name="Google Shape;197;p191">
                <a:extLst>
                  <a:ext uri="{FF2B5EF4-FFF2-40B4-BE49-F238E27FC236}">
                    <a16:creationId xmlns:a16="http://schemas.microsoft.com/office/drawing/2014/main" id="{6D3AE238-37F3-F3D6-AFC4-A73FE2647DCA}"/>
                  </a:ext>
                </a:extLst>
              </p:cNvPr>
              <p:cNvSpPr txBox="1"/>
              <p:nvPr/>
            </p:nvSpPr>
            <p:spPr>
              <a:xfrm>
                <a:off x="10101252" y="19514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38%</a:t>
                </a:r>
                <a:endParaRPr b="0" i="0" u="none" strike="noStrike" cap="none" dirty="0">
                  <a:solidFill>
                    <a:srgbClr val="000000"/>
                  </a:solidFill>
                  <a:latin typeface="Arial"/>
                  <a:ea typeface="Arial"/>
                  <a:cs typeface="Arial"/>
                  <a:sym typeface="Arial"/>
                </a:endParaRPr>
              </a:p>
            </p:txBody>
          </p:sp>
          <p:sp>
            <p:nvSpPr>
              <p:cNvPr id="198" name="Google Shape;198;p191">
                <a:extLst>
                  <a:ext uri="{FF2B5EF4-FFF2-40B4-BE49-F238E27FC236}">
                    <a16:creationId xmlns:a16="http://schemas.microsoft.com/office/drawing/2014/main" id="{B991F646-DA5C-5CF8-9A46-EB7A7F8B9252}"/>
                  </a:ext>
                </a:extLst>
              </p:cNvPr>
              <p:cNvSpPr txBox="1"/>
              <p:nvPr/>
            </p:nvSpPr>
            <p:spPr>
              <a:xfrm>
                <a:off x="9299676" y="19612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62%</a:t>
                </a:r>
                <a:endParaRPr b="0" i="0" u="none" strike="noStrike" cap="none" dirty="0">
                  <a:solidFill>
                    <a:srgbClr val="000000"/>
                  </a:solidFill>
                  <a:latin typeface="Arial"/>
                  <a:ea typeface="Arial"/>
                  <a:cs typeface="Arial"/>
                  <a:sym typeface="Arial"/>
                </a:endParaRPr>
              </a:p>
            </p:txBody>
          </p:sp>
          <p:sp>
            <p:nvSpPr>
              <p:cNvPr id="199" name="Google Shape;199;p191">
                <a:extLst>
                  <a:ext uri="{FF2B5EF4-FFF2-40B4-BE49-F238E27FC236}">
                    <a16:creationId xmlns:a16="http://schemas.microsoft.com/office/drawing/2014/main" id="{14A78144-9FB1-FB93-B991-69502AF1A026}"/>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55+</a:t>
                </a:r>
                <a:endParaRPr sz="1400" b="0" i="0" u="none" strike="noStrike" cap="none">
                  <a:solidFill>
                    <a:srgbClr val="000000"/>
                  </a:solidFill>
                  <a:latin typeface="Arial"/>
                  <a:ea typeface="Arial"/>
                  <a:cs typeface="Arial"/>
                  <a:sym typeface="Arial"/>
                </a:endParaRPr>
              </a:p>
            </p:txBody>
          </p:sp>
          <p:sp>
            <p:nvSpPr>
              <p:cNvPr id="200" name="Google Shape;200;p191">
                <a:extLst>
                  <a:ext uri="{FF2B5EF4-FFF2-40B4-BE49-F238E27FC236}">
                    <a16:creationId xmlns:a16="http://schemas.microsoft.com/office/drawing/2014/main" id="{FFB3C414-5D2D-9199-08F9-586A91720ADC}"/>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201" name="Google Shape;201;p191">
                <a:extLst>
                  <a:ext uri="{FF2B5EF4-FFF2-40B4-BE49-F238E27FC236}">
                    <a16:creationId xmlns:a16="http://schemas.microsoft.com/office/drawing/2014/main" id="{38AD38B6-C386-E763-5F72-3CF480FF4287}"/>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grpSp>
        <p:nvGrpSpPr>
          <p:cNvPr id="202" name="Google Shape;202;p191">
            <a:extLst>
              <a:ext uri="{FF2B5EF4-FFF2-40B4-BE49-F238E27FC236}">
                <a16:creationId xmlns:a16="http://schemas.microsoft.com/office/drawing/2014/main" id="{3E899F05-4D7F-D196-6702-DDEBCA10CF3D}"/>
              </a:ext>
            </a:extLst>
          </p:cNvPr>
          <p:cNvGrpSpPr/>
          <p:nvPr/>
        </p:nvGrpSpPr>
        <p:grpSpPr>
          <a:xfrm>
            <a:off x="5168083" y="1186458"/>
            <a:ext cx="1828800" cy="5219700"/>
            <a:chOff x="8717140" y="1181100"/>
            <a:chExt cx="2743200" cy="5219700"/>
          </a:xfrm>
        </p:grpSpPr>
        <p:graphicFrame>
          <p:nvGraphicFramePr>
            <p:cNvPr id="203" name="Google Shape;203;p191">
              <a:extLst>
                <a:ext uri="{FF2B5EF4-FFF2-40B4-BE49-F238E27FC236}">
                  <a16:creationId xmlns:a16="http://schemas.microsoft.com/office/drawing/2014/main" id="{C1DEAC3F-AF9A-BA5D-4529-4485C0065301}"/>
                </a:ext>
              </a:extLst>
            </p:cNvPr>
            <p:cNvGraphicFramePr/>
            <p:nvPr>
              <p:extLst>
                <p:ext uri="{D42A27DB-BD31-4B8C-83A1-F6EECF244321}">
                  <p14:modId xmlns:p14="http://schemas.microsoft.com/office/powerpoint/2010/main" val="3863171845"/>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6"/>
            </a:graphicData>
          </a:graphic>
        </p:graphicFrame>
        <p:grpSp>
          <p:nvGrpSpPr>
            <p:cNvPr id="204" name="Google Shape;204;p191">
              <a:extLst>
                <a:ext uri="{FF2B5EF4-FFF2-40B4-BE49-F238E27FC236}">
                  <a16:creationId xmlns:a16="http://schemas.microsoft.com/office/drawing/2014/main" id="{D827E588-6FD6-6E2F-ACA6-C04CE1AAC4CF}"/>
                </a:ext>
              </a:extLst>
            </p:cNvPr>
            <p:cNvGrpSpPr/>
            <p:nvPr/>
          </p:nvGrpSpPr>
          <p:grpSpPr>
            <a:xfrm>
              <a:off x="9053690" y="1181100"/>
              <a:ext cx="2070100" cy="2552858"/>
              <a:chOff x="9097188" y="1181100"/>
              <a:chExt cx="2070100" cy="2552858"/>
            </a:xfrm>
          </p:grpSpPr>
          <p:sp>
            <p:nvSpPr>
              <p:cNvPr id="205" name="Google Shape;205;p191">
                <a:extLst>
                  <a:ext uri="{FF2B5EF4-FFF2-40B4-BE49-F238E27FC236}">
                    <a16:creationId xmlns:a16="http://schemas.microsoft.com/office/drawing/2014/main" id="{9AA3D23B-ED9C-8FB9-7D99-146252DB2248}"/>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206" name="Google Shape;206;p191">
                <a:extLst>
                  <a:ext uri="{FF2B5EF4-FFF2-40B4-BE49-F238E27FC236}">
                    <a16:creationId xmlns:a16="http://schemas.microsoft.com/office/drawing/2014/main" id="{5ABF9201-308F-A469-CE74-719345F7EA91}"/>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207" name="Google Shape;207;p191">
                <a:extLst>
                  <a:ext uri="{FF2B5EF4-FFF2-40B4-BE49-F238E27FC236}">
                    <a16:creationId xmlns:a16="http://schemas.microsoft.com/office/drawing/2014/main" id="{D683C8CD-3D9C-6A85-E28E-B59DB983A5E6}"/>
                  </a:ext>
                </a:extLst>
              </p:cNvPr>
              <p:cNvSpPr txBox="1"/>
              <p:nvPr/>
            </p:nvSpPr>
            <p:spPr>
              <a:xfrm>
                <a:off x="10114147" y="19514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54</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208" name="Google Shape;208;p191">
                <a:extLst>
                  <a:ext uri="{FF2B5EF4-FFF2-40B4-BE49-F238E27FC236}">
                    <a16:creationId xmlns:a16="http://schemas.microsoft.com/office/drawing/2014/main" id="{62F88365-3468-EB53-DA08-60F2DBCEF5E6}"/>
                  </a:ext>
                </a:extLst>
              </p:cNvPr>
              <p:cNvSpPr txBox="1"/>
              <p:nvPr/>
            </p:nvSpPr>
            <p:spPr>
              <a:xfrm>
                <a:off x="9312571" y="19612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46%</a:t>
                </a:r>
                <a:endParaRPr b="0" i="0" u="none" strike="noStrike" cap="none" dirty="0">
                  <a:solidFill>
                    <a:srgbClr val="000000"/>
                  </a:solidFill>
                  <a:latin typeface="Arial"/>
                  <a:ea typeface="Arial"/>
                  <a:cs typeface="Arial"/>
                  <a:sym typeface="Arial"/>
                </a:endParaRPr>
              </a:p>
            </p:txBody>
          </p:sp>
          <p:sp>
            <p:nvSpPr>
              <p:cNvPr id="209" name="Google Shape;209;p191">
                <a:extLst>
                  <a:ext uri="{FF2B5EF4-FFF2-40B4-BE49-F238E27FC236}">
                    <a16:creationId xmlns:a16="http://schemas.microsoft.com/office/drawing/2014/main" id="{7A2EAEDC-6314-833C-25ED-C5A12FF57468}"/>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35-44</a:t>
                </a:r>
                <a:endParaRPr sz="1400" b="0" i="0" u="none" strike="noStrike" cap="none" dirty="0">
                  <a:solidFill>
                    <a:srgbClr val="000000"/>
                  </a:solidFill>
                  <a:latin typeface="Arial"/>
                  <a:ea typeface="Arial"/>
                  <a:cs typeface="Arial"/>
                  <a:sym typeface="Arial"/>
                </a:endParaRPr>
              </a:p>
            </p:txBody>
          </p:sp>
          <p:sp>
            <p:nvSpPr>
              <p:cNvPr id="210" name="Google Shape;210;p191">
                <a:extLst>
                  <a:ext uri="{FF2B5EF4-FFF2-40B4-BE49-F238E27FC236}">
                    <a16:creationId xmlns:a16="http://schemas.microsoft.com/office/drawing/2014/main" id="{0FAD72E8-3FC2-4FB6-8B1F-B74E4705E1B0}"/>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211" name="Google Shape;211;p191">
                <a:extLst>
                  <a:ext uri="{FF2B5EF4-FFF2-40B4-BE49-F238E27FC236}">
                    <a16:creationId xmlns:a16="http://schemas.microsoft.com/office/drawing/2014/main" id="{86C033B0-964E-6355-E004-ED9136BFC992}"/>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cxnSp>
        <p:nvCxnSpPr>
          <p:cNvPr id="212" name="Google Shape;212;p191">
            <a:extLst>
              <a:ext uri="{FF2B5EF4-FFF2-40B4-BE49-F238E27FC236}">
                <a16:creationId xmlns:a16="http://schemas.microsoft.com/office/drawing/2014/main" id="{40B0821A-03B0-5AE0-C0FA-7CD55CAB255C}"/>
              </a:ext>
            </a:extLst>
          </p:cNvPr>
          <p:cNvCxnSpPr/>
          <p:nvPr/>
        </p:nvCxnSpPr>
        <p:spPr>
          <a:xfrm>
            <a:off x="9350170" y="1164575"/>
            <a:ext cx="0" cy="4972543"/>
          </a:xfrm>
          <a:prstGeom prst="straightConnector1">
            <a:avLst/>
          </a:prstGeom>
          <a:noFill/>
          <a:ln w="9525" cap="flat" cmpd="sng">
            <a:solidFill>
              <a:srgbClr val="096CC5"/>
            </a:solidFill>
            <a:prstDash val="solid"/>
            <a:round/>
            <a:headEnd type="none" w="sm" len="sm"/>
            <a:tailEnd type="none" w="sm" len="sm"/>
          </a:ln>
        </p:spPr>
      </p:cxnSp>
      <p:grpSp>
        <p:nvGrpSpPr>
          <p:cNvPr id="2" name="Google Shape;202;p191">
            <a:extLst>
              <a:ext uri="{FF2B5EF4-FFF2-40B4-BE49-F238E27FC236}">
                <a16:creationId xmlns:a16="http://schemas.microsoft.com/office/drawing/2014/main" id="{A5D0EC6B-EB1F-95B7-73EA-658486001CFE}"/>
              </a:ext>
            </a:extLst>
          </p:cNvPr>
          <p:cNvGrpSpPr/>
          <p:nvPr/>
        </p:nvGrpSpPr>
        <p:grpSpPr>
          <a:xfrm>
            <a:off x="7346541" y="1186458"/>
            <a:ext cx="1828800" cy="5219700"/>
            <a:chOff x="8717140" y="1181100"/>
            <a:chExt cx="2743200" cy="5219700"/>
          </a:xfrm>
        </p:grpSpPr>
        <p:graphicFrame>
          <p:nvGraphicFramePr>
            <p:cNvPr id="3" name="Google Shape;203;p191">
              <a:extLst>
                <a:ext uri="{FF2B5EF4-FFF2-40B4-BE49-F238E27FC236}">
                  <a16:creationId xmlns:a16="http://schemas.microsoft.com/office/drawing/2014/main" id="{3908BE10-79E1-8DE1-AD31-1001E9837200}"/>
                </a:ext>
              </a:extLst>
            </p:cNvPr>
            <p:cNvGraphicFramePr/>
            <p:nvPr>
              <p:extLst>
                <p:ext uri="{D42A27DB-BD31-4B8C-83A1-F6EECF244321}">
                  <p14:modId xmlns:p14="http://schemas.microsoft.com/office/powerpoint/2010/main" val="2195520505"/>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7"/>
            </a:graphicData>
          </a:graphic>
        </p:graphicFrame>
        <p:grpSp>
          <p:nvGrpSpPr>
            <p:cNvPr id="4" name="Google Shape;204;p191">
              <a:extLst>
                <a:ext uri="{FF2B5EF4-FFF2-40B4-BE49-F238E27FC236}">
                  <a16:creationId xmlns:a16="http://schemas.microsoft.com/office/drawing/2014/main" id="{CBD9A0F4-2B0C-4EAD-CCAB-3C85A0871007}"/>
                </a:ext>
              </a:extLst>
            </p:cNvPr>
            <p:cNvGrpSpPr/>
            <p:nvPr/>
          </p:nvGrpSpPr>
          <p:grpSpPr>
            <a:xfrm>
              <a:off x="9053690" y="1181100"/>
              <a:ext cx="2070100" cy="2552858"/>
              <a:chOff x="9097188" y="1181100"/>
              <a:chExt cx="2070100" cy="2552858"/>
            </a:xfrm>
          </p:grpSpPr>
          <p:sp>
            <p:nvSpPr>
              <p:cNvPr id="5" name="Google Shape;205;p191">
                <a:extLst>
                  <a:ext uri="{FF2B5EF4-FFF2-40B4-BE49-F238E27FC236}">
                    <a16:creationId xmlns:a16="http://schemas.microsoft.com/office/drawing/2014/main" id="{546E7E4B-52DE-3D47-0C8F-FBD2651A263B}"/>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6" name="Google Shape;206;p191">
                <a:extLst>
                  <a:ext uri="{FF2B5EF4-FFF2-40B4-BE49-F238E27FC236}">
                    <a16:creationId xmlns:a16="http://schemas.microsoft.com/office/drawing/2014/main" id="{6243C0FF-E1CF-8156-14AE-5B875A4140A3}"/>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7" name="Google Shape;207;p191">
                <a:extLst>
                  <a:ext uri="{FF2B5EF4-FFF2-40B4-BE49-F238E27FC236}">
                    <a16:creationId xmlns:a16="http://schemas.microsoft.com/office/drawing/2014/main" id="{01293F58-A25F-964D-6C8C-CE4A24DB25A5}"/>
                  </a:ext>
                </a:extLst>
              </p:cNvPr>
              <p:cNvSpPr txBox="1"/>
              <p:nvPr/>
            </p:nvSpPr>
            <p:spPr>
              <a:xfrm>
                <a:off x="10088370" y="195638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39%</a:t>
                </a:r>
                <a:endParaRPr b="0" i="0" u="none" strike="noStrike" cap="none" dirty="0">
                  <a:solidFill>
                    <a:srgbClr val="000000"/>
                  </a:solidFill>
                  <a:latin typeface="Arial"/>
                  <a:ea typeface="Arial"/>
                  <a:cs typeface="Arial"/>
                  <a:sym typeface="Arial"/>
                </a:endParaRPr>
              </a:p>
            </p:txBody>
          </p:sp>
          <p:sp>
            <p:nvSpPr>
              <p:cNvPr id="8" name="Google Shape;208;p191">
                <a:extLst>
                  <a:ext uri="{FF2B5EF4-FFF2-40B4-BE49-F238E27FC236}">
                    <a16:creationId xmlns:a16="http://schemas.microsoft.com/office/drawing/2014/main" id="{9F7B5AF9-7B72-616B-2E37-2D0892723720}"/>
                  </a:ext>
                </a:extLst>
              </p:cNvPr>
              <p:cNvSpPr txBox="1"/>
              <p:nvPr/>
            </p:nvSpPr>
            <p:spPr>
              <a:xfrm>
                <a:off x="9286794" y="196618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61</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9" name="Google Shape;209;p191">
                <a:extLst>
                  <a:ext uri="{FF2B5EF4-FFF2-40B4-BE49-F238E27FC236}">
                    <a16:creationId xmlns:a16="http://schemas.microsoft.com/office/drawing/2014/main" id="{E550F217-6022-E241-A3C3-4F11901FBDDB}"/>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45-54</a:t>
                </a:r>
                <a:endParaRPr sz="1400" b="0" i="0" u="none" strike="noStrike" cap="none" dirty="0">
                  <a:solidFill>
                    <a:srgbClr val="000000"/>
                  </a:solidFill>
                  <a:latin typeface="Arial"/>
                  <a:ea typeface="Arial"/>
                  <a:cs typeface="Arial"/>
                  <a:sym typeface="Arial"/>
                </a:endParaRPr>
              </a:p>
            </p:txBody>
          </p:sp>
          <p:sp>
            <p:nvSpPr>
              <p:cNvPr id="10" name="Google Shape;210;p191">
                <a:extLst>
                  <a:ext uri="{FF2B5EF4-FFF2-40B4-BE49-F238E27FC236}">
                    <a16:creationId xmlns:a16="http://schemas.microsoft.com/office/drawing/2014/main" id="{3D7C7B2A-C64E-85E4-8EB7-D0B56C3CA286}"/>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1" name="Google Shape;211;p191">
                <a:extLst>
                  <a:ext uri="{FF2B5EF4-FFF2-40B4-BE49-F238E27FC236}">
                    <a16:creationId xmlns:a16="http://schemas.microsoft.com/office/drawing/2014/main" id="{5E1D2AC6-0280-DC7A-296D-C020F3469B50}"/>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cxnSp>
        <p:nvCxnSpPr>
          <p:cNvPr id="12" name="Google Shape;212;p191">
            <a:extLst>
              <a:ext uri="{FF2B5EF4-FFF2-40B4-BE49-F238E27FC236}">
                <a16:creationId xmlns:a16="http://schemas.microsoft.com/office/drawing/2014/main" id="{0B01C197-FDFB-1502-0F65-EE68FEA288A0}"/>
              </a:ext>
            </a:extLst>
          </p:cNvPr>
          <p:cNvCxnSpPr/>
          <p:nvPr/>
        </p:nvCxnSpPr>
        <p:spPr>
          <a:xfrm>
            <a:off x="7171712" y="1176686"/>
            <a:ext cx="0" cy="4972543"/>
          </a:xfrm>
          <a:prstGeom prst="straightConnector1">
            <a:avLst/>
          </a:prstGeom>
          <a:noFill/>
          <a:ln w="9525" cap="flat" cmpd="sng">
            <a:solidFill>
              <a:srgbClr val="096CC5"/>
            </a:solidFill>
            <a:prstDash val="solid"/>
            <a:round/>
            <a:headEnd type="none" w="sm" len="sm"/>
            <a:tailEnd type="none" w="sm" len="sm"/>
          </a:ln>
        </p:spPr>
      </p:cxnSp>
      <p:graphicFrame>
        <p:nvGraphicFramePr>
          <p:cNvPr id="14" name="Chart 13">
            <a:extLst>
              <a:ext uri="{FF2B5EF4-FFF2-40B4-BE49-F238E27FC236}">
                <a16:creationId xmlns:a16="http://schemas.microsoft.com/office/drawing/2014/main" id="{B65D8CD5-D092-9FA3-9A66-D9A7FEC5E997}"/>
              </a:ext>
            </a:extLst>
          </p:cNvPr>
          <p:cNvGraphicFramePr/>
          <p:nvPr/>
        </p:nvGraphicFramePr>
        <p:xfrm>
          <a:off x="189186" y="5954261"/>
          <a:ext cx="11808370" cy="5414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8654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30"/>
          <p:cNvSpPr/>
          <p:nvPr/>
        </p:nvSpPr>
        <p:spPr>
          <a:xfrm>
            <a:off x="884451" y="89320"/>
            <a:ext cx="4324157" cy="5964239"/>
          </a:xfrm>
          <a:prstGeom prst="rect">
            <a:avLst/>
          </a:prstGeom>
          <a:gradFill>
            <a:gsLst>
              <a:gs pos="0">
                <a:srgbClr val="2E3087"/>
              </a:gs>
              <a:gs pos="99000">
                <a:srgbClr val="44B64D"/>
              </a:gs>
              <a:gs pos="100000">
                <a:srgbClr val="44B64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6" name="Google Shape;876;p30"/>
          <p:cNvSpPr txBox="1"/>
          <p:nvPr/>
        </p:nvSpPr>
        <p:spPr>
          <a:xfrm>
            <a:off x="5818509" y="1986273"/>
            <a:ext cx="472870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Black"/>
                <a:ea typeface="Arial Black"/>
                <a:cs typeface="Arial Black"/>
                <a:sym typeface="Arial Black"/>
              </a:rPr>
              <a:t>HEALTH CONCERNS</a:t>
            </a:r>
            <a:endParaRPr sz="1400" b="0" i="0" u="none" strike="noStrike" cap="none">
              <a:solidFill>
                <a:srgbClr val="000000"/>
              </a:solidFill>
              <a:latin typeface="Arial"/>
              <a:ea typeface="Arial"/>
              <a:cs typeface="Arial"/>
              <a:sym typeface="Arial"/>
            </a:endParaRPr>
          </a:p>
        </p:txBody>
      </p:sp>
      <p:sp>
        <p:nvSpPr>
          <p:cNvPr id="877" name="Google Shape;877;p30"/>
          <p:cNvSpPr txBox="1"/>
          <p:nvPr/>
        </p:nvSpPr>
        <p:spPr>
          <a:xfrm>
            <a:off x="5914761" y="3348233"/>
            <a:ext cx="53259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Deep dive into supplement user health concerns and which ones they take supplements for</a:t>
            </a:r>
            <a:endParaRPr sz="1400" b="0" i="0" u="none" strike="noStrike" cap="none">
              <a:solidFill>
                <a:srgbClr val="000000"/>
              </a:solidFill>
              <a:latin typeface="Arial"/>
              <a:ea typeface="Arial"/>
              <a:cs typeface="Arial"/>
              <a:sym typeface="Arial"/>
            </a:endParaRPr>
          </a:p>
        </p:txBody>
      </p:sp>
      <p:pic>
        <p:nvPicPr>
          <p:cNvPr id="878" name="Google Shape;878;p30" descr="A person looking at a product on a shelf&#10;&#10;Description automatically generated"/>
          <p:cNvPicPr preferRelativeResize="0">
            <a:picLocks noGrp="1"/>
          </p:cNvPicPr>
          <p:nvPr>
            <p:ph type="pic" idx="2"/>
          </p:nvPr>
        </p:nvPicPr>
        <p:blipFill rotWithShape="1">
          <a:blip r:embed="rId3">
            <a:alphaModFix/>
          </a:blip>
          <a:srcRect l="24909" r="24908"/>
          <a:stretch/>
        </p:blipFill>
        <p:spPr>
          <a:xfrm>
            <a:off x="717550" y="0"/>
            <a:ext cx="4233863" cy="5865813"/>
          </a:xfrm>
          <a:prstGeom prst="rect">
            <a:avLst/>
          </a:prstGeom>
          <a:solidFill>
            <a:schemeClr val="lt1"/>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98"/>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sz="2600" b="1" dirty="0">
                <a:solidFill>
                  <a:schemeClr val="tx1"/>
                </a:solidFill>
                <a:latin typeface="Arial Black"/>
                <a:ea typeface="Arial Black"/>
                <a:cs typeface="Arial Black"/>
                <a:sym typeface="Arial Black"/>
              </a:rPr>
              <a:t>HEALTH CONCERNS AND WHAT THEY TAKE </a:t>
            </a:r>
            <a:r>
              <a:rPr lang="en-US" sz="2600" dirty="0">
                <a:solidFill>
                  <a:schemeClr val="tx1"/>
                </a:solidFill>
                <a:latin typeface="Arial Black"/>
                <a:ea typeface="Arial Black"/>
                <a:cs typeface="Arial Black"/>
                <a:sym typeface="Arial Black"/>
              </a:rPr>
              <a:t>SUPPLEMENTS </a:t>
            </a:r>
            <a:r>
              <a:rPr lang="en-US" sz="2600" b="1" dirty="0">
                <a:solidFill>
                  <a:schemeClr val="tx1"/>
                </a:solidFill>
                <a:latin typeface="Arial Black"/>
                <a:ea typeface="Arial Black"/>
                <a:cs typeface="Arial Black"/>
                <a:sym typeface="Arial Black"/>
              </a:rPr>
              <a:t>FOR (1st 10) AGGREGATE CONCERN</a:t>
            </a:r>
            <a:endParaRPr sz="2600" dirty="0">
              <a:solidFill>
                <a:schemeClr val="tx1"/>
              </a:solidFill>
              <a:latin typeface="Arial Black"/>
              <a:ea typeface="Arial Black"/>
              <a:cs typeface="Arial Black"/>
              <a:sym typeface="Arial Black"/>
            </a:endParaRPr>
          </a:p>
        </p:txBody>
      </p:sp>
      <p:pic>
        <p:nvPicPr>
          <p:cNvPr id="914" name="Google Shape;914;p198" descr="Icon&#10;&#10;Description automatically generated"/>
          <p:cNvPicPr preferRelativeResize="0"/>
          <p:nvPr/>
        </p:nvPicPr>
        <p:blipFill rotWithShape="1">
          <a:blip r:embed="rId3">
            <a:alphaModFix/>
          </a:blip>
          <a:srcRect/>
          <a:stretch/>
        </p:blipFill>
        <p:spPr>
          <a:xfrm>
            <a:off x="491708" y="812419"/>
            <a:ext cx="457200" cy="457200"/>
          </a:xfrm>
          <a:prstGeom prst="rect">
            <a:avLst/>
          </a:prstGeom>
          <a:noFill/>
          <a:ln>
            <a:noFill/>
          </a:ln>
        </p:spPr>
      </p:pic>
      <p:sp>
        <p:nvSpPr>
          <p:cNvPr id="915" name="Google Shape;915;p198"/>
          <p:cNvSpPr txBox="1"/>
          <p:nvPr/>
        </p:nvSpPr>
        <p:spPr>
          <a:xfrm>
            <a:off x="0" y="6392837"/>
            <a:ext cx="8364511"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7F7F7F"/>
                </a:solidFill>
                <a:latin typeface="Arial"/>
                <a:ea typeface="Arial"/>
                <a:cs typeface="Arial"/>
                <a:sym typeface="Arial"/>
              </a:rPr>
              <a:t>Note: n=2876. Results shown top 10 health concerns. Health Concerns Question: “Which of the following health conditions or concerns currently impact or impacted you within the past year?” </a:t>
            </a:r>
            <a:endParaRPr sz="1050" b="0" i="0" u="none" strike="noStrike" cap="none" dirty="0">
              <a:solidFill>
                <a:srgbClr val="7F7F7F"/>
              </a:solidFill>
              <a:latin typeface="Arial"/>
              <a:ea typeface="Arial"/>
              <a:cs typeface="Arial"/>
              <a:sym typeface="Arial"/>
            </a:endParaRPr>
          </a:p>
        </p:txBody>
      </p:sp>
      <p:graphicFrame>
        <p:nvGraphicFramePr>
          <p:cNvPr id="916" name="Google Shape;916;p198"/>
          <p:cNvGraphicFramePr/>
          <p:nvPr>
            <p:extLst>
              <p:ext uri="{D42A27DB-BD31-4B8C-83A1-F6EECF244321}">
                <p14:modId xmlns:p14="http://schemas.microsoft.com/office/powerpoint/2010/main" val="3672336149"/>
              </p:ext>
            </p:extLst>
          </p:nvPr>
        </p:nvGraphicFramePr>
        <p:xfrm>
          <a:off x="838201" y="2074443"/>
          <a:ext cx="10515600" cy="4318394"/>
        </p:xfrm>
        <a:graphic>
          <a:graphicData uri="http://schemas.openxmlformats.org/drawingml/2006/chart">
            <c:chart xmlns:c="http://schemas.openxmlformats.org/drawingml/2006/chart" xmlns:r="http://schemas.openxmlformats.org/officeDocument/2006/relationships" r:id="rId4"/>
          </a:graphicData>
        </a:graphic>
      </p:graphicFrame>
      <p:sp>
        <p:nvSpPr>
          <p:cNvPr id="917" name="Google Shape;917;p198"/>
          <p:cNvSpPr txBox="1"/>
          <p:nvPr/>
        </p:nvSpPr>
        <p:spPr>
          <a:xfrm>
            <a:off x="948908" y="812419"/>
            <a:ext cx="107139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Key Insights:</a:t>
            </a:r>
            <a:endParaRPr sz="1400" b="1"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If we examine the space between the inner (those who have consumed) versus the hatched line (willing to consume) for the top 10 overall concerns, we see huge space for anxiety and stress, joint or other pain, insomnia/sleep problems and mood.</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If we examine the space between those willing to consume versus those with a health concern, we have an education conversion opportunity, notably for anxiety or stress, fatigue/tiredness, insomnia/sleep problems, digestive complaints, hair loss, skin health and mood.</a:t>
            </a:r>
            <a:endParaRPr sz="14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2">
          <a:extLst>
            <a:ext uri="{FF2B5EF4-FFF2-40B4-BE49-F238E27FC236}">
              <a16:creationId xmlns:a16="http://schemas.microsoft.com/office/drawing/2014/main" id="{F5846D96-0C4A-BE51-8419-6C6BF52E2F21}"/>
            </a:ext>
          </a:extLst>
        </p:cNvPr>
        <p:cNvGrpSpPr/>
        <p:nvPr/>
      </p:nvGrpSpPr>
      <p:grpSpPr>
        <a:xfrm>
          <a:off x="0" y="0"/>
          <a:ext cx="0" cy="0"/>
          <a:chOff x="0" y="0"/>
          <a:chExt cx="0" cy="0"/>
        </a:xfrm>
      </p:grpSpPr>
      <p:sp>
        <p:nvSpPr>
          <p:cNvPr id="913" name="Google Shape;913;p198">
            <a:extLst>
              <a:ext uri="{FF2B5EF4-FFF2-40B4-BE49-F238E27FC236}">
                <a16:creationId xmlns:a16="http://schemas.microsoft.com/office/drawing/2014/main" id="{9A51C816-C751-C626-8BD4-5C7E86C84E6C}"/>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sz="2600" b="1" dirty="0">
                <a:solidFill>
                  <a:schemeClr val="tx1"/>
                </a:solidFill>
                <a:latin typeface="Arial Black"/>
                <a:ea typeface="Arial Black"/>
                <a:cs typeface="Arial Black"/>
                <a:sym typeface="Arial Black"/>
              </a:rPr>
              <a:t>HEALTH CONCERNS AND WHAT THEY TAKE </a:t>
            </a:r>
            <a:r>
              <a:rPr lang="en-US" sz="2600" dirty="0">
                <a:solidFill>
                  <a:schemeClr val="tx1"/>
                </a:solidFill>
                <a:latin typeface="Arial Black"/>
                <a:ea typeface="Arial Black"/>
                <a:cs typeface="Arial Black"/>
                <a:sym typeface="Arial Black"/>
              </a:rPr>
              <a:t>SUPPLEMENTS </a:t>
            </a:r>
            <a:r>
              <a:rPr lang="en-US" sz="2600" b="1" dirty="0">
                <a:solidFill>
                  <a:schemeClr val="tx1"/>
                </a:solidFill>
                <a:latin typeface="Arial Black"/>
                <a:ea typeface="Arial Black"/>
                <a:cs typeface="Arial Black"/>
                <a:sym typeface="Arial Black"/>
              </a:rPr>
              <a:t>FOR (2nd 10) AGGREGATE CONCERN</a:t>
            </a:r>
            <a:endParaRPr sz="2600" dirty="0">
              <a:solidFill>
                <a:schemeClr val="tx1"/>
              </a:solidFill>
              <a:latin typeface="Arial Black"/>
              <a:ea typeface="Arial Black"/>
              <a:cs typeface="Arial Black"/>
              <a:sym typeface="Arial Black"/>
            </a:endParaRPr>
          </a:p>
        </p:txBody>
      </p:sp>
      <p:pic>
        <p:nvPicPr>
          <p:cNvPr id="914" name="Google Shape;914;p198" descr="Icon&#10;&#10;Description automatically generated">
            <a:extLst>
              <a:ext uri="{FF2B5EF4-FFF2-40B4-BE49-F238E27FC236}">
                <a16:creationId xmlns:a16="http://schemas.microsoft.com/office/drawing/2014/main" id="{061CB09C-046A-407C-8A3C-B27A18E7186F}"/>
              </a:ext>
            </a:extLst>
          </p:cNvPr>
          <p:cNvPicPr preferRelativeResize="0"/>
          <p:nvPr/>
        </p:nvPicPr>
        <p:blipFill rotWithShape="1">
          <a:blip r:embed="rId3">
            <a:alphaModFix/>
          </a:blip>
          <a:srcRect/>
          <a:stretch/>
        </p:blipFill>
        <p:spPr>
          <a:xfrm>
            <a:off x="491708" y="812419"/>
            <a:ext cx="457200" cy="457200"/>
          </a:xfrm>
          <a:prstGeom prst="rect">
            <a:avLst/>
          </a:prstGeom>
          <a:noFill/>
          <a:ln>
            <a:noFill/>
          </a:ln>
        </p:spPr>
      </p:pic>
      <p:sp>
        <p:nvSpPr>
          <p:cNvPr id="915" name="Google Shape;915;p198">
            <a:extLst>
              <a:ext uri="{FF2B5EF4-FFF2-40B4-BE49-F238E27FC236}">
                <a16:creationId xmlns:a16="http://schemas.microsoft.com/office/drawing/2014/main" id="{B1155BD5-7BAC-859D-07DA-A2AE7CA85E4E}"/>
              </a:ext>
            </a:extLst>
          </p:cNvPr>
          <p:cNvSpPr txBox="1"/>
          <p:nvPr/>
        </p:nvSpPr>
        <p:spPr>
          <a:xfrm>
            <a:off x="0" y="6392837"/>
            <a:ext cx="8364511"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7F7F7F"/>
                </a:solidFill>
                <a:latin typeface="Arial"/>
                <a:ea typeface="Arial"/>
                <a:cs typeface="Arial"/>
                <a:sym typeface="Arial"/>
              </a:rPr>
              <a:t>Note: n=2876. Results shown next 10 health concerns. Health Concerns Question: “Which of the following health conditions or concerns currently impact or impacted you within the past year?” </a:t>
            </a:r>
            <a:endParaRPr sz="1050" b="0" i="0" u="none" strike="noStrike" cap="none" dirty="0">
              <a:solidFill>
                <a:srgbClr val="7F7F7F"/>
              </a:solidFill>
              <a:latin typeface="Arial"/>
              <a:ea typeface="Arial"/>
              <a:cs typeface="Arial"/>
              <a:sym typeface="Arial"/>
            </a:endParaRPr>
          </a:p>
        </p:txBody>
      </p:sp>
      <p:graphicFrame>
        <p:nvGraphicFramePr>
          <p:cNvPr id="916" name="Google Shape;916;p198">
            <a:extLst>
              <a:ext uri="{FF2B5EF4-FFF2-40B4-BE49-F238E27FC236}">
                <a16:creationId xmlns:a16="http://schemas.microsoft.com/office/drawing/2014/main" id="{60A15F78-46BA-D8A9-23C0-779A17E77326}"/>
              </a:ext>
            </a:extLst>
          </p:cNvPr>
          <p:cNvGraphicFramePr/>
          <p:nvPr>
            <p:extLst>
              <p:ext uri="{D42A27DB-BD31-4B8C-83A1-F6EECF244321}">
                <p14:modId xmlns:p14="http://schemas.microsoft.com/office/powerpoint/2010/main" val="2404458505"/>
              </p:ext>
            </p:extLst>
          </p:nvPr>
        </p:nvGraphicFramePr>
        <p:xfrm>
          <a:off x="838201" y="2074443"/>
          <a:ext cx="10515600" cy="4318394"/>
        </p:xfrm>
        <a:graphic>
          <a:graphicData uri="http://schemas.openxmlformats.org/drawingml/2006/chart">
            <c:chart xmlns:c="http://schemas.openxmlformats.org/drawingml/2006/chart" xmlns:r="http://schemas.openxmlformats.org/officeDocument/2006/relationships" r:id="rId4"/>
          </a:graphicData>
        </a:graphic>
      </p:graphicFrame>
      <p:sp>
        <p:nvSpPr>
          <p:cNvPr id="917" name="Google Shape;917;p198">
            <a:extLst>
              <a:ext uri="{FF2B5EF4-FFF2-40B4-BE49-F238E27FC236}">
                <a16:creationId xmlns:a16="http://schemas.microsoft.com/office/drawing/2014/main" id="{BA96D2AE-50E0-D48C-D7F8-1F1D5A6EFB78}"/>
              </a:ext>
            </a:extLst>
          </p:cNvPr>
          <p:cNvSpPr txBox="1"/>
          <p:nvPr/>
        </p:nvSpPr>
        <p:spPr>
          <a:xfrm>
            <a:off x="948908" y="812419"/>
            <a:ext cx="107139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Key Insights:</a:t>
            </a:r>
            <a:endParaRPr sz="1400" b="1"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If we examine the space between the inner (those who have consumed) versus the hatched line (willing to consume) for the next 10 overall concerns, we see huge space for overweight/obese, lack of mental energy, oral health, eye fatigue and healthy aging.</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If we examine the space between those willing to consume versus those with a health concern, we have an education conversion opportunity, notably for overweight/obese, lack of mental energy, depression, high cholesterol, eye fatigue, oral health and poor/declining vision.</a:t>
            </a:r>
            <a:endParaRPr sz="14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249048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2">
          <a:extLst>
            <a:ext uri="{FF2B5EF4-FFF2-40B4-BE49-F238E27FC236}">
              <a16:creationId xmlns:a16="http://schemas.microsoft.com/office/drawing/2014/main" id="{A64BAB40-C6EB-40E0-60FD-CD97AD328B61}"/>
            </a:ext>
          </a:extLst>
        </p:cNvPr>
        <p:cNvGrpSpPr/>
        <p:nvPr/>
      </p:nvGrpSpPr>
      <p:grpSpPr>
        <a:xfrm>
          <a:off x="0" y="0"/>
          <a:ext cx="0" cy="0"/>
          <a:chOff x="0" y="0"/>
          <a:chExt cx="0" cy="0"/>
        </a:xfrm>
      </p:grpSpPr>
      <p:sp>
        <p:nvSpPr>
          <p:cNvPr id="913" name="Google Shape;913;p198">
            <a:extLst>
              <a:ext uri="{FF2B5EF4-FFF2-40B4-BE49-F238E27FC236}">
                <a16:creationId xmlns:a16="http://schemas.microsoft.com/office/drawing/2014/main" id="{D425C715-0A8B-F623-6EAC-2CBC2BD0F89D}"/>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sz="2600" b="1" dirty="0">
                <a:solidFill>
                  <a:schemeClr val="tx1"/>
                </a:solidFill>
                <a:latin typeface="Arial Black"/>
                <a:ea typeface="Arial Black"/>
                <a:cs typeface="Arial Black"/>
                <a:sym typeface="Arial Black"/>
              </a:rPr>
              <a:t>HEALTH CONCERNS AND WHAT THEY TAKE </a:t>
            </a:r>
            <a:r>
              <a:rPr lang="en-US" sz="2600" dirty="0">
                <a:solidFill>
                  <a:schemeClr val="tx1"/>
                </a:solidFill>
                <a:latin typeface="Arial Black"/>
                <a:ea typeface="Arial Black"/>
                <a:cs typeface="Arial Black"/>
                <a:sym typeface="Arial Black"/>
              </a:rPr>
              <a:t>SUPPLEMENTS </a:t>
            </a:r>
            <a:r>
              <a:rPr lang="en-US" sz="2600" b="1" dirty="0">
                <a:solidFill>
                  <a:schemeClr val="tx1"/>
                </a:solidFill>
                <a:latin typeface="Arial Black"/>
                <a:ea typeface="Arial Black"/>
                <a:cs typeface="Arial Black"/>
                <a:sym typeface="Arial Black"/>
              </a:rPr>
              <a:t>FOR (3rd 10) AGGREGATE CONCERN</a:t>
            </a:r>
            <a:endParaRPr sz="2600" dirty="0">
              <a:solidFill>
                <a:schemeClr val="tx1"/>
              </a:solidFill>
              <a:latin typeface="Arial Black"/>
              <a:ea typeface="Arial Black"/>
              <a:cs typeface="Arial Black"/>
              <a:sym typeface="Arial Black"/>
            </a:endParaRPr>
          </a:p>
        </p:txBody>
      </p:sp>
      <p:pic>
        <p:nvPicPr>
          <p:cNvPr id="914" name="Google Shape;914;p198" descr="Icon&#10;&#10;Description automatically generated">
            <a:extLst>
              <a:ext uri="{FF2B5EF4-FFF2-40B4-BE49-F238E27FC236}">
                <a16:creationId xmlns:a16="http://schemas.microsoft.com/office/drawing/2014/main" id="{12413CCA-C84B-030B-139A-4231FA46E8CA}"/>
              </a:ext>
            </a:extLst>
          </p:cNvPr>
          <p:cNvPicPr preferRelativeResize="0"/>
          <p:nvPr/>
        </p:nvPicPr>
        <p:blipFill rotWithShape="1">
          <a:blip r:embed="rId3">
            <a:alphaModFix/>
          </a:blip>
          <a:srcRect/>
          <a:stretch/>
        </p:blipFill>
        <p:spPr>
          <a:xfrm>
            <a:off x="491708" y="812419"/>
            <a:ext cx="457200" cy="457200"/>
          </a:xfrm>
          <a:prstGeom prst="rect">
            <a:avLst/>
          </a:prstGeom>
          <a:noFill/>
          <a:ln>
            <a:noFill/>
          </a:ln>
        </p:spPr>
      </p:pic>
      <p:sp>
        <p:nvSpPr>
          <p:cNvPr id="915" name="Google Shape;915;p198">
            <a:extLst>
              <a:ext uri="{FF2B5EF4-FFF2-40B4-BE49-F238E27FC236}">
                <a16:creationId xmlns:a16="http://schemas.microsoft.com/office/drawing/2014/main" id="{44134213-522C-152D-F5AF-4E52411A81E7}"/>
              </a:ext>
            </a:extLst>
          </p:cNvPr>
          <p:cNvSpPr txBox="1"/>
          <p:nvPr/>
        </p:nvSpPr>
        <p:spPr>
          <a:xfrm>
            <a:off x="0" y="6392837"/>
            <a:ext cx="8364511"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7F7F7F"/>
                </a:solidFill>
                <a:latin typeface="Arial"/>
                <a:ea typeface="Arial"/>
                <a:cs typeface="Arial"/>
                <a:sym typeface="Arial"/>
              </a:rPr>
              <a:t>Note: n=2876. Results shown next 10 health concerns. Health Concerns Question: “Which of the following health conditions or concerns currently impact or impacted you within the past year?” </a:t>
            </a:r>
            <a:endParaRPr sz="1050" b="0" i="0" u="none" strike="noStrike" cap="none" dirty="0">
              <a:solidFill>
                <a:srgbClr val="7F7F7F"/>
              </a:solidFill>
              <a:latin typeface="Arial"/>
              <a:ea typeface="Arial"/>
              <a:cs typeface="Arial"/>
              <a:sym typeface="Arial"/>
            </a:endParaRPr>
          </a:p>
        </p:txBody>
      </p:sp>
      <p:graphicFrame>
        <p:nvGraphicFramePr>
          <p:cNvPr id="916" name="Google Shape;916;p198">
            <a:extLst>
              <a:ext uri="{FF2B5EF4-FFF2-40B4-BE49-F238E27FC236}">
                <a16:creationId xmlns:a16="http://schemas.microsoft.com/office/drawing/2014/main" id="{D3C782B0-5C4B-6931-27DA-57DF9B098652}"/>
              </a:ext>
            </a:extLst>
          </p:cNvPr>
          <p:cNvGraphicFramePr/>
          <p:nvPr>
            <p:extLst>
              <p:ext uri="{D42A27DB-BD31-4B8C-83A1-F6EECF244321}">
                <p14:modId xmlns:p14="http://schemas.microsoft.com/office/powerpoint/2010/main" val="274460728"/>
              </p:ext>
            </p:extLst>
          </p:nvPr>
        </p:nvGraphicFramePr>
        <p:xfrm>
          <a:off x="838201" y="2074443"/>
          <a:ext cx="10515600" cy="4318394"/>
        </p:xfrm>
        <a:graphic>
          <a:graphicData uri="http://schemas.openxmlformats.org/drawingml/2006/chart">
            <c:chart xmlns:c="http://schemas.openxmlformats.org/drawingml/2006/chart" xmlns:r="http://schemas.openxmlformats.org/officeDocument/2006/relationships" r:id="rId4"/>
          </a:graphicData>
        </a:graphic>
      </p:graphicFrame>
      <p:sp>
        <p:nvSpPr>
          <p:cNvPr id="917" name="Google Shape;917;p198">
            <a:extLst>
              <a:ext uri="{FF2B5EF4-FFF2-40B4-BE49-F238E27FC236}">
                <a16:creationId xmlns:a16="http://schemas.microsoft.com/office/drawing/2014/main" id="{F5F11844-8B22-118A-6E3E-C35122C730E7}"/>
              </a:ext>
            </a:extLst>
          </p:cNvPr>
          <p:cNvSpPr txBox="1"/>
          <p:nvPr/>
        </p:nvSpPr>
        <p:spPr>
          <a:xfrm>
            <a:off x="948908" y="812419"/>
            <a:ext cx="107139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Key Insights:</a:t>
            </a:r>
            <a:endParaRPr sz="1400" b="1"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If we examine the space between the inner (those who have consumed) versus the hatched line (willing to consume) for the third set of 10 overall concerns, we see huge space for memory issues, lack of mental acuity, cognition, focus and sexual health.</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If we examine the space between those willing to consume versus those with a health concern, we have an education conversion opportunity, notably for memory issues, diabetes/blood sugar management, athletic performance, lack of mental acuity, cognition, focus, poor hydration, inflammation and sexual health.</a:t>
            </a:r>
            <a:endParaRPr sz="14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72335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63"/>
          <p:cNvSpPr/>
          <p:nvPr/>
        </p:nvSpPr>
        <p:spPr>
          <a:xfrm>
            <a:off x="884451" y="89320"/>
            <a:ext cx="4324157" cy="5964239"/>
          </a:xfrm>
          <a:prstGeom prst="rect">
            <a:avLst/>
          </a:prstGeom>
          <a:gradFill>
            <a:gsLst>
              <a:gs pos="0">
                <a:srgbClr val="2E3087"/>
              </a:gs>
              <a:gs pos="99000">
                <a:srgbClr val="44B64D"/>
              </a:gs>
              <a:gs pos="100000">
                <a:srgbClr val="44B64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5" name="Google Shape;1625;p63"/>
          <p:cNvSpPr txBox="1"/>
          <p:nvPr/>
        </p:nvSpPr>
        <p:spPr>
          <a:xfrm>
            <a:off x="6356972" y="2748273"/>
            <a:ext cx="4728704"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Black"/>
                <a:ea typeface="Arial Black"/>
                <a:cs typeface="Arial Black"/>
                <a:sym typeface="Arial Black"/>
              </a:rPr>
              <a:t>FAMILIARITY &amp; REASONS THEY BUY</a:t>
            </a:r>
            <a:endParaRPr sz="1400" b="0" i="0" u="none" strike="noStrike" cap="none">
              <a:solidFill>
                <a:srgbClr val="000000"/>
              </a:solidFill>
              <a:latin typeface="Arial"/>
              <a:ea typeface="Arial"/>
              <a:cs typeface="Arial"/>
              <a:sym typeface="Arial"/>
            </a:endParaRPr>
          </a:p>
        </p:txBody>
      </p:sp>
      <p:pic>
        <p:nvPicPr>
          <p:cNvPr id="1626" name="Google Shape;1626;p63"/>
          <p:cNvPicPr preferRelativeResize="0">
            <a:picLocks noGrp="1"/>
          </p:cNvPicPr>
          <p:nvPr>
            <p:ph type="pic" idx="2"/>
          </p:nvPr>
        </p:nvPicPr>
        <p:blipFill rotWithShape="1">
          <a:blip r:embed="rId3">
            <a:alphaModFix/>
          </a:blip>
          <a:srcRect l="11886" t="113" r="40082" b="-110"/>
          <a:stretch/>
        </p:blipFill>
        <p:spPr>
          <a:xfrm>
            <a:off x="717550" y="0"/>
            <a:ext cx="4233863" cy="5865813"/>
          </a:xfrm>
          <a:prstGeom prst="rect">
            <a:avLst/>
          </a:prstGeom>
          <a:solidFill>
            <a:schemeClr val="lt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5">
          <a:extLst>
            <a:ext uri="{FF2B5EF4-FFF2-40B4-BE49-F238E27FC236}">
              <a16:creationId xmlns:a16="http://schemas.microsoft.com/office/drawing/2014/main" id="{2E010119-989A-F91B-5FBE-1CE4AAF0763A}"/>
            </a:ext>
          </a:extLst>
        </p:cNvPr>
        <p:cNvGrpSpPr/>
        <p:nvPr/>
      </p:nvGrpSpPr>
      <p:grpSpPr>
        <a:xfrm>
          <a:off x="0" y="0"/>
          <a:ext cx="0" cy="0"/>
          <a:chOff x="0" y="0"/>
          <a:chExt cx="0" cy="0"/>
        </a:xfrm>
      </p:grpSpPr>
      <p:sp>
        <p:nvSpPr>
          <p:cNvPr id="1216" name="Google Shape;1216;p74">
            <a:extLst>
              <a:ext uri="{FF2B5EF4-FFF2-40B4-BE49-F238E27FC236}">
                <a16:creationId xmlns:a16="http://schemas.microsoft.com/office/drawing/2014/main" id="{38C1E4A9-D64C-EE5E-C3D9-75C439A7AB1B}"/>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FAMILIARITY: US, AGGREGATE CONCERN</a:t>
            </a:r>
            <a:endParaRPr dirty="0">
              <a:solidFill>
                <a:schemeClr val="tx1"/>
              </a:solidFill>
            </a:endParaRPr>
          </a:p>
        </p:txBody>
      </p:sp>
      <p:sp>
        <p:nvSpPr>
          <p:cNvPr id="1217" name="Google Shape;1217;p74">
            <a:extLst>
              <a:ext uri="{FF2B5EF4-FFF2-40B4-BE49-F238E27FC236}">
                <a16:creationId xmlns:a16="http://schemas.microsoft.com/office/drawing/2014/main" id="{BFE98475-A0A6-DD28-6CBE-20A9112062B0}"/>
              </a:ext>
            </a:extLst>
          </p:cNvPr>
          <p:cNvSpPr txBox="1"/>
          <p:nvPr/>
        </p:nvSpPr>
        <p:spPr>
          <a:xfrm>
            <a:off x="0" y="6611779"/>
            <a:ext cx="82296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1000" b="0" i="0" u="none" strike="noStrike" cap="none" dirty="0">
                <a:solidFill>
                  <a:srgbClr val="7F7F7F"/>
                </a:solidFill>
                <a:latin typeface="Arial"/>
                <a:ea typeface="Arial"/>
                <a:cs typeface="Arial"/>
                <a:sym typeface="Arial"/>
              </a:rPr>
              <a:t>Note: </a:t>
            </a:r>
            <a:r>
              <a:rPr lang="en-US" sz="1000" dirty="0">
                <a:solidFill>
                  <a:srgbClr val="7F7F7F"/>
                </a:solidFill>
              </a:rPr>
              <a:t>US</a:t>
            </a:r>
            <a:r>
              <a:rPr lang="en-US" sz="1000" b="0" i="0" u="none" strike="noStrike" cap="none" dirty="0">
                <a:solidFill>
                  <a:srgbClr val="7F7F7F"/>
                </a:solidFill>
                <a:latin typeface="Arial"/>
                <a:ea typeface="Arial"/>
                <a:cs typeface="Arial"/>
                <a:sym typeface="Arial"/>
              </a:rPr>
              <a:t> n=669.</a:t>
            </a:r>
            <a:r>
              <a:rPr lang="en-US" sz="1000" dirty="0">
                <a:solidFill>
                  <a:srgbClr val="7F7F7F"/>
                </a:solidFill>
                <a:latin typeface="Arial"/>
                <a:ea typeface="Arial"/>
                <a:cs typeface="Arial"/>
                <a:sym typeface="Arial"/>
              </a:rPr>
              <a:t> </a:t>
            </a:r>
            <a:r>
              <a:rPr lang="en-US" sz="1000" b="0" i="0" u="none" strike="noStrike" cap="none" dirty="0">
                <a:solidFill>
                  <a:srgbClr val="7F7F7F"/>
                </a:solidFill>
                <a:latin typeface="Arial"/>
                <a:ea typeface="Arial"/>
                <a:cs typeface="Arial"/>
                <a:sym typeface="Arial"/>
              </a:rPr>
              <a:t>Question: “How familiar would you consider yourself regarding the use of these supplements?”</a:t>
            </a:r>
            <a:endParaRPr dirty="0"/>
          </a:p>
        </p:txBody>
      </p:sp>
      <p:pic>
        <p:nvPicPr>
          <p:cNvPr id="1218" name="Google Shape;1218;p74" descr="Icon&#10;&#10;Description automatically generated">
            <a:extLst>
              <a:ext uri="{FF2B5EF4-FFF2-40B4-BE49-F238E27FC236}">
                <a16:creationId xmlns:a16="http://schemas.microsoft.com/office/drawing/2014/main" id="{63F33607-DCF2-C155-F4CF-BE07F2096BE0}"/>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1219" name="Google Shape;1219;p74">
            <a:extLst>
              <a:ext uri="{FF2B5EF4-FFF2-40B4-BE49-F238E27FC236}">
                <a16:creationId xmlns:a16="http://schemas.microsoft.com/office/drawing/2014/main" id="{034149AD-2780-0D0C-FDDC-E59A8CBC41FF}"/>
              </a:ext>
            </a:extLst>
          </p:cNvPr>
          <p:cNvSpPr txBox="1"/>
          <p:nvPr/>
        </p:nvSpPr>
        <p:spPr>
          <a:xfrm>
            <a:off x="1302026" y="618746"/>
            <a:ext cx="10058400" cy="738623"/>
          </a:xfrm>
          <a:prstGeom prst="rect">
            <a:avLst/>
          </a:prstGeom>
          <a:noFill/>
          <a:ln>
            <a:noFill/>
          </a:ln>
        </p:spPr>
        <p:txBody>
          <a:bodyPr spcFirstLastPara="1" wrap="square" lIns="91425" tIns="45700" rIns="91425" bIns="45700" anchor="t" anchorCtr="0">
            <a:spAutoFit/>
          </a:bodyPr>
          <a:lstStyle/>
          <a:p>
            <a:pPr lvl="0">
              <a:buClrTx/>
              <a:defRPr/>
            </a:pPr>
            <a:r>
              <a:rPr lang="en-US" b="1" kern="1200" dirty="0"/>
              <a:t>Key Insight:</a:t>
            </a:r>
            <a:endParaRPr lang="en-US" sz="1800" kern="1200" dirty="0"/>
          </a:p>
          <a:p>
            <a:pPr marL="285750" lvl="0" indent="-285750">
              <a:buSzPts val="1400"/>
              <a:buFont typeface="Arial"/>
              <a:buChar char="•"/>
              <a:defRPr/>
            </a:pPr>
            <a:r>
              <a:rPr lang="en-US" kern="1200" dirty="0"/>
              <a:t>For this user group, multis and vitamin C are over 80% top-2, probiotics is solidly in the top-5 at 33% extremely familiar and take/recommend, omega-3s sit 7</a:t>
            </a:r>
            <a:r>
              <a:rPr lang="en-US" kern="1200" baseline="30000" dirty="0"/>
              <a:t>th</a:t>
            </a:r>
            <a:r>
              <a:rPr lang="en-US" kern="1200" dirty="0"/>
              <a:t> in take or recommend as well as top-2, magnesium tops the top 10in both as well. </a:t>
            </a:r>
            <a:endParaRPr lang="en-US" dirty="0"/>
          </a:p>
        </p:txBody>
      </p:sp>
      <p:graphicFrame>
        <p:nvGraphicFramePr>
          <p:cNvPr id="1220" name="Google Shape;1220;p74">
            <a:extLst>
              <a:ext uri="{FF2B5EF4-FFF2-40B4-BE49-F238E27FC236}">
                <a16:creationId xmlns:a16="http://schemas.microsoft.com/office/drawing/2014/main" id="{667CA960-661B-8353-0AED-641A2A2F831D}"/>
              </a:ext>
            </a:extLst>
          </p:cNvPr>
          <p:cNvGraphicFramePr/>
          <p:nvPr>
            <p:extLst>
              <p:ext uri="{D42A27DB-BD31-4B8C-83A1-F6EECF244321}">
                <p14:modId xmlns:p14="http://schemas.microsoft.com/office/powerpoint/2010/main" val="2737633674"/>
              </p:ext>
            </p:extLst>
          </p:nvPr>
        </p:nvGraphicFramePr>
        <p:xfrm>
          <a:off x="190831" y="1358211"/>
          <a:ext cx="12001169" cy="5026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768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3">
          <a:extLst>
            <a:ext uri="{FF2B5EF4-FFF2-40B4-BE49-F238E27FC236}">
              <a16:creationId xmlns:a16="http://schemas.microsoft.com/office/drawing/2014/main" id="{B61C5732-8994-E4BE-0698-4063D390319E}"/>
            </a:ext>
          </a:extLst>
        </p:cNvPr>
        <p:cNvGrpSpPr/>
        <p:nvPr/>
      </p:nvGrpSpPr>
      <p:grpSpPr>
        <a:xfrm>
          <a:off x="0" y="0"/>
          <a:ext cx="0" cy="0"/>
          <a:chOff x="0" y="0"/>
          <a:chExt cx="0" cy="0"/>
        </a:xfrm>
      </p:grpSpPr>
      <p:sp>
        <p:nvSpPr>
          <p:cNvPr id="1324" name="Google Shape;1324;p86">
            <a:extLst>
              <a:ext uri="{FF2B5EF4-FFF2-40B4-BE49-F238E27FC236}">
                <a16:creationId xmlns:a16="http://schemas.microsoft.com/office/drawing/2014/main" id="{8E222D4C-0FCB-180F-B2D7-362D3A0E01A4}"/>
              </a:ext>
            </a:extLst>
          </p:cNvPr>
          <p:cNvSpPr txBox="1">
            <a:spLocks noGrp="1"/>
          </p:cNvSpPr>
          <p:nvPr>
            <p:ph type="title"/>
          </p:nvPr>
        </p:nvSpPr>
        <p:spPr>
          <a:xfrm>
            <a:off x="896510" y="165149"/>
            <a:ext cx="10515600" cy="456750"/>
          </a:xfrm>
          <a:prstGeom prst="rect">
            <a:avLst/>
          </a:prstGeom>
          <a:noFill/>
          <a:ln>
            <a:noFill/>
          </a:ln>
        </p:spPr>
        <p:txBody>
          <a:bodyPr spcFirstLastPara="1" wrap="square" lIns="91425" tIns="45700" rIns="91425" bIns="45700" anchor="ctr" anchorCtr="0">
            <a:noAutofit/>
          </a:bodyPr>
          <a:lstStyle/>
          <a:p>
            <a:pPr lvl="0"/>
            <a:r>
              <a:rPr lang="en-US" sz="2400" dirty="0">
                <a:solidFill>
                  <a:schemeClr val="tx1"/>
                </a:solidFill>
              </a:rPr>
              <a:t>PERCEIVED EFFECTIVENESS: US, </a:t>
            </a:r>
            <a:br>
              <a:rPr lang="en-US" sz="2400" dirty="0">
                <a:solidFill>
                  <a:schemeClr val="tx1"/>
                </a:solidFill>
              </a:rPr>
            </a:br>
            <a:r>
              <a:rPr lang="en-US" sz="2400" dirty="0">
                <a:solidFill>
                  <a:schemeClr val="tx1"/>
                </a:solidFill>
              </a:rPr>
              <a:t>AGGREGATE CONCERN </a:t>
            </a:r>
            <a:endParaRPr sz="2400" dirty="0">
              <a:solidFill>
                <a:schemeClr val="tx1"/>
              </a:solidFill>
            </a:endParaRPr>
          </a:p>
        </p:txBody>
      </p:sp>
      <p:sp>
        <p:nvSpPr>
          <p:cNvPr id="1325" name="Google Shape;1325;p86">
            <a:extLst>
              <a:ext uri="{FF2B5EF4-FFF2-40B4-BE49-F238E27FC236}">
                <a16:creationId xmlns:a16="http://schemas.microsoft.com/office/drawing/2014/main" id="{5041BDDC-DC5C-4BD7-7BBC-CC8E1DC20F6B}"/>
              </a:ext>
            </a:extLst>
          </p:cNvPr>
          <p:cNvSpPr txBox="1"/>
          <p:nvPr/>
        </p:nvSpPr>
        <p:spPr>
          <a:xfrm>
            <a:off x="0" y="6611779"/>
            <a:ext cx="82296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1000" b="0" i="0" u="none" strike="noStrike" cap="none" dirty="0">
                <a:solidFill>
                  <a:srgbClr val="7F7F7F"/>
                </a:solidFill>
                <a:latin typeface="Arial"/>
                <a:ea typeface="Arial"/>
                <a:cs typeface="Arial"/>
                <a:sym typeface="Arial"/>
              </a:rPr>
              <a:t>Note: </a:t>
            </a:r>
            <a:r>
              <a:rPr lang="en-US" sz="1000" dirty="0">
                <a:solidFill>
                  <a:srgbClr val="7F7F7F"/>
                </a:solidFill>
                <a:latin typeface="Arial"/>
                <a:ea typeface="Arial"/>
                <a:cs typeface="Arial"/>
                <a:sym typeface="Arial"/>
              </a:rPr>
              <a:t>n varies</a:t>
            </a:r>
            <a:r>
              <a:rPr lang="en-US" sz="1000" b="0" i="0" u="none" strike="noStrike" cap="none" dirty="0">
                <a:solidFill>
                  <a:srgbClr val="7F7F7F"/>
                </a:solidFill>
                <a:latin typeface="Arial"/>
                <a:ea typeface="Arial"/>
                <a:cs typeface="Arial"/>
                <a:sym typeface="Arial"/>
              </a:rPr>
              <a:t>.</a:t>
            </a:r>
            <a:r>
              <a:rPr lang="en-US" sz="1000" dirty="0">
                <a:solidFill>
                  <a:srgbClr val="7F7F7F"/>
                </a:solidFill>
                <a:latin typeface="Arial"/>
                <a:ea typeface="Arial"/>
                <a:cs typeface="Arial"/>
                <a:sym typeface="Arial"/>
              </a:rPr>
              <a:t> </a:t>
            </a:r>
            <a:r>
              <a:rPr lang="en-US" sz="1000" b="0" i="0" u="none" strike="noStrike" cap="none" dirty="0">
                <a:solidFill>
                  <a:srgbClr val="7F7F7F"/>
                </a:solidFill>
                <a:latin typeface="Arial"/>
                <a:ea typeface="Arial"/>
                <a:cs typeface="Arial"/>
                <a:sym typeface="Arial"/>
              </a:rPr>
              <a:t>Question: “What is your opinion of the effectiveness/benefit of each of these supplements?”</a:t>
            </a:r>
            <a:endParaRPr dirty="0"/>
          </a:p>
        </p:txBody>
      </p:sp>
      <p:pic>
        <p:nvPicPr>
          <p:cNvPr id="1326" name="Google Shape;1326;p86" descr="Icon&#10;&#10;Description automatically generated">
            <a:extLst>
              <a:ext uri="{FF2B5EF4-FFF2-40B4-BE49-F238E27FC236}">
                <a16:creationId xmlns:a16="http://schemas.microsoft.com/office/drawing/2014/main" id="{89A32D4F-3311-AE94-0268-720C03218F78}"/>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1327" name="Google Shape;1327;p86">
            <a:extLst>
              <a:ext uri="{FF2B5EF4-FFF2-40B4-BE49-F238E27FC236}">
                <a16:creationId xmlns:a16="http://schemas.microsoft.com/office/drawing/2014/main" id="{542C9E15-8F5A-2AC3-0ADB-8E0B5E248C78}"/>
              </a:ext>
            </a:extLst>
          </p:cNvPr>
          <p:cNvSpPr txBox="1"/>
          <p:nvPr/>
        </p:nvSpPr>
        <p:spPr>
          <a:xfrm>
            <a:off x="1326807" y="751445"/>
            <a:ext cx="10058400" cy="523180"/>
          </a:xfrm>
          <a:prstGeom prst="rect">
            <a:avLst/>
          </a:prstGeom>
          <a:noFill/>
          <a:ln>
            <a:noFill/>
          </a:ln>
        </p:spPr>
        <p:txBody>
          <a:bodyPr spcFirstLastPara="1" wrap="square" lIns="91425" tIns="45700" rIns="91425" bIns="45700" anchor="t" anchorCtr="0">
            <a:spAutoFit/>
          </a:bodyPr>
          <a:lstStyle/>
          <a:p>
            <a:pPr lvl="0">
              <a:buClrTx/>
              <a:defRPr/>
            </a:pPr>
            <a:r>
              <a:rPr lang="en-US" b="1" kern="1200" dirty="0"/>
              <a:t>Key Insights:</a:t>
            </a:r>
            <a:endParaRPr lang="en-US" sz="1800" kern="1200" dirty="0"/>
          </a:p>
          <a:p>
            <a:pPr marL="285750" indent="-285750">
              <a:buSzPts val="1400"/>
              <a:buFont typeface="Arial"/>
              <a:buChar char="•"/>
              <a:defRPr/>
            </a:pPr>
            <a:r>
              <a:rPr lang="en-US" kern="1200" dirty="0"/>
              <a:t>US respondents have many supplements over 70% top-2, including antioxidants, magnesium and even melatonin.</a:t>
            </a:r>
          </a:p>
        </p:txBody>
      </p:sp>
      <p:graphicFrame>
        <p:nvGraphicFramePr>
          <p:cNvPr id="1328" name="Google Shape;1328;p86">
            <a:extLst>
              <a:ext uri="{FF2B5EF4-FFF2-40B4-BE49-F238E27FC236}">
                <a16:creationId xmlns:a16="http://schemas.microsoft.com/office/drawing/2014/main" id="{CC2D2DB0-3178-24A7-02DC-00962C0CAEFE}"/>
              </a:ext>
            </a:extLst>
          </p:cNvPr>
          <p:cNvGraphicFramePr/>
          <p:nvPr>
            <p:extLst>
              <p:ext uri="{D42A27DB-BD31-4B8C-83A1-F6EECF244321}">
                <p14:modId xmlns:p14="http://schemas.microsoft.com/office/powerpoint/2010/main" val="154176091"/>
              </p:ext>
            </p:extLst>
          </p:nvPr>
        </p:nvGraphicFramePr>
        <p:xfrm>
          <a:off x="198783" y="1550505"/>
          <a:ext cx="11993217" cy="4834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646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1">
          <a:extLst>
            <a:ext uri="{FF2B5EF4-FFF2-40B4-BE49-F238E27FC236}">
              <a16:creationId xmlns:a16="http://schemas.microsoft.com/office/drawing/2014/main" id="{8A8BFD73-0E32-1381-6B4B-99C1597B884E}"/>
            </a:ext>
          </a:extLst>
        </p:cNvPr>
        <p:cNvGrpSpPr/>
        <p:nvPr/>
      </p:nvGrpSpPr>
      <p:grpSpPr>
        <a:xfrm>
          <a:off x="0" y="0"/>
          <a:ext cx="0" cy="0"/>
          <a:chOff x="0" y="0"/>
          <a:chExt cx="0" cy="0"/>
        </a:xfrm>
      </p:grpSpPr>
      <p:sp>
        <p:nvSpPr>
          <p:cNvPr id="1972" name="Google Shape;1972;p90">
            <a:extLst>
              <a:ext uri="{FF2B5EF4-FFF2-40B4-BE49-F238E27FC236}">
                <a16:creationId xmlns:a16="http://schemas.microsoft.com/office/drawing/2014/main" id="{F3362E5C-22F8-EAE3-8CB4-550C4FA02315}"/>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ATTRIBUTES INFLUENCING PURCHASE: </a:t>
            </a:r>
            <a:br>
              <a:rPr lang="en-US" dirty="0">
                <a:solidFill>
                  <a:schemeClr val="tx1"/>
                </a:solidFill>
              </a:rPr>
            </a:br>
            <a:r>
              <a:rPr lang="en-US" dirty="0">
                <a:solidFill>
                  <a:schemeClr val="tx1"/>
                </a:solidFill>
              </a:rPr>
              <a:t>US, AGE &amp; GENDER, AGGREGATE CONCERN</a:t>
            </a:r>
            <a:endParaRPr dirty="0">
              <a:solidFill>
                <a:schemeClr val="tx1"/>
              </a:solidFill>
            </a:endParaRPr>
          </a:p>
        </p:txBody>
      </p:sp>
      <p:sp>
        <p:nvSpPr>
          <p:cNvPr id="1973" name="Google Shape;1973;p90">
            <a:extLst>
              <a:ext uri="{FF2B5EF4-FFF2-40B4-BE49-F238E27FC236}">
                <a16:creationId xmlns:a16="http://schemas.microsoft.com/office/drawing/2014/main" id="{38E74AB1-99F0-7D2F-02DC-29F74088DC11}"/>
              </a:ext>
            </a:extLst>
          </p:cNvPr>
          <p:cNvSpPr txBox="1"/>
          <p:nvPr/>
        </p:nvSpPr>
        <p:spPr>
          <a:xfrm>
            <a:off x="0" y="6304600"/>
            <a:ext cx="9092486"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Note: US Female 18-25 n=28, US Male 18-25 n=28, US Female 26-34 n=75, US Male 26-34 n=70, US Female 35-44 n=75, US Male 35-44 n=96, US Female 45-54 n=86, US Male 45-54 n=61, US Female 55+ n=78, US Male 55+ n=70 . Question: “What are the most important attributes you look for when purchasing supplements?”</a:t>
            </a:r>
            <a:endParaRPr sz="1400" b="0" i="0" u="none" strike="noStrike" cap="none" dirty="0">
              <a:solidFill>
                <a:srgbClr val="000000"/>
              </a:solidFill>
              <a:latin typeface="Arial"/>
              <a:ea typeface="Arial"/>
              <a:cs typeface="Arial"/>
              <a:sym typeface="Arial"/>
            </a:endParaRPr>
          </a:p>
        </p:txBody>
      </p:sp>
      <p:pic>
        <p:nvPicPr>
          <p:cNvPr id="1974" name="Google Shape;1974;p90" descr="Icon&#10;&#10;Description automatically generated">
            <a:extLst>
              <a:ext uri="{FF2B5EF4-FFF2-40B4-BE49-F238E27FC236}">
                <a16:creationId xmlns:a16="http://schemas.microsoft.com/office/drawing/2014/main" id="{171EDDD4-0EEA-FE60-30BD-801227FC2EE4}"/>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1975" name="Google Shape;1975;p90">
            <a:extLst>
              <a:ext uri="{FF2B5EF4-FFF2-40B4-BE49-F238E27FC236}">
                <a16:creationId xmlns:a16="http://schemas.microsoft.com/office/drawing/2014/main" id="{C519DB24-D22F-2458-A592-2A157FFF1488}"/>
              </a:ext>
            </a:extLst>
          </p:cNvPr>
          <p:cNvSpPr txBox="1"/>
          <p:nvPr/>
        </p:nvSpPr>
        <p:spPr>
          <a:xfrm>
            <a:off x="1295400" y="696459"/>
            <a:ext cx="100584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For the aggregate concern, we see ‘</a:t>
            </a:r>
            <a:r>
              <a:rPr lang="en-US" dirty="0">
                <a:solidFill>
                  <a:schemeClr val="dk1"/>
                </a:solidFill>
              </a:rPr>
              <a:t>addresses my specific health concern’ as a strong response, especially for those older and females under 44. the health care professional recommendation response is high also for those older and those 26-34.</a:t>
            </a: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Note natural source, clinical research on the ingredient for males 18-25 and clinical research on the ingredient for females 18-25.</a:t>
            </a:r>
            <a:endParaRPr sz="1400" b="0" i="0" u="none" strike="noStrike" cap="none" dirty="0">
              <a:solidFill>
                <a:srgbClr val="000000"/>
              </a:solidFill>
              <a:latin typeface="Arial"/>
              <a:ea typeface="Arial"/>
              <a:cs typeface="Arial"/>
              <a:sym typeface="Arial"/>
            </a:endParaRPr>
          </a:p>
        </p:txBody>
      </p:sp>
      <p:graphicFrame>
        <p:nvGraphicFramePr>
          <p:cNvPr id="1976" name="Google Shape;1976;p90">
            <a:extLst>
              <a:ext uri="{FF2B5EF4-FFF2-40B4-BE49-F238E27FC236}">
                <a16:creationId xmlns:a16="http://schemas.microsoft.com/office/drawing/2014/main" id="{E5F83057-5332-9FDE-B819-5CC99FC6453C}"/>
              </a:ext>
            </a:extLst>
          </p:cNvPr>
          <p:cNvGraphicFramePr/>
          <p:nvPr>
            <p:extLst>
              <p:ext uri="{D42A27DB-BD31-4B8C-83A1-F6EECF244321}">
                <p14:modId xmlns:p14="http://schemas.microsoft.com/office/powerpoint/2010/main" val="2730943392"/>
              </p:ext>
            </p:extLst>
          </p:nvPr>
        </p:nvGraphicFramePr>
        <p:xfrm>
          <a:off x="190831" y="1529647"/>
          <a:ext cx="12001169" cy="48552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EFC93352-8714-F8BA-5E1E-F86BB6311E52}"/>
              </a:ext>
            </a:extLst>
          </p:cNvPr>
          <p:cNvSpPr/>
          <p:nvPr/>
        </p:nvSpPr>
        <p:spPr>
          <a:xfrm>
            <a:off x="2026508" y="1890584"/>
            <a:ext cx="642551" cy="21995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32D8B5-6B96-419B-A26E-6B75A6338473}"/>
              </a:ext>
            </a:extLst>
          </p:cNvPr>
          <p:cNvSpPr/>
          <p:nvPr/>
        </p:nvSpPr>
        <p:spPr>
          <a:xfrm>
            <a:off x="7068065" y="1878227"/>
            <a:ext cx="580767" cy="22242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BBAECE-3822-8CAF-7C84-88899CADE61E}"/>
              </a:ext>
            </a:extLst>
          </p:cNvPr>
          <p:cNvSpPr/>
          <p:nvPr/>
        </p:nvSpPr>
        <p:spPr>
          <a:xfrm>
            <a:off x="7698259" y="2483708"/>
            <a:ext cx="605482" cy="16063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96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1">
          <a:extLst>
            <a:ext uri="{FF2B5EF4-FFF2-40B4-BE49-F238E27FC236}">
              <a16:creationId xmlns:a16="http://schemas.microsoft.com/office/drawing/2014/main" id="{B8544695-9B7B-D5AD-AB57-C24206DDCE61}"/>
            </a:ext>
          </a:extLst>
        </p:cNvPr>
        <p:cNvGrpSpPr/>
        <p:nvPr/>
      </p:nvGrpSpPr>
      <p:grpSpPr>
        <a:xfrm>
          <a:off x="0" y="0"/>
          <a:ext cx="0" cy="0"/>
          <a:chOff x="0" y="0"/>
          <a:chExt cx="0" cy="0"/>
        </a:xfrm>
      </p:grpSpPr>
      <p:sp>
        <p:nvSpPr>
          <p:cNvPr id="1972" name="Google Shape;1972;p90">
            <a:extLst>
              <a:ext uri="{FF2B5EF4-FFF2-40B4-BE49-F238E27FC236}">
                <a16:creationId xmlns:a16="http://schemas.microsoft.com/office/drawing/2014/main" id="{B350E5EE-B09C-AC77-2B85-38DCC1D7C60B}"/>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ATTRIBUTES INFLUENCING PURCHASE: </a:t>
            </a:r>
            <a:br>
              <a:rPr lang="en-US" dirty="0">
                <a:solidFill>
                  <a:schemeClr val="tx1"/>
                </a:solidFill>
              </a:rPr>
            </a:br>
            <a:r>
              <a:rPr lang="en-US" dirty="0">
                <a:solidFill>
                  <a:schemeClr val="tx1"/>
                </a:solidFill>
              </a:rPr>
              <a:t>US, AGE &amp; GENDER, OPTIMAL AGING</a:t>
            </a:r>
            <a:endParaRPr dirty="0">
              <a:solidFill>
                <a:schemeClr val="tx1"/>
              </a:solidFill>
            </a:endParaRPr>
          </a:p>
        </p:txBody>
      </p:sp>
      <p:sp>
        <p:nvSpPr>
          <p:cNvPr id="1973" name="Google Shape;1973;p90">
            <a:extLst>
              <a:ext uri="{FF2B5EF4-FFF2-40B4-BE49-F238E27FC236}">
                <a16:creationId xmlns:a16="http://schemas.microsoft.com/office/drawing/2014/main" id="{6E30AD89-5373-22DE-DC24-48E14F814AF3}"/>
              </a:ext>
            </a:extLst>
          </p:cNvPr>
          <p:cNvSpPr txBox="1"/>
          <p:nvPr/>
        </p:nvSpPr>
        <p:spPr>
          <a:xfrm>
            <a:off x="0" y="6304600"/>
            <a:ext cx="9092486"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Note: US Female 18-25 n=11, US Male 18-25 n=7, US Female 26-34 n=28, US Male 26-34 n=52, US Female 35-44 n=35, US Male 35-44 n=42, US Female 45-54 n=42, US Male 45-54 n=26, US Female 55+ n=27, US Male 55+ n=15. Question: “What are the most important attributes you look for when purchasing supplements?”</a:t>
            </a:r>
            <a:endParaRPr sz="1400" b="0" i="0" u="none" strike="noStrike" cap="none" dirty="0">
              <a:solidFill>
                <a:srgbClr val="000000"/>
              </a:solidFill>
              <a:latin typeface="Arial"/>
              <a:ea typeface="Arial"/>
              <a:cs typeface="Arial"/>
              <a:sym typeface="Arial"/>
            </a:endParaRPr>
          </a:p>
        </p:txBody>
      </p:sp>
      <p:pic>
        <p:nvPicPr>
          <p:cNvPr id="1974" name="Google Shape;1974;p90" descr="Icon&#10;&#10;Description automatically generated">
            <a:extLst>
              <a:ext uri="{FF2B5EF4-FFF2-40B4-BE49-F238E27FC236}">
                <a16:creationId xmlns:a16="http://schemas.microsoft.com/office/drawing/2014/main" id="{61529F63-EDE9-79CF-9988-A870130A0FA5}"/>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1975" name="Google Shape;1975;p90">
            <a:extLst>
              <a:ext uri="{FF2B5EF4-FFF2-40B4-BE49-F238E27FC236}">
                <a16:creationId xmlns:a16="http://schemas.microsoft.com/office/drawing/2014/main" id="{8697CDA1-B9A7-7716-05E0-5388A5759D36}"/>
              </a:ext>
            </a:extLst>
          </p:cNvPr>
          <p:cNvSpPr txBox="1"/>
          <p:nvPr/>
        </p:nvSpPr>
        <p:spPr>
          <a:xfrm>
            <a:off x="1295400" y="771190"/>
            <a:ext cx="100584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For the optimal aging group, responses are quite muted, but we do see the addresses my specific health concerns still strong for females and then males 55+. The health care professional response is much lower. Clinical research on the brand is sharper. </a:t>
            </a:r>
            <a:endParaRPr sz="1400" b="0" i="0" u="none" strike="noStrike" cap="none" dirty="0">
              <a:solidFill>
                <a:srgbClr val="000000"/>
              </a:solidFill>
              <a:latin typeface="Arial"/>
              <a:ea typeface="Arial"/>
              <a:cs typeface="Arial"/>
              <a:sym typeface="Arial"/>
            </a:endParaRPr>
          </a:p>
        </p:txBody>
      </p:sp>
      <p:graphicFrame>
        <p:nvGraphicFramePr>
          <p:cNvPr id="1976" name="Google Shape;1976;p90">
            <a:extLst>
              <a:ext uri="{FF2B5EF4-FFF2-40B4-BE49-F238E27FC236}">
                <a16:creationId xmlns:a16="http://schemas.microsoft.com/office/drawing/2014/main" id="{EAB35A0A-7AF8-5094-376A-4770954229CF}"/>
              </a:ext>
            </a:extLst>
          </p:cNvPr>
          <p:cNvGraphicFramePr/>
          <p:nvPr>
            <p:extLst>
              <p:ext uri="{D42A27DB-BD31-4B8C-83A1-F6EECF244321}">
                <p14:modId xmlns:p14="http://schemas.microsoft.com/office/powerpoint/2010/main" val="723648535"/>
              </p:ext>
            </p:extLst>
          </p:nvPr>
        </p:nvGraphicFramePr>
        <p:xfrm>
          <a:off x="190831" y="1529647"/>
          <a:ext cx="12001169" cy="48552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DC535E5B-F583-8BD8-13F1-B4C3EA9F1ACF}"/>
              </a:ext>
            </a:extLst>
          </p:cNvPr>
          <p:cNvSpPr/>
          <p:nvPr/>
        </p:nvSpPr>
        <p:spPr>
          <a:xfrm>
            <a:off x="2014152" y="1725257"/>
            <a:ext cx="642551" cy="23648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C3191C-5452-9047-DE5E-424DDE88A0A6}"/>
              </a:ext>
            </a:extLst>
          </p:cNvPr>
          <p:cNvSpPr/>
          <p:nvPr/>
        </p:nvSpPr>
        <p:spPr>
          <a:xfrm>
            <a:off x="8241957" y="1890584"/>
            <a:ext cx="716692" cy="21995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1F67E7-99AF-910B-CBFB-63B2D5EB5CF8}"/>
              </a:ext>
            </a:extLst>
          </p:cNvPr>
          <p:cNvSpPr/>
          <p:nvPr/>
        </p:nvSpPr>
        <p:spPr>
          <a:xfrm>
            <a:off x="9539416" y="1977081"/>
            <a:ext cx="638432" cy="21130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1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8"/>
          <p:cNvSpPr txBox="1"/>
          <p:nvPr/>
        </p:nvSpPr>
        <p:spPr>
          <a:xfrm>
            <a:off x="1077351" y="567634"/>
            <a:ext cx="10515600" cy="456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0" i="0" u="none" strike="noStrike" cap="none" dirty="0">
                <a:solidFill>
                  <a:srgbClr val="000000"/>
                </a:solidFill>
                <a:latin typeface="Raleway Black"/>
                <a:ea typeface="Raleway Black"/>
                <a:cs typeface="Raleway Black"/>
                <a:sym typeface="Raleway Black"/>
              </a:rPr>
              <a:t>THE HEALTHY/ACTIVE AGING</a:t>
            </a:r>
          </a:p>
          <a:p>
            <a:pPr marL="0" marR="0" lvl="0" indent="0" algn="l" rtl="0">
              <a:lnSpc>
                <a:spcPct val="90000"/>
              </a:lnSpc>
              <a:spcBef>
                <a:spcPts val="0"/>
              </a:spcBef>
              <a:spcAft>
                <a:spcPts val="0"/>
              </a:spcAft>
              <a:buClr>
                <a:srgbClr val="000000"/>
              </a:buClr>
              <a:buSzPts val="3600"/>
              <a:buFont typeface="Arial"/>
              <a:buNone/>
            </a:pPr>
            <a:r>
              <a:rPr lang="en-US" sz="3600" b="0" i="0" u="none" strike="noStrike" cap="none" dirty="0">
                <a:solidFill>
                  <a:srgbClr val="000000"/>
                </a:solidFill>
                <a:latin typeface="Raleway Black"/>
                <a:ea typeface="Raleway Black"/>
                <a:cs typeface="Raleway Black"/>
                <a:sym typeface="Raleway Black"/>
              </a:rPr>
              <a:t> EVOLUTION:</a:t>
            </a:r>
            <a:endParaRPr sz="1400" b="0" i="0" u="none" strike="noStrike" cap="none" dirty="0">
              <a:solidFill>
                <a:srgbClr val="000000"/>
              </a:solidFill>
              <a:latin typeface="Arial"/>
              <a:ea typeface="Arial"/>
              <a:cs typeface="Arial"/>
              <a:sym typeface="Arial"/>
            </a:endParaRPr>
          </a:p>
        </p:txBody>
      </p:sp>
      <p:pic>
        <p:nvPicPr>
          <p:cNvPr id="70" name="Google Shape;70;p8" descr="Healthy Aging Resources | Nestlé Medical Hub"/>
          <p:cNvPicPr preferRelativeResize="0"/>
          <p:nvPr/>
        </p:nvPicPr>
        <p:blipFill rotWithShape="1">
          <a:blip r:embed="rId3">
            <a:alphaModFix/>
          </a:blip>
          <a:srcRect l="1163" r="7366"/>
          <a:stretch/>
        </p:blipFill>
        <p:spPr>
          <a:xfrm>
            <a:off x="10051775" y="2827956"/>
            <a:ext cx="1704743" cy="1694269"/>
          </a:xfrm>
          <a:prstGeom prst="rect">
            <a:avLst/>
          </a:prstGeom>
          <a:noFill/>
          <a:ln>
            <a:noFill/>
          </a:ln>
        </p:spPr>
      </p:pic>
      <p:pic>
        <p:nvPicPr>
          <p:cNvPr id="71" name="Google Shape;71;p8" descr="Anti-Aging Skin Care Essentials: Top Ingredients You Need – The Love Co"/>
          <p:cNvPicPr preferRelativeResize="0"/>
          <p:nvPr/>
        </p:nvPicPr>
        <p:blipFill rotWithShape="1">
          <a:blip r:embed="rId4">
            <a:alphaModFix/>
          </a:blip>
          <a:srcRect l="36445" t="8061" r="11880" b="14462"/>
          <a:stretch/>
        </p:blipFill>
        <p:spPr>
          <a:xfrm>
            <a:off x="1077351" y="2781195"/>
            <a:ext cx="1704743" cy="1704744"/>
          </a:xfrm>
          <a:prstGeom prst="rect">
            <a:avLst/>
          </a:prstGeom>
          <a:noFill/>
          <a:ln>
            <a:noFill/>
          </a:ln>
        </p:spPr>
      </p:pic>
      <p:pic>
        <p:nvPicPr>
          <p:cNvPr id="72" name="Google Shape;72;p8" descr="Active Seniors Images – Browse 642,543 Stock Photos, Vectors, and Video |  Adobe Stock"/>
          <p:cNvPicPr preferRelativeResize="0"/>
          <p:nvPr/>
        </p:nvPicPr>
        <p:blipFill rotWithShape="1">
          <a:blip r:embed="rId5">
            <a:alphaModFix/>
          </a:blip>
          <a:srcRect l="6944" r="25423"/>
          <a:stretch/>
        </p:blipFill>
        <p:spPr>
          <a:xfrm>
            <a:off x="5564564" y="2793612"/>
            <a:ext cx="1704744" cy="1718534"/>
          </a:xfrm>
          <a:prstGeom prst="rect">
            <a:avLst/>
          </a:prstGeom>
          <a:noFill/>
          <a:ln>
            <a:noFill/>
          </a:ln>
        </p:spPr>
      </p:pic>
      <p:pic>
        <p:nvPicPr>
          <p:cNvPr id="73" name="Google Shape;73;p8"/>
          <p:cNvPicPr preferRelativeResize="0"/>
          <p:nvPr/>
        </p:nvPicPr>
        <p:blipFill rotWithShape="1">
          <a:blip r:embed="rId6">
            <a:alphaModFix/>
          </a:blip>
          <a:srcRect/>
          <a:stretch/>
        </p:blipFill>
        <p:spPr>
          <a:xfrm>
            <a:off x="3320957" y="2807403"/>
            <a:ext cx="1704743" cy="1704743"/>
          </a:xfrm>
          <a:prstGeom prst="rect">
            <a:avLst/>
          </a:prstGeom>
          <a:noFill/>
          <a:ln>
            <a:noFill/>
          </a:ln>
        </p:spPr>
      </p:pic>
      <p:sp>
        <p:nvSpPr>
          <p:cNvPr id="74" name="Google Shape;74;p8"/>
          <p:cNvSpPr txBox="1"/>
          <p:nvPr/>
        </p:nvSpPr>
        <p:spPr>
          <a:xfrm>
            <a:off x="992765" y="4719525"/>
            <a:ext cx="1873914"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Raleway Black"/>
                <a:ea typeface="Raleway Black"/>
                <a:cs typeface="Raleway Black"/>
                <a:sym typeface="Raleway Black"/>
              </a:rPr>
              <a:t>ANTI-AGING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1990’s – 2000’s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“Fight against aging”</a:t>
            </a:r>
            <a:endParaRPr sz="1400" b="0" i="0" u="none" strike="noStrike" cap="none">
              <a:solidFill>
                <a:srgbClr val="000000"/>
              </a:solidFill>
              <a:latin typeface="Arial"/>
              <a:ea typeface="Arial"/>
              <a:cs typeface="Arial"/>
              <a:sym typeface="Arial"/>
            </a:endParaRPr>
          </a:p>
        </p:txBody>
      </p:sp>
      <p:sp>
        <p:nvSpPr>
          <p:cNvPr id="75" name="Google Shape;75;p8"/>
          <p:cNvSpPr txBox="1"/>
          <p:nvPr/>
        </p:nvSpPr>
        <p:spPr>
          <a:xfrm>
            <a:off x="2989621" y="4719525"/>
            <a:ext cx="2367414"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Raleway Black"/>
                <a:ea typeface="Raleway Black"/>
                <a:cs typeface="Raleway Black"/>
                <a:sym typeface="Raleway Black"/>
              </a:rPr>
              <a:t>HEALTHY AGING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2000’s – 2010’s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“Age gracefully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and healthily”</a:t>
            </a:r>
            <a:endParaRPr sz="1400" b="0" i="0" u="none" strike="noStrike" cap="none">
              <a:solidFill>
                <a:srgbClr val="000000"/>
              </a:solidFill>
              <a:latin typeface="Arial"/>
              <a:ea typeface="Arial"/>
              <a:cs typeface="Arial"/>
              <a:sym typeface="Arial"/>
            </a:endParaRPr>
          </a:p>
        </p:txBody>
      </p:sp>
      <p:sp>
        <p:nvSpPr>
          <p:cNvPr id="76" name="Google Shape;76;p8"/>
          <p:cNvSpPr txBox="1"/>
          <p:nvPr/>
        </p:nvSpPr>
        <p:spPr>
          <a:xfrm>
            <a:off x="5339320" y="4707265"/>
            <a:ext cx="2155231"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Raleway Black"/>
                <a:ea typeface="Raleway Black"/>
                <a:cs typeface="Raleway Black"/>
                <a:sym typeface="Raleway Black"/>
              </a:rPr>
              <a:t>ACTIVE AGING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2010’s - 2020’s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“Stay active 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engaged throughout life”</a:t>
            </a:r>
            <a:endParaRPr sz="1400" b="0" i="0" u="none" strike="noStrike" cap="none">
              <a:solidFill>
                <a:srgbClr val="000000"/>
              </a:solidFill>
              <a:latin typeface="Arial"/>
              <a:ea typeface="Arial"/>
              <a:cs typeface="Arial"/>
              <a:sym typeface="Arial"/>
            </a:endParaRPr>
          </a:p>
        </p:txBody>
      </p:sp>
      <p:sp>
        <p:nvSpPr>
          <p:cNvPr id="77" name="Google Shape;77;p8"/>
          <p:cNvSpPr txBox="1"/>
          <p:nvPr/>
        </p:nvSpPr>
        <p:spPr>
          <a:xfrm>
            <a:off x="7476836" y="4719525"/>
            <a:ext cx="2367414"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Raleway Black"/>
                <a:ea typeface="Raleway Black"/>
                <a:cs typeface="Raleway Black"/>
                <a:sym typeface="Raleway Black"/>
              </a:rPr>
              <a:t>LONGEVITY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2020’s – Present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“Extend lifespan through scientific intervention”</a:t>
            </a:r>
            <a:endParaRPr sz="1400" b="0" i="0" u="none" strike="noStrike" cap="none">
              <a:solidFill>
                <a:srgbClr val="000000"/>
              </a:solidFill>
              <a:latin typeface="Arial"/>
              <a:ea typeface="Arial"/>
              <a:cs typeface="Arial"/>
              <a:sym typeface="Arial"/>
            </a:endParaRPr>
          </a:p>
        </p:txBody>
      </p:sp>
      <p:sp>
        <p:nvSpPr>
          <p:cNvPr id="78" name="Google Shape;78;p8"/>
          <p:cNvSpPr txBox="1"/>
          <p:nvPr/>
        </p:nvSpPr>
        <p:spPr>
          <a:xfrm>
            <a:off x="9771606" y="4719525"/>
            <a:ext cx="2265079"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Raleway Black"/>
                <a:ea typeface="Raleway Black"/>
                <a:cs typeface="Raleway Black"/>
                <a:sym typeface="Raleway Black"/>
              </a:rPr>
              <a:t>HEALTHSPAN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Present - Future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“Extend years of healthy, functional living”</a:t>
            </a:r>
            <a:endParaRPr sz="1400" b="0" i="0" u="none" strike="noStrike" cap="none">
              <a:solidFill>
                <a:srgbClr val="000000"/>
              </a:solidFill>
              <a:latin typeface="Arial"/>
              <a:ea typeface="Arial"/>
              <a:cs typeface="Arial"/>
              <a:sym typeface="Arial"/>
            </a:endParaRPr>
          </a:p>
        </p:txBody>
      </p:sp>
      <p:pic>
        <p:nvPicPr>
          <p:cNvPr id="79" name="Google Shape;79;p8" descr="Groundbreaking new drug can reverse human aging, study finds - The Brighter  Side of News"/>
          <p:cNvPicPr preferRelativeResize="0"/>
          <p:nvPr/>
        </p:nvPicPr>
        <p:blipFill rotWithShape="1">
          <a:blip r:embed="rId7">
            <a:alphaModFix/>
          </a:blip>
          <a:srcRect l="18522" r="25558"/>
          <a:stretch/>
        </p:blipFill>
        <p:spPr>
          <a:xfrm>
            <a:off x="7808170" y="2807403"/>
            <a:ext cx="1704743" cy="1714822"/>
          </a:xfrm>
          <a:prstGeom prst="rect">
            <a:avLst/>
          </a:prstGeom>
          <a:noFill/>
          <a:ln>
            <a:noFill/>
          </a:ln>
        </p:spPr>
      </p:pic>
      <p:sp>
        <p:nvSpPr>
          <p:cNvPr id="80" name="Google Shape;80;p8"/>
          <p:cNvSpPr txBox="1"/>
          <p:nvPr/>
        </p:nvSpPr>
        <p:spPr>
          <a:xfrm>
            <a:off x="1077351" y="1294709"/>
            <a:ext cx="1051560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natural products industry has undergone a profound transformation in how we approach aging over the past three decades. What began as a battle against time has evolved into a sophisticated, science-driven pursuit of optimal human potential.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This evolution reflects changing consumer preferences and a fundamental shift in our understanding of aging itself, from an inevitable decline to fight against, to a biological process we can influence and optimize.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1">
          <a:extLst>
            <a:ext uri="{FF2B5EF4-FFF2-40B4-BE49-F238E27FC236}">
              <a16:creationId xmlns:a16="http://schemas.microsoft.com/office/drawing/2014/main" id="{45C15DB6-B012-A832-D8FA-E57B2D353DDB}"/>
            </a:ext>
          </a:extLst>
        </p:cNvPr>
        <p:cNvGrpSpPr/>
        <p:nvPr/>
      </p:nvGrpSpPr>
      <p:grpSpPr>
        <a:xfrm>
          <a:off x="0" y="0"/>
          <a:ext cx="0" cy="0"/>
          <a:chOff x="0" y="0"/>
          <a:chExt cx="0" cy="0"/>
        </a:xfrm>
      </p:grpSpPr>
      <p:sp>
        <p:nvSpPr>
          <p:cNvPr id="1972" name="Google Shape;1972;p90">
            <a:extLst>
              <a:ext uri="{FF2B5EF4-FFF2-40B4-BE49-F238E27FC236}">
                <a16:creationId xmlns:a16="http://schemas.microsoft.com/office/drawing/2014/main" id="{35F92035-24FB-0C6A-5A85-FFA80F68D6A5}"/>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sz="2400" dirty="0">
                <a:solidFill>
                  <a:schemeClr val="tx1"/>
                </a:solidFill>
              </a:rPr>
              <a:t>ATTRIBUTES INFLUENCING PURCHASE: </a:t>
            </a:r>
            <a:br>
              <a:rPr lang="en-US" sz="2400" dirty="0">
                <a:solidFill>
                  <a:schemeClr val="tx1"/>
                </a:solidFill>
              </a:rPr>
            </a:br>
            <a:r>
              <a:rPr lang="en-US" sz="2400" dirty="0">
                <a:solidFill>
                  <a:schemeClr val="tx1"/>
                </a:solidFill>
              </a:rPr>
              <a:t>US, AGE &amp; GENDER, DRIVERS OF CHRONIC DISEASE</a:t>
            </a:r>
            <a:endParaRPr sz="2400" dirty="0">
              <a:solidFill>
                <a:schemeClr val="tx1"/>
              </a:solidFill>
            </a:endParaRPr>
          </a:p>
        </p:txBody>
      </p:sp>
      <p:sp>
        <p:nvSpPr>
          <p:cNvPr id="1973" name="Google Shape;1973;p90">
            <a:extLst>
              <a:ext uri="{FF2B5EF4-FFF2-40B4-BE49-F238E27FC236}">
                <a16:creationId xmlns:a16="http://schemas.microsoft.com/office/drawing/2014/main" id="{082DA016-EB40-C296-7626-86121F7DF230}"/>
              </a:ext>
            </a:extLst>
          </p:cNvPr>
          <p:cNvSpPr txBox="1"/>
          <p:nvPr/>
        </p:nvSpPr>
        <p:spPr>
          <a:xfrm>
            <a:off x="0" y="6304600"/>
            <a:ext cx="9092486"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Note: US Female 18-25 n=18, US Male 18-25 n=19, US Female 26-34 n=52, US Male 26-34 n=50, US Female 35-44 n=55, US Male 35-44 n=74, US Female 45-54 n=68, US Male 45-54 n=45, US Female 55+ n=69, US Male 55+ n=63 . Question: “What are the most important attributes you look for when purchasing supplements?”</a:t>
            </a:r>
            <a:endParaRPr sz="1400" b="0" i="0" u="none" strike="noStrike" cap="none" dirty="0">
              <a:solidFill>
                <a:srgbClr val="000000"/>
              </a:solidFill>
              <a:latin typeface="Arial"/>
              <a:ea typeface="Arial"/>
              <a:cs typeface="Arial"/>
              <a:sym typeface="Arial"/>
            </a:endParaRPr>
          </a:p>
        </p:txBody>
      </p:sp>
      <p:pic>
        <p:nvPicPr>
          <p:cNvPr id="1974" name="Google Shape;1974;p90" descr="Icon&#10;&#10;Description automatically generated">
            <a:extLst>
              <a:ext uri="{FF2B5EF4-FFF2-40B4-BE49-F238E27FC236}">
                <a16:creationId xmlns:a16="http://schemas.microsoft.com/office/drawing/2014/main" id="{E4DB0C18-33DA-1127-3C1F-B438B51C7EAF}"/>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1975" name="Google Shape;1975;p90">
            <a:extLst>
              <a:ext uri="{FF2B5EF4-FFF2-40B4-BE49-F238E27FC236}">
                <a16:creationId xmlns:a16="http://schemas.microsoft.com/office/drawing/2014/main" id="{12283829-3408-9429-CB6D-1FE987E05DB4}"/>
              </a:ext>
            </a:extLst>
          </p:cNvPr>
          <p:cNvSpPr txBox="1"/>
          <p:nvPr/>
        </p:nvSpPr>
        <p:spPr>
          <a:xfrm>
            <a:off x="1295400" y="771190"/>
            <a:ext cx="10058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In this group, we also see a high response for addresses my specific concerns and the health care professional response.</a:t>
            </a:r>
          </a:p>
          <a:p>
            <a:pPr marL="285750" marR="0" lvl="0" indent="-285750" algn="l" rtl="0">
              <a:lnSpc>
                <a:spcPct val="100000"/>
              </a:lnSpc>
              <a:spcBef>
                <a:spcPts val="0"/>
              </a:spcBef>
              <a:spcAft>
                <a:spcPts val="0"/>
              </a:spcAft>
              <a:buClr>
                <a:schemeClr val="dk1"/>
              </a:buClr>
              <a:buSzPts val="1400"/>
              <a:buFont typeface="Arial"/>
              <a:buChar char="•"/>
            </a:pPr>
            <a:r>
              <a:rPr lang="en-US" dirty="0">
                <a:solidFill>
                  <a:schemeClr val="dk1"/>
                </a:solidFill>
              </a:rPr>
              <a:t>Online ratings/reviews are higher, as is detailed ingredient information. So too is clinical research on the ingredient.</a:t>
            </a:r>
            <a:endParaRPr sz="1400" b="0" i="0" u="none" strike="noStrike" cap="none" dirty="0">
              <a:solidFill>
                <a:srgbClr val="000000"/>
              </a:solidFill>
              <a:latin typeface="Arial"/>
              <a:ea typeface="Arial"/>
              <a:cs typeface="Arial"/>
              <a:sym typeface="Arial"/>
            </a:endParaRPr>
          </a:p>
        </p:txBody>
      </p:sp>
      <p:graphicFrame>
        <p:nvGraphicFramePr>
          <p:cNvPr id="1976" name="Google Shape;1976;p90">
            <a:extLst>
              <a:ext uri="{FF2B5EF4-FFF2-40B4-BE49-F238E27FC236}">
                <a16:creationId xmlns:a16="http://schemas.microsoft.com/office/drawing/2014/main" id="{EEBBAA92-188B-0850-8796-E5A48C72EF7D}"/>
              </a:ext>
            </a:extLst>
          </p:cNvPr>
          <p:cNvGraphicFramePr/>
          <p:nvPr>
            <p:extLst>
              <p:ext uri="{D42A27DB-BD31-4B8C-83A1-F6EECF244321}">
                <p14:modId xmlns:p14="http://schemas.microsoft.com/office/powerpoint/2010/main" val="3783516764"/>
              </p:ext>
            </p:extLst>
          </p:nvPr>
        </p:nvGraphicFramePr>
        <p:xfrm>
          <a:off x="190831" y="1529647"/>
          <a:ext cx="12001169" cy="48552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4690C362-3DB7-EEDE-EFC6-6DB165A6C3E9}"/>
              </a:ext>
            </a:extLst>
          </p:cNvPr>
          <p:cNvSpPr/>
          <p:nvPr/>
        </p:nvSpPr>
        <p:spPr>
          <a:xfrm>
            <a:off x="2743199" y="1853514"/>
            <a:ext cx="568411" cy="22242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A306EC3-5C51-A0E0-94F9-70B181C40479}"/>
              </a:ext>
            </a:extLst>
          </p:cNvPr>
          <p:cNvSpPr/>
          <p:nvPr/>
        </p:nvSpPr>
        <p:spPr>
          <a:xfrm>
            <a:off x="5202195" y="1964724"/>
            <a:ext cx="642552" cy="20882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67B34EE-764D-50DD-1A15-551BA29DE368}"/>
              </a:ext>
            </a:extLst>
          </p:cNvPr>
          <p:cNvSpPr/>
          <p:nvPr/>
        </p:nvSpPr>
        <p:spPr>
          <a:xfrm>
            <a:off x="3954163" y="2471351"/>
            <a:ext cx="642551" cy="16063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CA7CD9-452F-5C94-CFC1-F1261F97214B}"/>
              </a:ext>
            </a:extLst>
          </p:cNvPr>
          <p:cNvSpPr/>
          <p:nvPr/>
        </p:nvSpPr>
        <p:spPr>
          <a:xfrm>
            <a:off x="8946293" y="2446638"/>
            <a:ext cx="630194" cy="16063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728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1">
          <a:extLst>
            <a:ext uri="{FF2B5EF4-FFF2-40B4-BE49-F238E27FC236}">
              <a16:creationId xmlns:a16="http://schemas.microsoft.com/office/drawing/2014/main" id="{BE132C6E-918D-DDC5-213A-A60B57BB315F}"/>
            </a:ext>
          </a:extLst>
        </p:cNvPr>
        <p:cNvGrpSpPr/>
        <p:nvPr/>
      </p:nvGrpSpPr>
      <p:grpSpPr>
        <a:xfrm>
          <a:off x="0" y="0"/>
          <a:ext cx="0" cy="0"/>
          <a:chOff x="0" y="0"/>
          <a:chExt cx="0" cy="0"/>
        </a:xfrm>
      </p:grpSpPr>
      <p:sp>
        <p:nvSpPr>
          <p:cNvPr id="1972" name="Google Shape;1972;p90">
            <a:extLst>
              <a:ext uri="{FF2B5EF4-FFF2-40B4-BE49-F238E27FC236}">
                <a16:creationId xmlns:a16="http://schemas.microsoft.com/office/drawing/2014/main" id="{424D74A2-217C-48B0-81CA-1B7ECE83973F}"/>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ATTRIBUTES INFLUENCING PURCHASE: </a:t>
            </a:r>
            <a:br>
              <a:rPr lang="en-US" dirty="0">
                <a:solidFill>
                  <a:schemeClr val="tx1"/>
                </a:solidFill>
              </a:rPr>
            </a:br>
            <a:r>
              <a:rPr lang="en-US" dirty="0">
                <a:solidFill>
                  <a:schemeClr val="tx1"/>
                </a:solidFill>
              </a:rPr>
              <a:t>US, AGE &amp; GENDER, ACTIVE NUTRITION</a:t>
            </a:r>
            <a:endParaRPr dirty="0">
              <a:solidFill>
                <a:schemeClr val="tx1"/>
              </a:solidFill>
            </a:endParaRPr>
          </a:p>
        </p:txBody>
      </p:sp>
      <p:sp>
        <p:nvSpPr>
          <p:cNvPr id="1973" name="Google Shape;1973;p90">
            <a:extLst>
              <a:ext uri="{FF2B5EF4-FFF2-40B4-BE49-F238E27FC236}">
                <a16:creationId xmlns:a16="http://schemas.microsoft.com/office/drawing/2014/main" id="{BDCED714-11EF-56F0-3624-4406F7A53ACB}"/>
              </a:ext>
            </a:extLst>
          </p:cNvPr>
          <p:cNvSpPr txBox="1"/>
          <p:nvPr/>
        </p:nvSpPr>
        <p:spPr>
          <a:xfrm>
            <a:off x="0" y="6304600"/>
            <a:ext cx="9092486"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 Note: US Female 18-25 n=14, US Male 18-25 n=13, US Female 26-34 n=35, US Male 26-34 n=31, US Female 35-44 n=33, US Male 35-44 n=38, US Female 45-54 n=31, US Male 45-54 n=20, US Female 55+ n=15, US Male 55+ n=9. Question: “What are the most important attributes you look for when purchasing supplements?”</a:t>
            </a:r>
            <a:endParaRPr sz="1400" b="0" i="0" u="none" strike="noStrike" cap="none" dirty="0">
              <a:solidFill>
                <a:srgbClr val="000000"/>
              </a:solidFill>
              <a:latin typeface="Arial"/>
              <a:ea typeface="Arial"/>
              <a:cs typeface="Arial"/>
              <a:sym typeface="Arial"/>
            </a:endParaRPr>
          </a:p>
        </p:txBody>
      </p:sp>
      <p:pic>
        <p:nvPicPr>
          <p:cNvPr id="1974" name="Google Shape;1974;p90" descr="Icon&#10;&#10;Description automatically generated">
            <a:extLst>
              <a:ext uri="{FF2B5EF4-FFF2-40B4-BE49-F238E27FC236}">
                <a16:creationId xmlns:a16="http://schemas.microsoft.com/office/drawing/2014/main" id="{E5F006B8-DE75-C2F0-D86F-9838C5631C0B}"/>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1975" name="Google Shape;1975;p90">
            <a:extLst>
              <a:ext uri="{FF2B5EF4-FFF2-40B4-BE49-F238E27FC236}">
                <a16:creationId xmlns:a16="http://schemas.microsoft.com/office/drawing/2014/main" id="{76CD7BE2-DBAB-4B24-5A78-B54FDF237373}"/>
              </a:ext>
            </a:extLst>
          </p:cNvPr>
          <p:cNvSpPr txBox="1"/>
          <p:nvPr/>
        </p:nvSpPr>
        <p:spPr>
          <a:xfrm>
            <a:off x="1295400" y="771190"/>
            <a:ext cx="10058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For active nutrition, addresses my specific concerns is again high, higher than the health care professional response, and the clinical research on the ingredient response clearly skews older and male. </a:t>
            </a:r>
            <a:endParaRPr sz="1400" b="0" i="0" u="none" strike="noStrike" cap="none" dirty="0">
              <a:solidFill>
                <a:srgbClr val="000000"/>
              </a:solidFill>
              <a:latin typeface="Arial"/>
              <a:ea typeface="Arial"/>
              <a:cs typeface="Arial"/>
              <a:sym typeface="Arial"/>
            </a:endParaRPr>
          </a:p>
        </p:txBody>
      </p:sp>
      <p:graphicFrame>
        <p:nvGraphicFramePr>
          <p:cNvPr id="1976" name="Google Shape;1976;p90">
            <a:extLst>
              <a:ext uri="{FF2B5EF4-FFF2-40B4-BE49-F238E27FC236}">
                <a16:creationId xmlns:a16="http://schemas.microsoft.com/office/drawing/2014/main" id="{E0A0FC26-6EA3-4279-653D-385E128AD99F}"/>
              </a:ext>
            </a:extLst>
          </p:cNvPr>
          <p:cNvGraphicFramePr/>
          <p:nvPr>
            <p:extLst>
              <p:ext uri="{D42A27DB-BD31-4B8C-83A1-F6EECF244321}">
                <p14:modId xmlns:p14="http://schemas.microsoft.com/office/powerpoint/2010/main" val="1605735365"/>
              </p:ext>
            </p:extLst>
          </p:nvPr>
        </p:nvGraphicFramePr>
        <p:xfrm>
          <a:off x="190831" y="1529647"/>
          <a:ext cx="12001169" cy="48552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95610782-3049-B470-334F-5DE3FBDA80EC}"/>
              </a:ext>
            </a:extLst>
          </p:cNvPr>
          <p:cNvSpPr/>
          <p:nvPr/>
        </p:nvSpPr>
        <p:spPr>
          <a:xfrm>
            <a:off x="1050324" y="1977081"/>
            <a:ext cx="642552" cy="21130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DF23B2A-EC25-CBDB-D35A-F8E34823B96A}"/>
              </a:ext>
            </a:extLst>
          </p:cNvPr>
          <p:cNvSpPr/>
          <p:nvPr/>
        </p:nvSpPr>
        <p:spPr>
          <a:xfrm>
            <a:off x="5622324" y="2409568"/>
            <a:ext cx="580768" cy="16434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022069-101E-9FC1-505B-3890EC626CB0}"/>
              </a:ext>
            </a:extLst>
          </p:cNvPr>
          <p:cNvSpPr/>
          <p:nvPr/>
        </p:nvSpPr>
        <p:spPr>
          <a:xfrm>
            <a:off x="6264876" y="2372497"/>
            <a:ext cx="617838" cy="17175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99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1"/>
        <p:cNvGrpSpPr/>
        <p:nvPr/>
      </p:nvGrpSpPr>
      <p:grpSpPr>
        <a:xfrm>
          <a:off x="0" y="0"/>
          <a:ext cx="0" cy="0"/>
          <a:chOff x="0" y="0"/>
          <a:chExt cx="0" cy="0"/>
        </a:xfrm>
      </p:grpSpPr>
      <p:sp>
        <p:nvSpPr>
          <p:cNvPr id="2282" name="Google Shape;2282;p117"/>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PRIORITIZING SPENDING CUTS: US, </a:t>
            </a:r>
            <a:br>
              <a:rPr lang="en-US" dirty="0">
                <a:solidFill>
                  <a:schemeClr val="tx1"/>
                </a:solidFill>
              </a:rPr>
            </a:br>
            <a:r>
              <a:rPr lang="en-US" dirty="0">
                <a:solidFill>
                  <a:schemeClr val="tx1"/>
                </a:solidFill>
              </a:rPr>
              <a:t>AGGREGATE CONCERN</a:t>
            </a:r>
            <a:endParaRPr dirty="0">
              <a:solidFill>
                <a:schemeClr val="tx1"/>
              </a:solidFill>
            </a:endParaRPr>
          </a:p>
        </p:txBody>
      </p:sp>
      <p:sp>
        <p:nvSpPr>
          <p:cNvPr id="2283" name="Google Shape;2283;p117"/>
          <p:cNvSpPr txBox="1"/>
          <p:nvPr/>
        </p:nvSpPr>
        <p:spPr>
          <a:xfrm>
            <a:off x="0" y="6611779"/>
            <a:ext cx="82296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1000" b="0" i="0" u="none" strike="noStrike" cap="none" dirty="0">
                <a:solidFill>
                  <a:srgbClr val="7F7F7F"/>
                </a:solidFill>
                <a:latin typeface="Arial"/>
                <a:ea typeface="Arial"/>
                <a:cs typeface="Arial"/>
                <a:sym typeface="Arial"/>
              </a:rPr>
              <a:t>Note: US n=669. Question: “If you had to cut household spending, how would you prioritize your cuts?”</a:t>
            </a:r>
            <a:endParaRPr sz="1400" b="0" i="0" u="none" strike="noStrike" cap="none" dirty="0">
              <a:solidFill>
                <a:srgbClr val="000000"/>
              </a:solidFill>
              <a:latin typeface="Arial"/>
              <a:ea typeface="Arial"/>
              <a:cs typeface="Arial"/>
              <a:sym typeface="Arial"/>
            </a:endParaRPr>
          </a:p>
        </p:txBody>
      </p:sp>
      <p:pic>
        <p:nvPicPr>
          <p:cNvPr id="2284" name="Google Shape;2284;p117"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2285" name="Google Shape;2285;p117"/>
          <p:cNvSpPr txBox="1"/>
          <p:nvPr/>
        </p:nvSpPr>
        <p:spPr>
          <a:xfrm>
            <a:off x="1295400" y="791024"/>
            <a:ext cx="10058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Insights:</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Core vitamins and minerals have the largest essential response, as well as by far the lowest response for non-essential.</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Specialty supplements rank third for essential and second least for non-essential.</a:t>
            </a:r>
            <a:endParaRPr sz="1800" b="0" i="0" u="none" strike="noStrike" cap="none" dirty="0">
              <a:solidFill>
                <a:schemeClr val="dk1"/>
              </a:solidFill>
              <a:latin typeface="Arial"/>
              <a:ea typeface="Arial"/>
              <a:cs typeface="Arial"/>
              <a:sym typeface="Arial"/>
            </a:endParaRPr>
          </a:p>
        </p:txBody>
      </p:sp>
      <p:graphicFrame>
        <p:nvGraphicFramePr>
          <p:cNvPr id="2286" name="Google Shape;2286;p117"/>
          <p:cNvGraphicFramePr/>
          <p:nvPr>
            <p:extLst>
              <p:ext uri="{D42A27DB-BD31-4B8C-83A1-F6EECF244321}">
                <p14:modId xmlns:p14="http://schemas.microsoft.com/office/powerpoint/2010/main" val="3666918335"/>
              </p:ext>
            </p:extLst>
          </p:nvPr>
        </p:nvGraphicFramePr>
        <p:xfrm>
          <a:off x="214685" y="1582309"/>
          <a:ext cx="11977315" cy="4810539"/>
        </p:xfrm>
        <a:graphic>
          <a:graphicData uri="http://schemas.openxmlformats.org/drawingml/2006/chart">
            <c:chart xmlns:c="http://schemas.openxmlformats.org/drawingml/2006/chart" xmlns:r="http://schemas.openxmlformats.org/officeDocument/2006/relationships" r:id="rId4"/>
          </a:graphicData>
        </a:graphic>
      </p:graphicFrame>
      <p:sp>
        <p:nvSpPr>
          <p:cNvPr id="2287" name="Google Shape;2287;p117"/>
          <p:cNvSpPr/>
          <p:nvPr/>
        </p:nvSpPr>
        <p:spPr>
          <a:xfrm>
            <a:off x="214685" y="1724395"/>
            <a:ext cx="11762630" cy="497177"/>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8" name="Google Shape;2288;p117"/>
          <p:cNvSpPr/>
          <p:nvPr/>
        </p:nvSpPr>
        <p:spPr>
          <a:xfrm>
            <a:off x="214685" y="2764268"/>
            <a:ext cx="11762630" cy="497177"/>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sp>
        <p:nvSpPr>
          <p:cNvPr id="2412" name="Google Shape;2412;p128"/>
          <p:cNvSpPr/>
          <p:nvPr/>
        </p:nvSpPr>
        <p:spPr>
          <a:xfrm>
            <a:off x="884451" y="89320"/>
            <a:ext cx="4324157" cy="5964239"/>
          </a:xfrm>
          <a:prstGeom prst="rect">
            <a:avLst/>
          </a:prstGeom>
          <a:gradFill>
            <a:gsLst>
              <a:gs pos="0">
                <a:srgbClr val="2E3087"/>
              </a:gs>
              <a:gs pos="99000">
                <a:srgbClr val="44B64D"/>
              </a:gs>
              <a:gs pos="100000">
                <a:srgbClr val="44B64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3" name="Google Shape;2413;p128"/>
          <p:cNvSpPr txBox="1"/>
          <p:nvPr/>
        </p:nvSpPr>
        <p:spPr>
          <a:xfrm>
            <a:off x="6356972" y="2748273"/>
            <a:ext cx="472870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Black"/>
                <a:ea typeface="Arial Black"/>
                <a:cs typeface="Arial Black"/>
                <a:sym typeface="Arial Black"/>
              </a:rPr>
              <a:t>BRANDED INGREDIENTS</a:t>
            </a:r>
            <a:endParaRPr sz="1400" b="0" i="0" u="none" strike="noStrike" cap="none">
              <a:solidFill>
                <a:srgbClr val="000000"/>
              </a:solidFill>
              <a:latin typeface="Arial"/>
              <a:ea typeface="Arial"/>
              <a:cs typeface="Arial"/>
              <a:sym typeface="Arial"/>
            </a:endParaRPr>
          </a:p>
        </p:txBody>
      </p:sp>
      <p:pic>
        <p:nvPicPr>
          <p:cNvPr id="2414" name="Google Shape;2414;p128" descr="Two people looking at a shelf of medicine&#10;&#10;Description automatically generated"/>
          <p:cNvPicPr preferRelativeResize="0">
            <a:picLocks noGrp="1"/>
          </p:cNvPicPr>
          <p:nvPr>
            <p:ph type="pic" idx="2"/>
          </p:nvPr>
        </p:nvPicPr>
        <p:blipFill rotWithShape="1">
          <a:blip r:embed="rId3">
            <a:alphaModFix/>
          </a:blip>
          <a:srcRect l="16747" r="35131"/>
          <a:stretch/>
        </p:blipFill>
        <p:spPr>
          <a:xfrm>
            <a:off x="717550" y="0"/>
            <a:ext cx="4233863" cy="5865813"/>
          </a:xfrm>
          <a:prstGeom prst="rect">
            <a:avLst/>
          </a:prstGeom>
          <a:solidFill>
            <a:schemeClr val="lt1"/>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8"/>
        <p:cNvGrpSpPr/>
        <p:nvPr/>
      </p:nvGrpSpPr>
      <p:grpSpPr>
        <a:xfrm>
          <a:off x="0" y="0"/>
          <a:ext cx="0" cy="0"/>
          <a:chOff x="0" y="0"/>
          <a:chExt cx="0" cy="0"/>
        </a:xfrm>
      </p:grpSpPr>
      <p:sp>
        <p:nvSpPr>
          <p:cNvPr id="2419" name="Google Shape;2419;p129"/>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BRANDED INGREDIENTS: </a:t>
            </a:r>
            <a:br>
              <a:rPr lang="en-US" dirty="0">
                <a:solidFill>
                  <a:schemeClr val="tx1"/>
                </a:solidFill>
              </a:rPr>
            </a:br>
            <a:r>
              <a:rPr lang="en-US" dirty="0">
                <a:solidFill>
                  <a:schemeClr val="tx1"/>
                </a:solidFill>
              </a:rPr>
              <a:t>COUNTRY, AGGREGATE CONCERN</a:t>
            </a:r>
            <a:endParaRPr dirty="0">
              <a:solidFill>
                <a:schemeClr val="tx1"/>
              </a:solidFill>
            </a:endParaRPr>
          </a:p>
        </p:txBody>
      </p:sp>
      <p:sp>
        <p:nvSpPr>
          <p:cNvPr id="2420" name="Google Shape;2420;p129"/>
          <p:cNvSpPr txBox="1"/>
          <p:nvPr/>
        </p:nvSpPr>
        <p:spPr>
          <a:xfrm>
            <a:off x="0" y="6457890"/>
            <a:ext cx="82296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7F7F7F"/>
                </a:solidFill>
                <a:latin typeface="Arial"/>
                <a:ea typeface="Arial"/>
                <a:cs typeface="Arial"/>
                <a:sym typeface="Arial"/>
              </a:rPr>
              <a:t>Note: US n=454, UK n=260, DE n=241, IT n=282, KR n=291, AU n=274, IN n=324, All Respondents n=2953. Question: “When deciding which supplements to purchase, how important is the inclusion of branded or proprietary ingredients?”</a:t>
            </a:r>
            <a:endParaRPr sz="1400" b="0" i="0" u="none" strike="noStrike" cap="none" dirty="0">
              <a:solidFill>
                <a:srgbClr val="000000"/>
              </a:solidFill>
              <a:latin typeface="Arial"/>
              <a:ea typeface="Arial"/>
              <a:cs typeface="Arial"/>
              <a:sym typeface="Arial"/>
            </a:endParaRPr>
          </a:p>
        </p:txBody>
      </p:sp>
      <p:pic>
        <p:nvPicPr>
          <p:cNvPr id="2421" name="Google Shape;2421;p129"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2422" name="Google Shape;2422;p129"/>
          <p:cNvSpPr txBox="1"/>
          <p:nvPr/>
        </p:nvSpPr>
        <p:spPr>
          <a:xfrm>
            <a:off x="1295400" y="791024"/>
            <a:ext cx="10058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Insights:</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Indian respondents over-index for always looking for branded ingredients, their 60% for that response is 30% higher than the next group (US and UK at 30%).</a:t>
            </a:r>
            <a:endParaRPr sz="1400" b="0" i="0" u="none" strike="noStrike" cap="none" dirty="0">
              <a:solidFill>
                <a:schemeClr val="dk1"/>
              </a:solidFill>
              <a:latin typeface="Arial"/>
              <a:ea typeface="Arial"/>
              <a:cs typeface="Arial"/>
              <a:sym typeface="Arial"/>
            </a:endParaRPr>
          </a:p>
        </p:txBody>
      </p:sp>
      <p:graphicFrame>
        <p:nvGraphicFramePr>
          <p:cNvPr id="2423" name="Google Shape;2423;p129"/>
          <p:cNvGraphicFramePr/>
          <p:nvPr>
            <p:extLst>
              <p:ext uri="{D42A27DB-BD31-4B8C-83A1-F6EECF244321}">
                <p14:modId xmlns:p14="http://schemas.microsoft.com/office/powerpoint/2010/main" val="2819160572"/>
              </p:ext>
            </p:extLst>
          </p:nvPr>
        </p:nvGraphicFramePr>
        <p:xfrm>
          <a:off x="198783" y="1876508"/>
          <a:ext cx="11993217" cy="4500437"/>
        </p:xfrm>
        <a:graphic>
          <a:graphicData uri="http://schemas.openxmlformats.org/drawingml/2006/chart">
            <c:chart xmlns:c="http://schemas.openxmlformats.org/drawingml/2006/chart" xmlns:r="http://schemas.openxmlformats.org/officeDocument/2006/relationships" r:id="rId4"/>
          </a:graphicData>
        </a:graphic>
      </p:graphicFrame>
      <p:sp>
        <p:nvSpPr>
          <p:cNvPr id="2424" name="Google Shape;2424;p129"/>
          <p:cNvSpPr/>
          <p:nvPr/>
        </p:nvSpPr>
        <p:spPr>
          <a:xfrm>
            <a:off x="9016780" y="1960535"/>
            <a:ext cx="3093058" cy="1358478"/>
          </a:xfrm>
          <a:prstGeom prst="wedgeRectCallout">
            <a:avLst>
              <a:gd name="adj1" fmla="val -38459"/>
              <a:gd name="adj2" fmla="val 68557"/>
            </a:avLst>
          </a:prstGeom>
          <a:gradFill>
            <a:gsLst>
              <a:gs pos="0">
                <a:srgbClr val="2E3087"/>
              </a:gs>
              <a:gs pos="99000">
                <a:srgbClr val="44B64D"/>
              </a:gs>
              <a:gs pos="100000">
                <a:srgbClr val="44B64D"/>
              </a:gs>
            </a:gsLst>
            <a:lin ang="5400000" scaled="0"/>
          </a:gradFill>
          <a:ln w="25400" cap="flat" cmpd="sng">
            <a:solidFill>
              <a:srgbClr val="0042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As in last year's survey, respondents, in order to access this section, had to go through a screening in which they were asked to note the label or site that did not contain a branded ingredient. The number of survey respondents that “passed” this screening is located in the footer, typically sitting at between 60% and 75% of users.</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8">
          <a:extLst>
            <a:ext uri="{FF2B5EF4-FFF2-40B4-BE49-F238E27FC236}">
              <a16:creationId xmlns:a16="http://schemas.microsoft.com/office/drawing/2014/main" id="{51F1236B-870A-FBD8-0916-A35F3FEABE33}"/>
            </a:ext>
          </a:extLst>
        </p:cNvPr>
        <p:cNvGrpSpPr/>
        <p:nvPr/>
      </p:nvGrpSpPr>
      <p:grpSpPr>
        <a:xfrm>
          <a:off x="0" y="0"/>
          <a:ext cx="0" cy="0"/>
          <a:chOff x="0" y="0"/>
          <a:chExt cx="0" cy="0"/>
        </a:xfrm>
      </p:grpSpPr>
      <p:sp>
        <p:nvSpPr>
          <p:cNvPr id="2439" name="Google Shape;2439;p131">
            <a:extLst>
              <a:ext uri="{FF2B5EF4-FFF2-40B4-BE49-F238E27FC236}">
                <a16:creationId xmlns:a16="http://schemas.microsoft.com/office/drawing/2014/main" id="{C4CEB51C-6C14-D1DC-3622-4553F932D3E5}"/>
              </a:ext>
            </a:extLst>
          </p:cNvPr>
          <p:cNvSpPr txBox="1">
            <a:spLocks noGrp="1"/>
          </p:cNvSpPr>
          <p:nvPr>
            <p:ph type="title"/>
          </p:nvPr>
        </p:nvSpPr>
        <p:spPr>
          <a:xfrm>
            <a:off x="838200" y="15483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BRANDED INGREDIENTS: </a:t>
            </a:r>
            <a:br>
              <a:rPr lang="en-US" dirty="0">
                <a:solidFill>
                  <a:schemeClr val="tx1"/>
                </a:solidFill>
              </a:rPr>
            </a:br>
            <a:r>
              <a:rPr lang="en-US" dirty="0">
                <a:solidFill>
                  <a:schemeClr val="tx1"/>
                </a:solidFill>
              </a:rPr>
              <a:t>US, AGE &amp; GENDER, AGGREGATE CONCERN</a:t>
            </a:r>
            <a:endParaRPr dirty="0">
              <a:solidFill>
                <a:schemeClr val="tx1"/>
              </a:solidFill>
            </a:endParaRPr>
          </a:p>
        </p:txBody>
      </p:sp>
      <p:sp>
        <p:nvSpPr>
          <p:cNvPr id="2440" name="Google Shape;2440;p131">
            <a:extLst>
              <a:ext uri="{FF2B5EF4-FFF2-40B4-BE49-F238E27FC236}">
                <a16:creationId xmlns:a16="http://schemas.microsoft.com/office/drawing/2014/main" id="{B34E49A6-1DD0-90BD-E77D-E6565768281A}"/>
              </a:ext>
            </a:extLst>
          </p:cNvPr>
          <p:cNvSpPr txBox="1"/>
          <p:nvPr/>
        </p:nvSpPr>
        <p:spPr>
          <a:xfrm>
            <a:off x="0" y="6379817"/>
            <a:ext cx="8032830" cy="5077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7F7F7F"/>
                </a:solidFill>
                <a:latin typeface="Arial"/>
                <a:ea typeface="Arial"/>
                <a:cs typeface="Arial"/>
                <a:sym typeface="Arial"/>
              </a:rPr>
              <a:t>Note: US Female 18-25 n=18, US Male 18-25 n=18, US Female 26-34 n=52, US Male 26-34 n=45, US Female 35-44 n=53, US Male 35-44 n=66, US Female 45-54 n=59, US Male 45-54 n=43, US Female 55+ n=53, US Male 55+ n=45. Question: “When deciding which supplements to purchase, how important is the inclusion of branded or proprietary ingredients?”</a:t>
            </a:r>
            <a:endParaRPr sz="1200" b="0" i="0" u="none" strike="noStrike" cap="none" dirty="0">
              <a:solidFill>
                <a:srgbClr val="000000"/>
              </a:solidFill>
              <a:latin typeface="Arial"/>
              <a:ea typeface="Arial"/>
              <a:cs typeface="Arial"/>
              <a:sym typeface="Arial"/>
            </a:endParaRPr>
          </a:p>
        </p:txBody>
      </p:sp>
      <p:pic>
        <p:nvPicPr>
          <p:cNvPr id="2441" name="Google Shape;2441;p131" descr="Icon&#10;&#10;Description automatically generated">
            <a:extLst>
              <a:ext uri="{FF2B5EF4-FFF2-40B4-BE49-F238E27FC236}">
                <a16:creationId xmlns:a16="http://schemas.microsoft.com/office/drawing/2014/main" id="{A31FD3F8-085E-9970-283E-202F3BBEBF25}"/>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2442" name="Google Shape;2442;p131">
            <a:extLst>
              <a:ext uri="{FF2B5EF4-FFF2-40B4-BE49-F238E27FC236}">
                <a16:creationId xmlns:a16="http://schemas.microsoft.com/office/drawing/2014/main" id="{AF9C9E29-F665-7498-B4B0-892B03F5F851}"/>
              </a:ext>
            </a:extLst>
          </p:cNvPr>
          <p:cNvSpPr txBox="1"/>
          <p:nvPr/>
        </p:nvSpPr>
        <p:spPr>
          <a:xfrm>
            <a:off x="1295400" y="662597"/>
            <a:ext cx="10058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For the aggregate concern, we see a sharp male skew getting older until 35-44.</a:t>
            </a:r>
          </a:p>
          <a:p>
            <a:pPr marL="285750" marR="0" lvl="0" indent="-285750" algn="l" rtl="0">
              <a:lnSpc>
                <a:spcPct val="100000"/>
              </a:lnSpc>
              <a:spcBef>
                <a:spcPts val="0"/>
              </a:spcBef>
              <a:spcAft>
                <a:spcPts val="0"/>
              </a:spcAft>
              <a:buClr>
                <a:schemeClr val="dk1"/>
              </a:buClr>
              <a:buSzPts val="1400"/>
              <a:buFont typeface="Arial"/>
              <a:buChar char="•"/>
            </a:pPr>
            <a:r>
              <a:rPr lang="en-US" dirty="0">
                <a:solidFill>
                  <a:schemeClr val="dk1"/>
                </a:solidFill>
              </a:rPr>
              <a:t>The ‘appreciate’ response skews females younger and male older.</a:t>
            </a:r>
            <a:endParaRPr sz="1400" b="0" i="0" u="none" strike="noStrike" cap="none" dirty="0">
              <a:solidFill>
                <a:srgbClr val="000000"/>
              </a:solidFill>
              <a:latin typeface="Arial"/>
              <a:ea typeface="Arial"/>
              <a:cs typeface="Arial"/>
              <a:sym typeface="Arial"/>
            </a:endParaRPr>
          </a:p>
        </p:txBody>
      </p:sp>
      <p:graphicFrame>
        <p:nvGraphicFramePr>
          <p:cNvPr id="2443" name="Google Shape;2443;p131">
            <a:extLst>
              <a:ext uri="{FF2B5EF4-FFF2-40B4-BE49-F238E27FC236}">
                <a16:creationId xmlns:a16="http://schemas.microsoft.com/office/drawing/2014/main" id="{5BE54113-29E3-84D3-0CD4-167BB5FE2AC5}"/>
              </a:ext>
            </a:extLst>
          </p:cNvPr>
          <p:cNvGraphicFramePr/>
          <p:nvPr>
            <p:extLst>
              <p:ext uri="{D42A27DB-BD31-4B8C-83A1-F6EECF244321}">
                <p14:modId xmlns:p14="http://schemas.microsoft.com/office/powerpoint/2010/main" val="913464786"/>
              </p:ext>
            </p:extLst>
          </p:nvPr>
        </p:nvGraphicFramePr>
        <p:xfrm>
          <a:off x="198783" y="1492684"/>
          <a:ext cx="11993217" cy="4952755"/>
        </p:xfrm>
        <a:graphic>
          <a:graphicData uri="http://schemas.openxmlformats.org/drawingml/2006/chart">
            <c:chart xmlns:c="http://schemas.openxmlformats.org/drawingml/2006/chart" xmlns:r="http://schemas.openxmlformats.org/officeDocument/2006/relationships" r:id="rId4"/>
          </a:graphicData>
        </a:graphic>
      </p:graphicFrame>
      <p:sp>
        <p:nvSpPr>
          <p:cNvPr id="2444" name="Google Shape;2444;p131">
            <a:extLst>
              <a:ext uri="{FF2B5EF4-FFF2-40B4-BE49-F238E27FC236}">
                <a16:creationId xmlns:a16="http://schemas.microsoft.com/office/drawing/2014/main" id="{E5C30356-B011-7979-3D47-41E98F0E6991}"/>
              </a:ext>
            </a:extLst>
          </p:cNvPr>
          <p:cNvSpPr/>
          <p:nvPr/>
        </p:nvSpPr>
        <p:spPr>
          <a:xfrm>
            <a:off x="9016780" y="1960535"/>
            <a:ext cx="3093058" cy="1358478"/>
          </a:xfrm>
          <a:prstGeom prst="wedgeRectCallout">
            <a:avLst>
              <a:gd name="adj1" fmla="val -38459"/>
              <a:gd name="adj2" fmla="val 68557"/>
            </a:avLst>
          </a:prstGeom>
          <a:gradFill>
            <a:gsLst>
              <a:gs pos="0">
                <a:srgbClr val="2E3087"/>
              </a:gs>
              <a:gs pos="99000">
                <a:srgbClr val="44B64D"/>
              </a:gs>
              <a:gs pos="100000">
                <a:srgbClr val="44B64D"/>
              </a:gs>
            </a:gsLst>
            <a:lin ang="5400000" scaled="0"/>
          </a:gradFill>
          <a:ln w="25400" cap="flat" cmpd="sng">
            <a:solidFill>
              <a:srgbClr val="0042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As in last year's survey, respondents, in order to access this section, had to go through a screening in which they were asked to note the label or site that did not contain a branded ingredient. The number of survey respondents that “passed” this screening is located in the footer, typically sitting at between 60% and 75% of users.</a:t>
            </a:r>
            <a:endParaRPr sz="1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02336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2">
          <a:extLst>
            <a:ext uri="{FF2B5EF4-FFF2-40B4-BE49-F238E27FC236}">
              <a16:creationId xmlns:a16="http://schemas.microsoft.com/office/drawing/2014/main" id="{53F0801F-F252-1C74-D41A-DD6ED5919E49}"/>
            </a:ext>
          </a:extLst>
        </p:cNvPr>
        <p:cNvGrpSpPr/>
        <p:nvPr/>
      </p:nvGrpSpPr>
      <p:grpSpPr>
        <a:xfrm>
          <a:off x="0" y="0"/>
          <a:ext cx="0" cy="0"/>
          <a:chOff x="0" y="0"/>
          <a:chExt cx="0" cy="0"/>
        </a:xfrm>
      </p:grpSpPr>
      <p:sp>
        <p:nvSpPr>
          <p:cNvPr id="2503" name="Google Shape;2503;p138">
            <a:extLst>
              <a:ext uri="{FF2B5EF4-FFF2-40B4-BE49-F238E27FC236}">
                <a16:creationId xmlns:a16="http://schemas.microsoft.com/office/drawing/2014/main" id="{357257E8-A8B6-C5CA-2F77-3B336A1D877E}"/>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BRANDED INGREDIENT VALUE PROPOSITION: </a:t>
            </a:r>
            <a:br>
              <a:rPr lang="en-US" dirty="0">
                <a:solidFill>
                  <a:schemeClr val="tx1"/>
                </a:solidFill>
              </a:rPr>
            </a:br>
            <a:r>
              <a:rPr lang="en-US" dirty="0">
                <a:solidFill>
                  <a:schemeClr val="tx1"/>
                </a:solidFill>
              </a:rPr>
              <a:t>US, AGE &amp; GENDER, AGGREGATE CONCERN</a:t>
            </a:r>
            <a:endParaRPr dirty="0">
              <a:solidFill>
                <a:schemeClr val="tx1"/>
              </a:solidFill>
            </a:endParaRPr>
          </a:p>
        </p:txBody>
      </p:sp>
      <p:sp>
        <p:nvSpPr>
          <p:cNvPr id="2504" name="Google Shape;2504;p138">
            <a:extLst>
              <a:ext uri="{FF2B5EF4-FFF2-40B4-BE49-F238E27FC236}">
                <a16:creationId xmlns:a16="http://schemas.microsoft.com/office/drawing/2014/main" id="{9CD29D9B-8B3E-83A2-76EF-D926240AE451}"/>
              </a:ext>
            </a:extLst>
          </p:cNvPr>
          <p:cNvSpPr txBox="1"/>
          <p:nvPr/>
        </p:nvSpPr>
        <p:spPr>
          <a:xfrm>
            <a:off x="0" y="6220874"/>
            <a:ext cx="803959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Note: US Female 18-25 n=18, US Male 18-25 n=18, US Female 26-34 n=52, US Male 26-34 n=45, US Female 35-44 n=53, US Male 35-44 n=66, US Female 45-54 n=59, US Male 45-54 n=43, US Female 55+ n=53, US Male 55+ n=45. Question: “When deciding which supplements to purchase, how important are the following qualities/values related to any branded ingredient?” Percentage of responses marked “Extremely Important”</a:t>
            </a:r>
            <a:endParaRPr sz="1000" b="0" i="0" u="none" strike="noStrike" cap="none" dirty="0">
              <a:solidFill>
                <a:srgbClr val="7F7F7F"/>
              </a:solidFill>
              <a:latin typeface="Arial"/>
              <a:ea typeface="Arial"/>
              <a:cs typeface="Arial"/>
              <a:sym typeface="Arial"/>
            </a:endParaRPr>
          </a:p>
        </p:txBody>
      </p:sp>
      <p:pic>
        <p:nvPicPr>
          <p:cNvPr id="2505" name="Google Shape;2505;p138" descr="Icon&#10;&#10;Description automatically generated">
            <a:extLst>
              <a:ext uri="{FF2B5EF4-FFF2-40B4-BE49-F238E27FC236}">
                <a16:creationId xmlns:a16="http://schemas.microsoft.com/office/drawing/2014/main" id="{EA30CCED-ED4D-037C-7003-EE2733FEEE67}"/>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2506" name="Google Shape;2506;p138">
            <a:extLst>
              <a:ext uri="{FF2B5EF4-FFF2-40B4-BE49-F238E27FC236}">
                <a16:creationId xmlns:a16="http://schemas.microsoft.com/office/drawing/2014/main" id="{AC73DCFD-89F0-3CE5-CF12-CFF568CC4526}"/>
              </a:ext>
            </a:extLst>
          </p:cNvPr>
          <p:cNvSpPr txBox="1"/>
          <p:nvPr/>
        </p:nvSpPr>
        <p:spPr>
          <a:xfrm>
            <a:off x="1162215" y="823556"/>
            <a:ext cx="100584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Insights:</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Quality is clearly the most important value for most groups, especially those over 35.</a:t>
            </a: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US respondents are putting more weight toward established safety, which now emerges, along with trust as the second highest value for most demographic groups.</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Clinical research resonates for most groups, especially those 35-44 and 45-54.</a:t>
            </a:r>
            <a:endParaRPr sz="1800" b="0" i="0" u="none" strike="noStrike" cap="none" dirty="0">
              <a:solidFill>
                <a:schemeClr val="dk1"/>
              </a:solidFill>
              <a:latin typeface="Arial"/>
              <a:ea typeface="Arial"/>
              <a:cs typeface="Arial"/>
              <a:sym typeface="Arial"/>
            </a:endParaRPr>
          </a:p>
        </p:txBody>
      </p:sp>
      <p:graphicFrame>
        <p:nvGraphicFramePr>
          <p:cNvPr id="2507" name="Google Shape;2507;p138">
            <a:extLst>
              <a:ext uri="{FF2B5EF4-FFF2-40B4-BE49-F238E27FC236}">
                <a16:creationId xmlns:a16="http://schemas.microsoft.com/office/drawing/2014/main" id="{03E99237-0524-1447-6A1D-969E29658E92}"/>
              </a:ext>
            </a:extLst>
          </p:cNvPr>
          <p:cNvGraphicFramePr/>
          <p:nvPr>
            <p:extLst>
              <p:ext uri="{D42A27DB-BD31-4B8C-83A1-F6EECF244321}">
                <p14:modId xmlns:p14="http://schemas.microsoft.com/office/powerpoint/2010/main" val="3008004059"/>
              </p:ext>
            </p:extLst>
          </p:nvPr>
        </p:nvGraphicFramePr>
        <p:xfrm>
          <a:off x="190831" y="1424190"/>
          <a:ext cx="12001169" cy="49527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144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5"/>
        <p:cNvGrpSpPr/>
        <p:nvPr/>
      </p:nvGrpSpPr>
      <p:grpSpPr>
        <a:xfrm>
          <a:off x="0" y="0"/>
          <a:ext cx="0" cy="0"/>
          <a:chOff x="0" y="0"/>
          <a:chExt cx="0" cy="0"/>
        </a:xfrm>
      </p:grpSpPr>
      <p:sp>
        <p:nvSpPr>
          <p:cNvPr id="2566" name="Google Shape;2566;p145"/>
          <p:cNvSpPr/>
          <p:nvPr/>
        </p:nvSpPr>
        <p:spPr>
          <a:xfrm>
            <a:off x="884451" y="89320"/>
            <a:ext cx="4324157" cy="5964239"/>
          </a:xfrm>
          <a:prstGeom prst="rect">
            <a:avLst/>
          </a:prstGeom>
          <a:gradFill>
            <a:gsLst>
              <a:gs pos="0">
                <a:srgbClr val="2E3087"/>
              </a:gs>
              <a:gs pos="99000">
                <a:srgbClr val="44B64D"/>
              </a:gs>
              <a:gs pos="100000">
                <a:srgbClr val="44B64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67" name="Google Shape;2567;p145"/>
          <p:cNvSpPr txBox="1"/>
          <p:nvPr/>
        </p:nvSpPr>
        <p:spPr>
          <a:xfrm>
            <a:off x="6356972" y="2748273"/>
            <a:ext cx="4728704" cy="1508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Black"/>
                <a:ea typeface="Arial Black"/>
                <a:cs typeface="Arial Black"/>
                <a:sym typeface="Arial Black"/>
              </a:rPr>
              <a:t>VALUES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Trust, Transparency &amp; Sustainability</a:t>
            </a:r>
            <a:endParaRPr sz="1400" b="0" i="0" u="none" strike="noStrike" cap="none">
              <a:solidFill>
                <a:srgbClr val="000000"/>
              </a:solidFill>
              <a:latin typeface="Arial"/>
              <a:ea typeface="Arial"/>
              <a:cs typeface="Arial"/>
              <a:sym typeface="Arial"/>
            </a:endParaRPr>
          </a:p>
        </p:txBody>
      </p:sp>
      <p:pic>
        <p:nvPicPr>
          <p:cNvPr id="2568" name="Google Shape;2568;p145" descr="A finger pointing at a bottle&#10;&#10;Description automatically generated"/>
          <p:cNvPicPr preferRelativeResize="0">
            <a:picLocks noGrp="1"/>
          </p:cNvPicPr>
          <p:nvPr>
            <p:ph type="pic" idx="2"/>
          </p:nvPr>
        </p:nvPicPr>
        <p:blipFill rotWithShape="1">
          <a:blip r:embed="rId3">
            <a:alphaModFix/>
          </a:blip>
          <a:srcRect l="27285" r="27285"/>
          <a:stretch/>
        </p:blipFill>
        <p:spPr>
          <a:xfrm>
            <a:off x="717550" y="0"/>
            <a:ext cx="4233863" cy="5865813"/>
          </a:xfrm>
          <a:prstGeom prst="rect">
            <a:avLst/>
          </a:prstGeom>
          <a:solidFill>
            <a:schemeClr val="lt1"/>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0">
          <a:extLst>
            <a:ext uri="{FF2B5EF4-FFF2-40B4-BE49-F238E27FC236}">
              <a16:creationId xmlns:a16="http://schemas.microsoft.com/office/drawing/2014/main" id="{135DB5C1-D695-5DD8-8256-99BAF3D5DD7D}"/>
            </a:ext>
          </a:extLst>
        </p:cNvPr>
        <p:cNvGrpSpPr/>
        <p:nvPr/>
      </p:nvGrpSpPr>
      <p:grpSpPr>
        <a:xfrm>
          <a:off x="0" y="0"/>
          <a:ext cx="0" cy="0"/>
          <a:chOff x="0" y="0"/>
          <a:chExt cx="0" cy="0"/>
        </a:xfrm>
      </p:grpSpPr>
      <p:sp>
        <p:nvSpPr>
          <p:cNvPr id="2591" name="Google Shape;2591;p148">
            <a:extLst>
              <a:ext uri="{FF2B5EF4-FFF2-40B4-BE49-F238E27FC236}">
                <a16:creationId xmlns:a16="http://schemas.microsoft.com/office/drawing/2014/main" id="{8DEB0CF9-E908-CB8C-92EF-85603D397A64}"/>
              </a:ext>
            </a:extLst>
          </p:cNvPr>
          <p:cNvSpPr txBox="1">
            <a:spLocks noGrp="1"/>
          </p:cNvSpPr>
          <p:nvPr>
            <p:ph type="title"/>
          </p:nvPr>
        </p:nvSpPr>
        <p:spPr>
          <a:xfrm>
            <a:off x="838200" y="124079"/>
            <a:ext cx="10515600" cy="456750"/>
          </a:xfrm>
          <a:prstGeom prst="rect">
            <a:avLst/>
          </a:prstGeom>
          <a:noFill/>
          <a:ln>
            <a:noFill/>
          </a:ln>
        </p:spPr>
        <p:txBody>
          <a:bodyPr spcFirstLastPara="1" wrap="square" lIns="91425" tIns="45700" rIns="91425" bIns="45700" anchor="ctr" anchorCtr="0">
            <a:noAutofit/>
          </a:bodyPr>
          <a:lstStyle/>
          <a:p>
            <a:pPr lvl="0"/>
            <a:r>
              <a:rPr lang="en-US" sz="2400" dirty="0">
                <a:solidFill>
                  <a:schemeClr val="tx1"/>
                </a:solidFill>
              </a:rPr>
              <a:t>TRUST: US, AGE &amp; GENDER, </a:t>
            </a:r>
            <a:br>
              <a:rPr lang="en-US" sz="2400" dirty="0">
                <a:solidFill>
                  <a:schemeClr val="tx1"/>
                </a:solidFill>
              </a:rPr>
            </a:br>
            <a:r>
              <a:rPr lang="en-US" sz="2400" dirty="0">
                <a:solidFill>
                  <a:schemeClr val="tx1"/>
                </a:solidFill>
              </a:rPr>
              <a:t>AGGREGATE CONCERN</a:t>
            </a:r>
            <a:endParaRPr sz="2400" dirty="0">
              <a:solidFill>
                <a:schemeClr val="tx1"/>
              </a:solidFill>
            </a:endParaRPr>
          </a:p>
        </p:txBody>
      </p:sp>
      <p:sp>
        <p:nvSpPr>
          <p:cNvPr id="2592" name="Google Shape;2592;p148">
            <a:extLst>
              <a:ext uri="{FF2B5EF4-FFF2-40B4-BE49-F238E27FC236}">
                <a16:creationId xmlns:a16="http://schemas.microsoft.com/office/drawing/2014/main" id="{8F3CB5DF-CC11-B1F8-23D7-88DDA526CCC4}"/>
              </a:ext>
            </a:extLst>
          </p:cNvPr>
          <p:cNvSpPr txBox="1"/>
          <p:nvPr/>
        </p:nvSpPr>
        <p:spPr>
          <a:xfrm>
            <a:off x="1" y="6304043"/>
            <a:ext cx="805147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Note: US Female 18-25 n=28, US Male 18-25 n=28, US Female 26-34 n=75, US Male 26-34 n=70, US Female 35-44 n=75, US Male 35-44 n=96, US Female 45-54 n=86, US Male 45-54 n=61, US Female 55+ n=78, US Male 55+ n=70 . Question: “What characteristics most encourage you to trust a supplement brand?”</a:t>
            </a:r>
            <a:endParaRPr sz="1400" b="0" i="0" u="none" strike="noStrike" cap="none" dirty="0">
              <a:solidFill>
                <a:srgbClr val="000000"/>
              </a:solidFill>
              <a:latin typeface="Arial"/>
              <a:ea typeface="Arial"/>
              <a:cs typeface="Arial"/>
              <a:sym typeface="Arial"/>
            </a:endParaRPr>
          </a:p>
        </p:txBody>
      </p:sp>
      <p:pic>
        <p:nvPicPr>
          <p:cNvPr id="2593" name="Google Shape;2593;p148" descr="Icon&#10;&#10;Description automatically generated">
            <a:extLst>
              <a:ext uri="{FF2B5EF4-FFF2-40B4-BE49-F238E27FC236}">
                <a16:creationId xmlns:a16="http://schemas.microsoft.com/office/drawing/2014/main" id="{7AB9A678-8307-6D12-23D2-B95F1B168D6F}"/>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2594" name="Google Shape;2594;p148">
            <a:extLst>
              <a:ext uri="{FF2B5EF4-FFF2-40B4-BE49-F238E27FC236}">
                <a16:creationId xmlns:a16="http://schemas.microsoft.com/office/drawing/2014/main" id="{0A12BC35-FA6D-CE1A-BAE0-AC356F65F0F9}"/>
              </a:ext>
            </a:extLst>
          </p:cNvPr>
          <p:cNvSpPr txBox="1"/>
          <p:nvPr/>
        </p:nvSpPr>
        <p:spPr>
          <a:xfrm>
            <a:off x="1295400" y="593247"/>
            <a:ext cx="100584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The health care professional recommendation is the top response for most groups, especially those 55+, while we see clinical research on the ingredient as a strong response for young females and then males 55+, and clinical research on the </a:t>
            </a:r>
            <a:r>
              <a:rPr lang="en-US" dirty="0">
                <a:solidFill>
                  <a:schemeClr val="dk1"/>
                </a:solidFill>
              </a:rPr>
              <a:t>brand as the second highest response for most groups – in m any cases approximately equal to consistent product quality. </a:t>
            </a:r>
            <a:endParaRPr sz="1800" b="0" i="0" u="none" strike="noStrike" cap="none" dirty="0">
              <a:solidFill>
                <a:schemeClr val="dk1"/>
              </a:solidFill>
              <a:latin typeface="Arial"/>
              <a:ea typeface="Arial"/>
              <a:cs typeface="Arial"/>
              <a:sym typeface="Arial"/>
            </a:endParaRPr>
          </a:p>
        </p:txBody>
      </p:sp>
      <p:graphicFrame>
        <p:nvGraphicFramePr>
          <p:cNvPr id="2595" name="Google Shape;2595;p148">
            <a:extLst>
              <a:ext uri="{FF2B5EF4-FFF2-40B4-BE49-F238E27FC236}">
                <a16:creationId xmlns:a16="http://schemas.microsoft.com/office/drawing/2014/main" id="{C1046887-7C47-682B-1271-6954AD8E576D}"/>
              </a:ext>
            </a:extLst>
          </p:cNvPr>
          <p:cNvGraphicFramePr/>
          <p:nvPr>
            <p:extLst>
              <p:ext uri="{D42A27DB-BD31-4B8C-83A1-F6EECF244321}">
                <p14:modId xmlns:p14="http://schemas.microsoft.com/office/powerpoint/2010/main" val="2830025061"/>
              </p:ext>
            </p:extLst>
          </p:nvPr>
        </p:nvGraphicFramePr>
        <p:xfrm>
          <a:off x="222637" y="1358210"/>
          <a:ext cx="11969363" cy="501873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A5C1FAC8-ED63-DE66-4D55-D7DB129EC158}"/>
              </a:ext>
            </a:extLst>
          </p:cNvPr>
          <p:cNvSpPr/>
          <p:nvPr/>
        </p:nvSpPr>
        <p:spPr>
          <a:xfrm>
            <a:off x="1618735" y="2409568"/>
            <a:ext cx="556054" cy="18040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C994EFA-9DEB-9E6A-C44A-8CC806E2FBFF}"/>
              </a:ext>
            </a:extLst>
          </p:cNvPr>
          <p:cNvSpPr/>
          <p:nvPr/>
        </p:nvSpPr>
        <p:spPr>
          <a:xfrm>
            <a:off x="3963951" y="2706130"/>
            <a:ext cx="558621" cy="14580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34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6">
          <a:extLst>
            <a:ext uri="{FF2B5EF4-FFF2-40B4-BE49-F238E27FC236}">
              <a16:creationId xmlns:a16="http://schemas.microsoft.com/office/drawing/2014/main" id="{BB121E5D-73CB-FA9D-9FCD-43C540E3CC7E}"/>
            </a:ext>
          </a:extLst>
        </p:cNvPr>
        <p:cNvGrpSpPr/>
        <p:nvPr/>
      </p:nvGrpSpPr>
      <p:grpSpPr>
        <a:xfrm>
          <a:off x="0" y="0"/>
          <a:ext cx="0" cy="0"/>
          <a:chOff x="0" y="0"/>
          <a:chExt cx="0" cy="0"/>
        </a:xfrm>
      </p:grpSpPr>
      <p:sp>
        <p:nvSpPr>
          <p:cNvPr id="2627" name="Google Shape;2627;p152">
            <a:extLst>
              <a:ext uri="{FF2B5EF4-FFF2-40B4-BE49-F238E27FC236}">
                <a16:creationId xmlns:a16="http://schemas.microsoft.com/office/drawing/2014/main" id="{2CA20BE8-432B-7AAF-D6B5-11CB33FD2071}"/>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TRANSPARENCY PURCHASE INFLUENCE: </a:t>
            </a:r>
            <a:br>
              <a:rPr lang="en-US" dirty="0">
                <a:solidFill>
                  <a:schemeClr val="tx1"/>
                </a:solidFill>
              </a:rPr>
            </a:br>
            <a:r>
              <a:rPr lang="en-US" dirty="0">
                <a:solidFill>
                  <a:schemeClr val="tx1"/>
                </a:solidFill>
              </a:rPr>
              <a:t>US, AGE &amp; GENDER, AGGREGATE CONCERN</a:t>
            </a:r>
            <a:endParaRPr dirty="0">
              <a:solidFill>
                <a:schemeClr val="tx1"/>
              </a:solidFill>
            </a:endParaRPr>
          </a:p>
        </p:txBody>
      </p:sp>
      <p:sp>
        <p:nvSpPr>
          <p:cNvPr id="2628" name="Google Shape;2628;p152">
            <a:extLst>
              <a:ext uri="{FF2B5EF4-FFF2-40B4-BE49-F238E27FC236}">
                <a16:creationId xmlns:a16="http://schemas.microsoft.com/office/drawing/2014/main" id="{46DF4DE8-A517-9586-D9F0-6E9A00C1AD13}"/>
              </a:ext>
            </a:extLst>
          </p:cNvPr>
          <p:cNvSpPr txBox="1"/>
          <p:nvPr/>
        </p:nvSpPr>
        <p:spPr>
          <a:xfrm>
            <a:off x="0" y="6304002"/>
            <a:ext cx="82296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Note: US Female 18-25 n=28, US Male 18-25 n=28, US Female 26-34 n=75, US Male 26-34 n=70, US Female 35-44 n=75, US Male 35-44 n=96, US Female 45-54 n=86, US Male 45-54 n=61, US Female 55+ n=78, US Male 55+ n=70. Question: “How likely are you to purchase supplements from a manufacturer that provides transparency information on its label or website?”</a:t>
            </a:r>
            <a:endParaRPr sz="1400" b="0" i="0" u="none" strike="noStrike" cap="none" dirty="0">
              <a:solidFill>
                <a:srgbClr val="000000"/>
              </a:solidFill>
              <a:latin typeface="Arial"/>
              <a:ea typeface="Arial"/>
              <a:cs typeface="Arial"/>
              <a:sym typeface="Arial"/>
            </a:endParaRPr>
          </a:p>
        </p:txBody>
      </p:sp>
      <p:pic>
        <p:nvPicPr>
          <p:cNvPr id="2629" name="Google Shape;2629;p152" descr="Icon&#10;&#10;Description automatically generated">
            <a:extLst>
              <a:ext uri="{FF2B5EF4-FFF2-40B4-BE49-F238E27FC236}">
                <a16:creationId xmlns:a16="http://schemas.microsoft.com/office/drawing/2014/main" id="{062ACC07-40C0-2527-5173-A664865FD693}"/>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2630" name="Google Shape;2630;p152">
            <a:extLst>
              <a:ext uri="{FF2B5EF4-FFF2-40B4-BE49-F238E27FC236}">
                <a16:creationId xmlns:a16="http://schemas.microsoft.com/office/drawing/2014/main" id="{5D6AEBA4-6D75-BB60-4030-A2F1B834E130}"/>
              </a:ext>
            </a:extLst>
          </p:cNvPr>
          <p:cNvSpPr txBox="1"/>
          <p:nvPr/>
        </p:nvSpPr>
        <p:spPr>
          <a:xfrm>
            <a:off x="1295400" y="791024"/>
            <a:ext cx="10058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Insights:</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Males 35-44 are by far the strongest responders to transparency, sitting at 68%. Males 26-34 and females 35-44 are next at 57%.</a:t>
            </a:r>
            <a:endParaRPr sz="1800" b="0" i="0" u="none" strike="noStrike" cap="none" dirty="0">
              <a:solidFill>
                <a:schemeClr val="dk1"/>
              </a:solidFill>
              <a:latin typeface="Arial"/>
              <a:ea typeface="Arial"/>
              <a:cs typeface="Arial"/>
              <a:sym typeface="Arial"/>
            </a:endParaRPr>
          </a:p>
        </p:txBody>
      </p:sp>
      <p:graphicFrame>
        <p:nvGraphicFramePr>
          <p:cNvPr id="2631" name="Google Shape;2631;p152">
            <a:extLst>
              <a:ext uri="{FF2B5EF4-FFF2-40B4-BE49-F238E27FC236}">
                <a16:creationId xmlns:a16="http://schemas.microsoft.com/office/drawing/2014/main" id="{0AFF1445-322C-C615-4860-4DEA70F14B45}"/>
              </a:ext>
            </a:extLst>
          </p:cNvPr>
          <p:cNvGraphicFramePr/>
          <p:nvPr>
            <p:extLst>
              <p:ext uri="{D42A27DB-BD31-4B8C-83A1-F6EECF244321}">
                <p14:modId xmlns:p14="http://schemas.microsoft.com/office/powerpoint/2010/main" val="1832587766"/>
              </p:ext>
            </p:extLst>
          </p:nvPr>
        </p:nvGraphicFramePr>
        <p:xfrm>
          <a:off x="190831" y="1358210"/>
          <a:ext cx="12001169" cy="50187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283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3"/>
          <p:cNvGrpSpPr/>
          <p:nvPr/>
        </p:nvGrpSpPr>
        <p:grpSpPr>
          <a:xfrm>
            <a:off x="0" y="0"/>
            <a:ext cx="12192831" cy="6858000"/>
            <a:chOff x="0" y="0"/>
            <a:chExt cx="12192831" cy="6858000"/>
          </a:xfrm>
        </p:grpSpPr>
        <p:pic>
          <p:nvPicPr>
            <p:cNvPr id="93" name="Google Shape;93;p3" descr="A diagram of a person running under umbrellas&#10;&#10;AI-generated content may be incorrect."/>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4" name="Google Shape;94;p3" descr="A logo with a magnifying glass&#10;&#10;AI-generated content may be incorrect."/>
            <p:cNvPicPr preferRelativeResize="0"/>
            <p:nvPr/>
          </p:nvPicPr>
          <p:blipFill rotWithShape="1">
            <a:blip r:embed="rId4">
              <a:alphaModFix/>
            </a:blip>
            <a:srcRect/>
            <a:stretch/>
          </p:blipFill>
          <p:spPr>
            <a:xfrm>
              <a:off x="9867900" y="0"/>
              <a:ext cx="2324931" cy="929972"/>
            </a:xfrm>
            <a:prstGeom prst="rect">
              <a:avLst/>
            </a:prstGeom>
            <a:noFill/>
            <a:ln>
              <a:noFill/>
            </a:ln>
          </p:spPr>
        </p:pic>
        <p:sp>
          <p:nvSpPr>
            <p:cNvPr id="95" name="Google Shape;95;p3"/>
            <p:cNvSpPr/>
            <p:nvPr/>
          </p:nvSpPr>
          <p:spPr>
            <a:xfrm>
              <a:off x="7912100" y="2463800"/>
              <a:ext cx="3118265" cy="342900"/>
            </a:xfrm>
            <a:prstGeom prst="rect">
              <a:avLst/>
            </a:prstGeom>
            <a:solidFill>
              <a:srgbClr val="363B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3"/>
            <p:cNvSpPr/>
            <p:nvPr/>
          </p:nvSpPr>
          <p:spPr>
            <a:xfrm>
              <a:off x="1092200" y="2466672"/>
              <a:ext cx="3118265" cy="342900"/>
            </a:xfrm>
            <a:prstGeom prst="rect">
              <a:avLst/>
            </a:prstGeom>
            <a:solidFill>
              <a:srgbClr val="363B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3"/>
            <p:cNvSpPr/>
            <p:nvPr/>
          </p:nvSpPr>
          <p:spPr>
            <a:xfrm>
              <a:off x="4927600" y="3429000"/>
              <a:ext cx="2401130" cy="342900"/>
            </a:xfrm>
            <a:prstGeom prst="rect">
              <a:avLst/>
            </a:prstGeom>
            <a:solidFill>
              <a:srgbClr val="363B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3"/>
            <p:cNvSpPr txBox="1"/>
            <p:nvPr/>
          </p:nvSpPr>
          <p:spPr>
            <a:xfrm>
              <a:off x="4973741" y="3400395"/>
              <a:ext cx="224451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Raleway"/>
                  <a:ea typeface="Raleway"/>
                  <a:cs typeface="Raleway"/>
                  <a:sym typeface="Raleway"/>
                </a:rPr>
                <a:t>OPTIMAL AGING</a:t>
              </a:r>
              <a:endParaRPr/>
            </a:p>
          </p:txBody>
        </p:sp>
        <p:sp>
          <p:nvSpPr>
            <p:cNvPr id="99" name="Google Shape;99;p3"/>
            <p:cNvSpPr txBox="1"/>
            <p:nvPr/>
          </p:nvSpPr>
          <p:spPr>
            <a:xfrm>
              <a:off x="1529073" y="2435195"/>
              <a:ext cx="224451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Raleway"/>
                  <a:ea typeface="Raleway"/>
                  <a:cs typeface="Raleway"/>
                  <a:sym typeface="Raleway"/>
                </a:rPr>
                <a:t>Active Nutrition</a:t>
              </a:r>
              <a:endParaRPr/>
            </a:p>
          </p:txBody>
        </p:sp>
        <p:sp>
          <p:nvSpPr>
            <p:cNvPr id="100" name="Google Shape;100;p3"/>
            <p:cNvSpPr txBox="1"/>
            <p:nvPr/>
          </p:nvSpPr>
          <p:spPr>
            <a:xfrm>
              <a:off x="7740218" y="2435195"/>
              <a:ext cx="34620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Raleway"/>
                  <a:ea typeface="Raleway"/>
                  <a:cs typeface="Raleway"/>
                  <a:sym typeface="Raleway"/>
                </a:rPr>
                <a:t>Drivers of Chronic Disease</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8">
          <a:extLst>
            <a:ext uri="{FF2B5EF4-FFF2-40B4-BE49-F238E27FC236}">
              <a16:creationId xmlns:a16="http://schemas.microsoft.com/office/drawing/2014/main" id="{61D7C440-2AEF-7517-1DFA-BBD810DC6CBE}"/>
            </a:ext>
          </a:extLst>
        </p:cNvPr>
        <p:cNvGrpSpPr/>
        <p:nvPr/>
      </p:nvGrpSpPr>
      <p:grpSpPr>
        <a:xfrm>
          <a:off x="0" y="0"/>
          <a:ext cx="0" cy="0"/>
          <a:chOff x="0" y="0"/>
          <a:chExt cx="0" cy="0"/>
        </a:xfrm>
      </p:grpSpPr>
      <p:sp>
        <p:nvSpPr>
          <p:cNvPr id="2699" name="Google Shape;2699;p160">
            <a:extLst>
              <a:ext uri="{FF2B5EF4-FFF2-40B4-BE49-F238E27FC236}">
                <a16:creationId xmlns:a16="http://schemas.microsoft.com/office/drawing/2014/main" id="{C4AF7985-7CDE-89B7-BA20-2E86BB29D1CC}"/>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SUSTAINABILITY: US, AGE &amp; GENDER, </a:t>
            </a:r>
            <a:br>
              <a:rPr lang="en-US" dirty="0">
                <a:solidFill>
                  <a:schemeClr val="tx1"/>
                </a:solidFill>
              </a:rPr>
            </a:br>
            <a:r>
              <a:rPr lang="en-US" dirty="0">
                <a:solidFill>
                  <a:schemeClr val="tx1"/>
                </a:solidFill>
              </a:rPr>
              <a:t>AGGREGATE CONCERN</a:t>
            </a:r>
            <a:endParaRPr dirty="0">
              <a:solidFill>
                <a:schemeClr val="tx1"/>
              </a:solidFill>
            </a:endParaRPr>
          </a:p>
        </p:txBody>
      </p:sp>
      <p:sp>
        <p:nvSpPr>
          <p:cNvPr id="2700" name="Google Shape;2700;p160">
            <a:extLst>
              <a:ext uri="{FF2B5EF4-FFF2-40B4-BE49-F238E27FC236}">
                <a16:creationId xmlns:a16="http://schemas.microsoft.com/office/drawing/2014/main" id="{BAA2616C-73C6-63CE-9493-0D528C55E608}"/>
              </a:ext>
            </a:extLst>
          </p:cNvPr>
          <p:cNvSpPr txBox="1"/>
          <p:nvPr/>
        </p:nvSpPr>
        <p:spPr>
          <a:xfrm>
            <a:off x="0" y="6205146"/>
            <a:ext cx="799482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Note: US Female 18-25 n=28, US Male 18-25 n=28, US Female 26-34 n=75, US Male 26-34 n=70, US Female 35-44 n=75, US Male 35-44 n=96, US Female 45-54 n=86, US Male 45-54 n=61, US Female 55+ n=78, US Male 55+ n=70. Question: “When deciding which supplements to purchase, to what degree does the sustainability/environmental impact of a supplement ingredient influence your purchasing decision?”</a:t>
            </a:r>
            <a:endParaRPr sz="1400" b="0" i="0" u="none" strike="noStrike" cap="none" dirty="0">
              <a:solidFill>
                <a:srgbClr val="000000"/>
              </a:solidFill>
              <a:latin typeface="Arial"/>
              <a:ea typeface="Arial"/>
              <a:cs typeface="Arial"/>
              <a:sym typeface="Arial"/>
            </a:endParaRPr>
          </a:p>
        </p:txBody>
      </p:sp>
      <p:pic>
        <p:nvPicPr>
          <p:cNvPr id="2701" name="Google Shape;2701;p160" descr="Icon&#10;&#10;Description automatically generated">
            <a:extLst>
              <a:ext uri="{FF2B5EF4-FFF2-40B4-BE49-F238E27FC236}">
                <a16:creationId xmlns:a16="http://schemas.microsoft.com/office/drawing/2014/main" id="{F6DED134-BC64-E48C-0F00-365B18E054C6}"/>
              </a:ext>
            </a:extLst>
          </p:cNvPr>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2702" name="Google Shape;2702;p160">
            <a:extLst>
              <a:ext uri="{FF2B5EF4-FFF2-40B4-BE49-F238E27FC236}">
                <a16:creationId xmlns:a16="http://schemas.microsoft.com/office/drawing/2014/main" id="{F3755195-C110-249A-051C-021ACE46664A}"/>
              </a:ext>
            </a:extLst>
          </p:cNvPr>
          <p:cNvSpPr txBox="1"/>
          <p:nvPr/>
        </p:nvSpPr>
        <p:spPr>
          <a:xfrm>
            <a:off x="1295400" y="791024"/>
            <a:ext cx="10058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Insights:</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Sustainability is important to this user group, especially males 35-44 and then 18-25. We don’t see the heavily male skew we see with all users.</a:t>
            </a:r>
            <a:endParaRPr sz="1800" b="0" i="0" u="none" strike="noStrike" cap="none" dirty="0">
              <a:solidFill>
                <a:schemeClr val="dk1"/>
              </a:solidFill>
              <a:latin typeface="Arial"/>
              <a:ea typeface="Arial"/>
              <a:cs typeface="Arial"/>
              <a:sym typeface="Arial"/>
            </a:endParaRPr>
          </a:p>
        </p:txBody>
      </p:sp>
      <p:graphicFrame>
        <p:nvGraphicFramePr>
          <p:cNvPr id="2703" name="Google Shape;2703;p160">
            <a:extLst>
              <a:ext uri="{FF2B5EF4-FFF2-40B4-BE49-F238E27FC236}">
                <a16:creationId xmlns:a16="http://schemas.microsoft.com/office/drawing/2014/main" id="{08420E17-10A2-7EEB-4A4F-B6ACC0FC96FA}"/>
              </a:ext>
            </a:extLst>
          </p:cNvPr>
          <p:cNvGraphicFramePr/>
          <p:nvPr>
            <p:extLst>
              <p:ext uri="{D42A27DB-BD31-4B8C-83A1-F6EECF244321}">
                <p14:modId xmlns:p14="http://schemas.microsoft.com/office/powerpoint/2010/main" val="836817268"/>
              </p:ext>
            </p:extLst>
          </p:nvPr>
        </p:nvGraphicFramePr>
        <p:xfrm>
          <a:off x="190831" y="1558456"/>
          <a:ext cx="12001169" cy="47455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762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pic>
        <p:nvPicPr>
          <p:cNvPr id="2717" name="Google Shape;2717;p162" descr="A picture containing indoor&#10;&#10;Description automatically generated"/>
          <p:cNvPicPr preferRelativeResize="0">
            <a:picLocks noGrp="1"/>
          </p:cNvPicPr>
          <p:nvPr>
            <p:ph type="pic" idx="2"/>
          </p:nvPr>
        </p:nvPicPr>
        <p:blipFill rotWithShape="1">
          <a:blip r:embed="rId3">
            <a:alphaModFix/>
          </a:blip>
          <a:srcRect l="22782" r="22781"/>
          <a:stretch/>
        </p:blipFill>
        <p:spPr>
          <a:xfrm>
            <a:off x="7146929" y="0"/>
            <a:ext cx="5030881" cy="6858000"/>
          </a:xfrm>
          <a:prstGeom prst="rect">
            <a:avLst/>
          </a:prstGeom>
          <a:solidFill>
            <a:schemeClr val="lt1"/>
          </a:solidFill>
          <a:ln>
            <a:noFill/>
          </a:ln>
        </p:spPr>
      </p:pic>
      <p:sp>
        <p:nvSpPr>
          <p:cNvPr id="2718" name="Google Shape;2718;p162"/>
          <p:cNvSpPr txBox="1"/>
          <p:nvPr/>
        </p:nvSpPr>
        <p:spPr>
          <a:xfrm>
            <a:off x="109592" y="1215205"/>
            <a:ext cx="7037337" cy="75709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4800"/>
              <a:buFont typeface="Arial"/>
              <a:buNone/>
            </a:pPr>
            <a:r>
              <a:rPr lang="en-US" sz="4800" b="1" i="0" u="none" strike="noStrike" cap="none">
                <a:solidFill>
                  <a:srgbClr val="2E3583"/>
                </a:solidFill>
                <a:latin typeface="Raleway Black"/>
                <a:ea typeface="Raleway Black"/>
                <a:cs typeface="Raleway Black"/>
                <a:sym typeface="Raleway Black"/>
              </a:rPr>
              <a:t>QUESTIONS?</a:t>
            </a:r>
            <a:endParaRPr sz="2400" b="1" i="0" u="none" strike="noStrike" cap="none">
              <a:solidFill>
                <a:srgbClr val="2E3583"/>
              </a:solidFill>
              <a:latin typeface="Raleway Black"/>
              <a:ea typeface="Raleway Black"/>
              <a:cs typeface="Raleway Black"/>
              <a:sym typeface="Raleway Black"/>
            </a:endParaRPr>
          </a:p>
        </p:txBody>
      </p:sp>
      <p:sp>
        <p:nvSpPr>
          <p:cNvPr id="2719" name="Google Shape;2719;p162"/>
          <p:cNvSpPr txBox="1"/>
          <p:nvPr/>
        </p:nvSpPr>
        <p:spPr>
          <a:xfrm>
            <a:off x="922933" y="4717064"/>
            <a:ext cx="1040671" cy="3001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1"/>
              <a:buFont typeface="Arial"/>
              <a:buNone/>
            </a:pPr>
            <a:r>
              <a:rPr lang="en-US" sz="1351" b="0" i="0" u="none" strike="noStrike" cap="none">
                <a:solidFill>
                  <a:schemeClr val="lt1"/>
                </a:solidFill>
                <a:latin typeface="Arial"/>
                <a:ea typeface="Arial"/>
                <a:cs typeface="Arial"/>
                <a:sym typeface="Arial"/>
              </a:rPr>
              <a:t>#itcinsights</a:t>
            </a:r>
            <a:endParaRPr sz="1351" b="0" i="0" u="none" strike="noStrike" cap="none">
              <a:solidFill>
                <a:schemeClr val="lt1"/>
              </a:solidFill>
              <a:latin typeface="Arial"/>
              <a:ea typeface="Arial"/>
              <a:cs typeface="Arial"/>
              <a:sym typeface="Arial"/>
            </a:endParaRPr>
          </a:p>
        </p:txBody>
      </p:sp>
      <p:sp>
        <p:nvSpPr>
          <p:cNvPr id="2720" name="Google Shape;2720;p162"/>
          <p:cNvSpPr txBox="1"/>
          <p:nvPr/>
        </p:nvSpPr>
        <p:spPr>
          <a:xfrm flipH="1">
            <a:off x="2160513" y="2638998"/>
            <a:ext cx="3004881" cy="3796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2E3583"/>
                </a:solidFill>
                <a:latin typeface="Josefin Sans"/>
                <a:ea typeface="Josefin Sans"/>
                <a:cs typeface="Josefin Sans"/>
                <a:sym typeface="Josefin Sans"/>
              </a:rPr>
              <a:t>len@itcstrategy.com</a:t>
            </a:r>
            <a:endParaRPr sz="1867" b="0" i="0" u="none" strike="noStrike" cap="none">
              <a:solidFill>
                <a:srgbClr val="2E3583"/>
              </a:solidFill>
              <a:latin typeface="Josefin Sans"/>
              <a:ea typeface="Josefin Sans"/>
              <a:cs typeface="Josefin Sans"/>
              <a:sym typeface="Josefin Sans"/>
            </a:endParaRPr>
          </a:p>
        </p:txBody>
      </p:sp>
      <p:sp>
        <p:nvSpPr>
          <p:cNvPr id="2721" name="Google Shape;2721;p162"/>
          <p:cNvSpPr/>
          <p:nvPr/>
        </p:nvSpPr>
        <p:spPr>
          <a:xfrm>
            <a:off x="916279" y="2912165"/>
            <a:ext cx="548423" cy="41234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Arial"/>
              <a:ea typeface="Arial"/>
              <a:cs typeface="Arial"/>
              <a:sym typeface="Arial"/>
            </a:endParaRPr>
          </a:p>
        </p:txBody>
      </p:sp>
      <p:sp>
        <p:nvSpPr>
          <p:cNvPr id="2722" name="Google Shape;2722;p162"/>
          <p:cNvSpPr txBox="1"/>
          <p:nvPr/>
        </p:nvSpPr>
        <p:spPr>
          <a:xfrm flipH="1">
            <a:off x="2103297" y="2119790"/>
            <a:ext cx="3290948" cy="3796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2E3583"/>
                </a:solidFill>
                <a:latin typeface="Josefin Sans"/>
                <a:ea typeface="Josefin Sans"/>
                <a:cs typeface="Josefin Sans"/>
                <a:sym typeface="Josefin Sans"/>
              </a:rPr>
              <a:t>+1 (303) 746-9555</a:t>
            </a:r>
            <a:endParaRPr sz="1800" b="0" i="0" u="none" strike="noStrike" cap="none">
              <a:solidFill>
                <a:srgbClr val="2E3583"/>
              </a:solidFill>
              <a:latin typeface="Josefin Sans"/>
              <a:ea typeface="Josefin Sans"/>
              <a:cs typeface="Josefin Sans"/>
              <a:sym typeface="Josefin Sans"/>
            </a:endParaRPr>
          </a:p>
        </p:txBody>
      </p:sp>
      <p:sp>
        <p:nvSpPr>
          <p:cNvPr id="2723" name="Google Shape;2723;p162"/>
          <p:cNvSpPr txBox="1"/>
          <p:nvPr/>
        </p:nvSpPr>
        <p:spPr>
          <a:xfrm flipH="1">
            <a:off x="2160513" y="3073295"/>
            <a:ext cx="3878849" cy="3796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2E3583"/>
                </a:solidFill>
                <a:latin typeface="Josefin Sans"/>
                <a:ea typeface="Josefin Sans"/>
                <a:cs typeface="Josefin Sans"/>
                <a:sym typeface="Josefin Sans"/>
              </a:rPr>
              <a:t>itcstrategy.com</a:t>
            </a:r>
            <a:endParaRPr sz="1867" b="0" i="0" u="none" strike="noStrike" cap="none">
              <a:solidFill>
                <a:srgbClr val="2E3583"/>
              </a:solidFill>
              <a:latin typeface="Josefin Sans"/>
              <a:ea typeface="Josefin Sans"/>
              <a:cs typeface="Josefin Sans"/>
              <a:sym typeface="Josefin Sans"/>
            </a:endParaRPr>
          </a:p>
        </p:txBody>
      </p:sp>
      <p:sp>
        <p:nvSpPr>
          <p:cNvPr id="2724" name="Google Shape;2724;p162"/>
          <p:cNvSpPr/>
          <p:nvPr/>
        </p:nvSpPr>
        <p:spPr>
          <a:xfrm>
            <a:off x="1264185" y="3110529"/>
            <a:ext cx="548423" cy="41234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Arial"/>
              <a:ea typeface="Arial"/>
              <a:cs typeface="Arial"/>
              <a:sym typeface="Arial"/>
            </a:endParaRPr>
          </a:p>
        </p:txBody>
      </p:sp>
      <p:sp>
        <p:nvSpPr>
          <p:cNvPr id="2725" name="Google Shape;2725;p162"/>
          <p:cNvSpPr/>
          <p:nvPr/>
        </p:nvSpPr>
        <p:spPr>
          <a:xfrm>
            <a:off x="1819975" y="2753531"/>
            <a:ext cx="242352" cy="169291"/>
          </a:xfrm>
          <a:custGeom>
            <a:avLst/>
            <a:gdLst/>
            <a:ahLst/>
            <a:cxnLst/>
            <a:rect l="l" t="t" r="r" b="b"/>
            <a:pathLst>
              <a:path w="601" h="418" extrusionOk="0">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gradFill>
            <a:gsLst>
              <a:gs pos="0">
                <a:srgbClr val="2E3583"/>
              </a:gs>
              <a:gs pos="100000">
                <a:srgbClr val="44B64D"/>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1"/>
              <a:buFont typeface="Arial"/>
              <a:buNone/>
            </a:pPr>
            <a:endParaRPr sz="1351" b="0" i="0" u="none" strike="noStrike" cap="none">
              <a:solidFill>
                <a:srgbClr val="1D405A"/>
              </a:solidFill>
              <a:latin typeface="Arial"/>
              <a:ea typeface="Arial"/>
              <a:cs typeface="Arial"/>
              <a:sym typeface="Arial"/>
            </a:endParaRPr>
          </a:p>
        </p:txBody>
      </p:sp>
      <p:sp>
        <p:nvSpPr>
          <p:cNvPr id="2726" name="Google Shape;2726;p162"/>
          <p:cNvSpPr/>
          <p:nvPr/>
        </p:nvSpPr>
        <p:spPr>
          <a:xfrm>
            <a:off x="1812607" y="2249443"/>
            <a:ext cx="213796" cy="213795"/>
          </a:xfrm>
          <a:custGeom>
            <a:avLst/>
            <a:gdLst/>
            <a:ahLst/>
            <a:cxnLst/>
            <a:rect l="l" t="t" r="r" b="b"/>
            <a:pathLst>
              <a:path w="253" h="254" extrusionOk="0">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gradFill>
            <a:gsLst>
              <a:gs pos="0">
                <a:srgbClr val="2E3583"/>
              </a:gs>
              <a:gs pos="99000">
                <a:srgbClr val="44B64D"/>
              </a:gs>
              <a:gs pos="100000">
                <a:srgbClr val="44B64D"/>
              </a:gs>
            </a:gsLst>
            <a:lin ang="2700000" scaled="0"/>
          </a:gra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D405A"/>
              </a:solidFill>
              <a:latin typeface="Arial"/>
              <a:ea typeface="Arial"/>
              <a:cs typeface="Arial"/>
              <a:sym typeface="Arial"/>
            </a:endParaRPr>
          </a:p>
        </p:txBody>
      </p:sp>
      <p:sp>
        <p:nvSpPr>
          <p:cNvPr id="2727" name="Google Shape;2727;p162"/>
          <p:cNvSpPr/>
          <p:nvPr/>
        </p:nvSpPr>
        <p:spPr>
          <a:xfrm>
            <a:off x="1816525" y="3175163"/>
            <a:ext cx="217247" cy="216784"/>
          </a:xfrm>
          <a:custGeom>
            <a:avLst/>
            <a:gdLst/>
            <a:ahLst/>
            <a:cxnLst/>
            <a:rect l="l" t="t" r="r" b="b"/>
            <a:pathLst>
              <a:path w="199" h="198" extrusionOk="0">
                <a:moveTo>
                  <a:pt x="100" y="0"/>
                </a:moveTo>
                <a:cubicBezTo>
                  <a:pt x="45" y="0"/>
                  <a:pt x="0" y="44"/>
                  <a:pt x="0" y="99"/>
                </a:cubicBezTo>
                <a:cubicBezTo>
                  <a:pt x="0" y="153"/>
                  <a:pt x="45" y="198"/>
                  <a:pt x="100" y="198"/>
                </a:cubicBezTo>
                <a:cubicBezTo>
                  <a:pt x="154" y="198"/>
                  <a:pt x="199" y="153"/>
                  <a:pt x="199" y="99"/>
                </a:cubicBezTo>
                <a:cubicBezTo>
                  <a:pt x="199" y="44"/>
                  <a:pt x="154" y="0"/>
                  <a:pt x="100" y="0"/>
                </a:cubicBezTo>
                <a:moveTo>
                  <a:pt x="112" y="185"/>
                </a:moveTo>
                <a:cubicBezTo>
                  <a:pt x="109" y="185"/>
                  <a:pt x="106" y="186"/>
                  <a:pt x="104" y="186"/>
                </a:cubicBezTo>
                <a:cubicBezTo>
                  <a:pt x="104" y="145"/>
                  <a:pt x="104" y="145"/>
                  <a:pt x="104" y="145"/>
                </a:cubicBezTo>
                <a:cubicBezTo>
                  <a:pt x="116" y="145"/>
                  <a:pt x="129" y="147"/>
                  <a:pt x="140" y="150"/>
                </a:cubicBezTo>
                <a:cubicBezTo>
                  <a:pt x="133" y="167"/>
                  <a:pt x="123" y="180"/>
                  <a:pt x="112" y="185"/>
                </a:cubicBezTo>
                <a:moveTo>
                  <a:pt x="59" y="150"/>
                </a:moveTo>
                <a:cubicBezTo>
                  <a:pt x="71" y="147"/>
                  <a:pt x="83" y="145"/>
                  <a:pt x="96" y="145"/>
                </a:cubicBezTo>
                <a:cubicBezTo>
                  <a:pt x="96" y="186"/>
                  <a:pt x="96" y="186"/>
                  <a:pt x="96" y="186"/>
                </a:cubicBezTo>
                <a:cubicBezTo>
                  <a:pt x="93" y="186"/>
                  <a:pt x="90" y="185"/>
                  <a:pt x="87" y="185"/>
                </a:cubicBezTo>
                <a:cubicBezTo>
                  <a:pt x="76" y="180"/>
                  <a:pt x="66" y="167"/>
                  <a:pt x="59" y="150"/>
                </a:cubicBezTo>
                <a:moveTo>
                  <a:pt x="87" y="13"/>
                </a:moveTo>
                <a:cubicBezTo>
                  <a:pt x="90" y="12"/>
                  <a:pt x="93" y="12"/>
                  <a:pt x="96" y="12"/>
                </a:cubicBezTo>
                <a:cubicBezTo>
                  <a:pt x="96" y="53"/>
                  <a:pt x="96" y="53"/>
                  <a:pt x="96" y="53"/>
                </a:cubicBezTo>
                <a:cubicBezTo>
                  <a:pt x="83" y="53"/>
                  <a:pt x="71" y="51"/>
                  <a:pt x="59" y="48"/>
                </a:cubicBezTo>
                <a:cubicBezTo>
                  <a:pt x="66" y="31"/>
                  <a:pt x="76" y="18"/>
                  <a:pt x="87" y="13"/>
                </a:cubicBezTo>
                <a:moveTo>
                  <a:pt x="140" y="48"/>
                </a:moveTo>
                <a:cubicBezTo>
                  <a:pt x="129" y="51"/>
                  <a:pt x="116" y="53"/>
                  <a:pt x="104" y="53"/>
                </a:cubicBezTo>
                <a:cubicBezTo>
                  <a:pt x="104" y="12"/>
                  <a:pt x="104" y="12"/>
                  <a:pt x="104" y="12"/>
                </a:cubicBezTo>
                <a:cubicBezTo>
                  <a:pt x="106" y="12"/>
                  <a:pt x="109" y="12"/>
                  <a:pt x="112" y="13"/>
                </a:cubicBezTo>
                <a:cubicBezTo>
                  <a:pt x="123" y="18"/>
                  <a:pt x="133" y="31"/>
                  <a:pt x="140" y="48"/>
                </a:cubicBezTo>
                <a:moveTo>
                  <a:pt x="104" y="61"/>
                </a:moveTo>
                <a:cubicBezTo>
                  <a:pt x="117" y="61"/>
                  <a:pt x="130" y="59"/>
                  <a:pt x="143" y="55"/>
                </a:cubicBezTo>
                <a:cubicBezTo>
                  <a:pt x="146" y="67"/>
                  <a:pt x="148" y="81"/>
                  <a:pt x="149" y="95"/>
                </a:cubicBezTo>
                <a:cubicBezTo>
                  <a:pt x="104" y="95"/>
                  <a:pt x="104" y="95"/>
                  <a:pt x="104" y="95"/>
                </a:cubicBezTo>
                <a:lnTo>
                  <a:pt x="104" y="61"/>
                </a:lnTo>
                <a:close/>
                <a:moveTo>
                  <a:pt x="96" y="61"/>
                </a:moveTo>
                <a:cubicBezTo>
                  <a:pt x="96" y="95"/>
                  <a:pt x="96" y="95"/>
                  <a:pt x="96" y="95"/>
                </a:cubicBezTo>
                <a:cubicBezTo>
                  <a:pt x="50" y="95"/>
                  <a:pt x="50" y="95"/>
                  <a:pt x="50" y="95"/>
                </a:cubicBezTo>
                <a:cubicBezTo>
                  <a:pt x="51" y="81"/>
                  <a:pt x="53" y="67"/>
                  <a:pt x="57" y="55"/>
                </a:cubicBezTo>
                <a:cubicBezTo>
                  <a:pt x="69" y="59"/>
                  <a:pt x="82" y="61"/>
                  <a:pt x="96" y="61"/>
                </a:cubicBezTo>
                <a:moveTo>
                  <a:pt x="42" y="95"/>
                </a:moveTo>
                <a:cubicBezTo>
                  <a:pt x="13" y="95"/>
                  <a:pt x="13" y="95"/>
                  <a:pt x="13" y="95"/>
                </a:cubicBezTo>
                <a:cubicBezTo>
                  <a:pt x="13" y="76"/>
                  <a:pt x="20" y="59"/>
                  <a:pt x="31" y="45"/>
                </a:cubicBezTo>
                <a:cubicBezTo>
                  <a:pt x="37" y="48"/>
                  <a:pt x="43" y="51"/>
                  <a:pt x="49" y="53"/>
                </a:cubicBezTo>
                <a:cubicBezTo>
                  <a:pt x="45" y="65"/>
                  <a:pt x="43" y="80"/>
                  <a:pt x="42" y="95"/>
                </a:cubicBezTo>
                <a:moveTo>
                  <a:pt x="42" y="103"/>
                </a:moveTo>
                <a:cubicBezTo>
                  <a:pt x="43" y="118"/>
                  <a:pt x="45" y="132"/>
                  <a:pt x="49" y="145"/>
                </a:cubicBezTo>
                <a:cubicBezTo>
                  <a:pt x="43" y="147"/>
                  <a:pt x="37" y="150"/>
                  <a:pt x="31" y="153"/>
                </a:cubicBezTo>
                <a:cubicBezTo>
                  <a:pt x="20" y="139"/>
                  <a:pt x="13" y="122"/>
                  <a:pt x="13" y="103"/>
                </a:cubicBezTo>
                <a:lnTo>
                  <a:pt x="42" y="103"/>
                </a:lnTo>
                <a:close/>
                <a:moveTo>
                  <a:pt x="50" y="103"/>
                </a:moveTo>
                <a:cubicBezTo>
                  <a:pt x="96" y="103"/>
                  <a:pt x="96" y="103"/>
                  <a:pt x="96" y="103"/>
                </a:cubicBezTo>
                <a:cubicBezTo>
                  <a:pt x="96" y="137"/>
                  <a:pt x="96" y="137"/>
                  <a:pt x="96" y="137"/>
                </a:cubicBezTo>
                <a:cubicBezTo>
                  <a:pt x="82" y="137"/>
                  <a:pt x="69" y="139"/>
                  <a:pt x="57" y="142"/>
                </a:cubicBezTo>
                <a:cubicBezTo>
                  <a:pt x="53" y="131"/>
                  <a:pt x="51" y="117"/>
                  <a:pt x="50" y="103"/>
                </a:cubicBezTo>
                <a:moveTo>
                  <a:pt x="104" y="137"/>
                </a:moveTo>
                <a:cubicBezTo>
                  <a:pt x="104" y="103"/>
                  <a:pt x="104" y="103"/>
                  <a:pt x="104" y="103"/>
                </a:cubicBezTo>
                <a:cubicBezTo>
                  <a:pt x="149" y="103"/>
                  <a:pt x="149" y="103"/>
                  <a:pt x="149" y="103"/>
                </a:cubicBezTo>
                <a:cubicBezTo>
                  <a:pt x="148" y="117"/>
                  <a:pt x="146" y="131"/>
                  <a:pt x="143" y="142"/>
                </a:cubicBezTo>
                <a:cubicBezTo>
                  <a:pt x="130" y="139"/>
                  <a:pt x="117" y="137"/>
                  <a:pt x="104" y="137"/>
                </a:cubicBezTo>
                <a:moveTo>
                  <a:pt x="157" y="103"/>
                </a:moveTo>
                <a:cubicBezTo>
                  <a:pt x="187" y="103"/>
                  <a:pt x="187" y="103"/>
                  <a:pt x="187" y="103"/>
                </a:cubicBezTo>
                <a:cubicBezTo>
                  <a:pt x="186" y="122"/>
                  <a:pt x="179" y="139"/>
                  <a:pt x="168" y="153"/>
                </a:cubicBezTo>
                <a:cubicBezTo>
                  <a:pt x="162" y="150"/>
                  <a:pt x="156" y="147"/>
                  <a:pt x="150" y="145"/>
                </a:cubicBezTo>
                <a:cubicBezTo>
                  <a:pt x="154" y="132"/>
                  <a:pt x="156" y="118"/>
                  <a:pt x="157" y="103"/>
                </a:cubicBezTo>
                <a:moveTo>
                  <a:pt x="157" y="95"/>
                </a:moveTo>
                <a:cubicBezTo>
                  <a:pt x="156" y="80"/>
                  <a:pt x="154" y="65"/>
                  <a:pt x="150" y="53"/>
                </a:cubicBezTo>
                <a:cubicBezTo>
                  <a:pt x="156" y="51"/>
                  <a:pt x="162" y="48"/>
                  <a:pt x="168" y="45"/>
                </a:cubicBezTo>
                <a:cubicBezTo>
                  <a:pt x="179" y="59"/>
                  <a:pt x="186" y="76"/>
                  <a:pt x="187" y="95"/>
                </a:cubicBezTo>
                <a:lnTo>
                  <a:pt x="157" y="95"/>
                </a:lnTo>
                <a:close/>
                <a:moveTo>
                  <a:pt x="162" y="39"/>
                </a:moveTo>
                <a:cubicBezTo>
                  <a:pt x="158" y="41"/>
                  <a:pt x="153" y="43"/>
                  <a:pt x="147" y="45"/>
                </a:cubicBezTo>
                <a:cubicBezTo>
                  <a:pt x="143" y="34"/>
                  <a:pt x="137" y="25"/>
                  <a:pt x="131" y="18"/>
                </a:cubicBezTo>
                <a:cubicBezTo>
                  <a:pt x="143" y="22"/>
                  <a:pt x="154" y="29"/>
                  <a:pt x="162" y="39"/>
                </a:cubicBezTo>
                <a:moveTo>
                  <a:pt x="68" y="18"/>
                </a:moveTo>
                <a:cubicBezTo>
                  <a:pt x="62" y="25"/>
                  <a:pt x="56" y="34"/>
                  <a:pt x="52" y="45"/>
                </a:cubicBezTo>
                <a:cubicBezTo>
                  <a:pt x="46" y="43"/>
                  <a:pt x="41" y="41"/>
                  <a:pt x="37" y="39"/>
                </a:cubicBezTo>
                <a:cubicBezTo>
                  <a:pt x="46" y="29"/>
                  <a:pt x="56" y="22"/>
                  <a:pt x="68" y="18"/>
                </a:cubicBezTo>
                <a:moveTo>
                  <a:pt x="37" y="159"/>
                </a:moveTo>
                <a:cubicBezTo>
                  <a:pt x="41" y="157"/>
                  <a:pt x="46" y="154"/>
                  <a:pt x="52" y="152"/>
                </a:cubicBezTo>
                <a:cubicBezTo>
                  <a:pt x="56" y="163"/>
                  <a:pt x="62" y="173"/>
                  <a:pt x="68" y="180"/>
                </a:cubicBezTo>
                <a:cubicBezTo>
                  <a:pt x="56" y="175"/>
                  <a:pt x="46" y="168"/>
                  <a:pt x="37" y="159"/>
                </a:cubicBezTo>
                <a:moveTo>
                  <a:pt x="131" y="180"/>
                </a:moveTo>
                <a:cubicBezTo>
                  <a:pt x="137" y="173"/>
                  <a:pt x="143" y="163"/>
                  <a:pt x="147" y="152"/>
                </a:cubicBezTo>
                <a:cubicBezTo>
                  <a:pt x="153" y="154"/>
                  <a:pt x="158" y="157"/>
                  <a:pt x="162" y="159"/>
                </a:cubicBezTo>
                <a:cubicBezTo>
                  <a:pt x="154" y="168"/>
                  <a:pt x="143" y="175"/>
                  <a:pt x="131" y="180"/>
                </a:cubicBezTo>
              </a:path>
            </a:pathLst>
          </a:custGeom>
          <a:gradFill>
            <a:gsLst>
              <a:gs pos="0">
                <a:srgbClr val="2E3583"/>
              </a:gs>
              <a:gs pos="100000">
                <a:srgbClr val="44B64D"/>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1"/>
              <a:buFont typeface="Arial"/>
              <a:buNone/>
            </a:pPr>
            <a:endParaRPr sz="1351" b="0" i="0" u="none" strike="noStrike" cap="none">
              <a:solidFill>
                <a:srgbClr val="1D405A"/>
              </a:solidFill>
              <a:latin typeface="Arial"/>
              <a:ea typeface="Arial"/>
              <a:cs typeface="Arial"/>
              <a:sym typeface="Arial"/>
            </a:endParaRPr>
          </a:p>
        </p:txBody>
      </p:sp>
      <p:sp>
        <p:nvSpPr>
          <p:cNvPr id="2728" name="Google Shape;2728;p162"/>
          <p:cNvSpPr txBox="1"/>
          <p:nvPr/>
        </p:nvSpPr>
        <p:spPr>
          <a:xfrm>
            <a:off x="1719073" y="3743139"/>
            <a:ext cx="1912860" cy="379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2E3583"/>
                </a:solidFill>
                <a:latin typeface="Josefin Sans"/>
                <a:ea typeface="Josefin Sans"/>
                <a:cs typeface="Josefin Sans"/>
                <a:sym typeface="Josefin Sans"/>
              </a:rPr>
              <a:t>#itcinsights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398363" y="523872"/>
            <a:ext cx="8884534" cy="55191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Raleway"/>
              <a:buNone/>
            </a:pPr>
            <a:r>
              <a:rPr lang="en-US">
                <a:latin typeface="Raleway Black"/>
                <a:ea typeface="Raleway Black"/>
                <a:cs typeface="Raleway Black"/>
                <a:sym typeface="Raleway Black"/>
              </a:rPr>
              <a:t>RETHINKING A FEW CONCEPTS:</a:t>
            </a:r>
            <a:endParaRPr/>
          </a:p>
        </p:txBody>
      </p:sp>
      <p:pic>
        <p:nvPicPr>
          <p:cNvPr id="106" name="Google Shape;106;p4" descr="Cellular Health – Nutrients for an Energetic Lifestyle"/>
          <p:cNvPicPr preferRelativeResize="0"/>
          <p:nvPr/>
        </p:nvPicPr>
        <p:blipFill rotWithShape="1">
          <a:blip r:embed="rId3">
            <a:alphaModFix/>
          </a:blip>
          <a:srcRect/>
          <a:stretch/>
        </p:blipFill>
        <p:spPr>
          <a:xfrm>
            <a:off x="8124948" y="2233764"/>
            <a:ext cx="3592239" cy="2390471"/>
          </a:xfrm>
          <a:prstGeom prst="rect">
            <a:avLst/>
          </a:prstGeom>
          <a:noFill/>
          <a:ln>
            <a:noFill/>
          </a:ln>
        </p:spPr>
      </p:pic>
      <p:pic>
        <p:nvPicPr>
          <p:cNvPr id="107" name="Google Shape;107;p4" descr="The Importance of Movement for Seniors: How Staying Active Can Improve  Physical and Mental Health - The Foundation Parnell"/>
          <p:cNvPicPr preferRelativeResize="0"/>
          <p:nvPr/>
        </p:nvPicPr>
        <p:blipFill rotWithShape="1">
          <a:blip r:embed="rId4">
            <a:alphaModFix/>
          </a:blip>
          <a:srcRect/>
          <a:stretch/>
        </p:blipFill>
        <p:spPr>
          <a:xfrm>
            <a:off x="398363" y="2233764"/>
            <a:ext cx="3592238" cy="2393717"/>
          </a:xfrm>
          <a:prstGeom prst="rect">
            <a:avLst/>
          </a:prstGeom>
          <a:noFill/>
          <a:ln>
            <a:noFill/>
          </a:ln>
        </p:spPr>
      </p:pic>
      <p:pic>
        <p:nvPicPr>
          <p:cNvPr id="108" name="Google Shape;108;p4" descr="Are Energy Drinks Safe to Consume Before Exercise? | University Hospitals"/>
          <p:cNvPicPr preferRelativeResize="0"/>
          <p:nvPr/>
        </p:nvPicPr>
        <p:blipFill rotWithShape="1">
          <a:blip r:embed="rId5">
            <a:alphaModFix/>
          </a:blip>
          <a:srcRect l="7645" t="-343" r="7643" b="343"/>
          <a:stretch/>
        </p:blipFill>
        <p:spPr>
          <a:xfrm>
            <a:off x="4261655" y="2233764"/>
            <a:ext cx="3592239" cy="2387226"/>
          </a:xfrm>
          <a:prstGeom prst="rect">
            <a:avLst/>
          </a:prstGeom>
          <a:noFill/>
          <a:ln>
            <a:noFill/>
          </a:ln>
        </p:spPr>
      </p:pic>
      <p:sp>
        <p:nvSpPr>
          <p:cNvPr id="109" name="Google Shape;109;p4"/>
          <p:cNvSpPr txBox="1"/>
          <p:nvPr/>
        </p:nvSpPr>
        <p:spPr>
          <a:xfrm>
            <a:off x="707270" y="5009960"/>
            <a:ext cx="2974424" cy="55191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72"/>
              <a:buFont typeface="Raleway"/>
              <a:buNone/>
            </a:pPr>
            <a:r>
              <a:rPr lang="en-US" sz="2800" b="1" i="0" u="none" strike="noStrike" cap="none">
                <a:solidFill>
                  <a:schemeClr val="dk1"/>
                </a:solidFill>
                <a:latin typeface="Raleway Black"/>
                <a:ea typeface="Raleway Black"/>
                <a:cs typeface="Raleway Black"/>
                <a:sym typeface="Raleway Black"/>
              </a:rPr>
              <a:t>EXERCISE FOR ALL: MORE THAN JOINTS</a:t>
            </a:r>
            <a:endParaRPr sz="2800" b="0" i="0" u="none" strike="noStrike" cap="none">
              <a:solidFill>
                <a:srgbClr val="000000"/>
              </a:solidFill>
              <a:latin typeface="Arial"/>
              <a:ea typeface="Arial"/>
              <a:cs typeface="Arial"/>
              <a:sym typeface="Arial"/>
            </a:endParaRPr>
          </a:p>
        </p:txBody>
      </p:sp>
      <p:sp>
        <p:nvSpPr>
          <p:cNvPr id="110" name="Google Shape;110;p4"/>
          <p:cNvSpPr txBox="1"/>
          <p:nvPr/>
        </p:nvSpPr>
        <p:spPr>
          <a:xfrm>
            <a:off x="4570562" y="4849094"/>
            <a:ext cx="2974424" cy="874812"/>
          </a:xfrm>
          <a:prstGeom prst="rect">
            <a:avLst/>
          </a:prstGeom>
          <a:noFill/>
          <a:ln>
            <a:noFill/>
          </a:ln>
        </p:spPr>
        <p:txBody>
          <a:bodyPr spcFirstLastPara="1" wrap="square" lIns="91425" tIns="45700" rIns="91425" bIns="45700" anchor="ctr" anchorCtr="0">
            <a:normAutofit fontScale="45000" lnSpcReduction="20000"/>
          </a:bodyPr>
          <a:lstStyle/>
          <a:p>
            <a:pPr marL="0" marR="0" lvl="0" indent="0" algn="ctr" rtl="0">
              <a:lnSpc>
                <a:spcPct val="90000"/>
              </a:lnSpc>
              <a:spcBef>
                <a:spcPts val="0"/>
              </a:spcBef>
              <a:spcAft>
                <a:spcPts val="0"/>
              </a:spcAft>
              <a:buClr>
                <a:schemeClr val="dk1"/>
              </a:buClr>
              <a:buSzPct val="102564"/>
              <a:buFont typeface="Raleway"/>
              <a:buNone/>
            </a:pPr>
            <a:r>
              <a:rPr lang="en-US" sz="6200" b="1" i="0" u="none" strike="noStrike" cap="none">
                <a:solidFill>
                  <a:schemeClr val="dk1"/>
                </a:solidFill>
                <a:latin typeface="Raleway Black"/>
                <a:ea typeface="Raleway Black"/>
                <a:cs typeface="Raleway Black"/>
                <a:sym typeface="Raleway Black"/>
              </a:rPr>
              <a:t>ENERGY: BRAIN AND BODY</a:t>
            </a:r>
            <a:endParaRPr/>
          </a:p>
          <a:p>
            <a:pPr marL="0" marR="0" lvl="0" indent="0" algn="ctr" rtl="0">
              <a:lnSpc>
                <a:spcPct val="90000"/>
              </a:lnSpc>
              <a:spcBef>
                <a:spcPts val="0"/>
              </a:spcBef>
              <a:spcAft>
                <a:spcPts val="0"/>
              </a:spcAft>
              <a:buClr>
                <a:schemeClr val="dk1"/>
              </a:buClr>
              <a:buSzPct val="102564"/>
              <a:buFont typeface="Raleway"/>
              <a:buNone/>
            </a:pPr>
            <a:endParaRPr sz="1400" b="0" i="0" u="none" strike="noStrike" cap="none">
              <a:solidFill>
                <a:srgbClr val="000000"/>
              </a:solidFill>
              <a:latin typeface="Arial"/>
              <a:ea typeface="Arial"/>
              <a:cs typeface="Arial"/>
              <a:sym typeface="Arial"/>
            </a:endParaRPr>
          </a:p>
        </p:txBody>
      </p:sp>
      <p:sp>
        <p:nvSpPr>
          <p:cNvPr id="111" name="Google Shape;111;p4"/>
          <p:cNvSpPr txBox="1"/>
          <p:nvPr/>
        </p:nvSpPr>
        <p:spPr>
          <a:xfrm>
            <a:off x="8433854" y="4884719"/>
            <a:ext cx="2974424" cy="55191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72"/>
              <a:buFont typeface="Raleway"/>
              <a:buNone/>
            </a:pPr>
            <a:r>
              <a:rPr lang="en-US" sz="2800" b="1" i="0" u="none" strike="noStrike" cap="none">
                <a:solidFill>
                  <a:schemeClr val="dk1"/>
                </a:solidFill>
                <a:latin typeface="Raleway Black"/>
                <a:ea typeface="Raleway Black"/>
                <a:cs typeface="Raleway Black"/>
                <a:sym typeface="Raleway Black"/>
              </a:rPr>
              <a:t>CELLULAR</a:t>
            </a:r>
            <a:endParaRPr/>
          </a:p>
          <a:p>
            <a:pPr marL="0" marR="0" lvl="0" indent="0" algn="ctr" rtl="0">
              <a:lnSpc>
                <a:spcPct val="90000"/>
              </a:lnSpc>
              <a:spcBef>
                <a:spcPts val="0"/>
              </a:spcBef>
              <a:spcAft>
                <a:spcPts val="0"/>
              </a:spcAft>
              <a:buClr>
                <a:schemeClr val="dk1"/>
              </a:buClr>
              <a:buSzPts val="2872"/>
              <a:buFont typeface="Raleway"/>
              <a:buNone/>
            </a:pPr>
            <a:r>
              <a:rPr lang="en-US" sz="2800" b="1" i="0" u="none" strike="noStrike" cap="none">
                <a:solidFill>
                  <a:schemeClr val="dk1"/>
                </a:solidFill>
                <a:latin typeface="Raleway Black"/>
                <a:ea typeface="Raleway Black"/>
                <a:cs typeface="Raleway Black"/>
                <a:sym typeface="Raleway Black"/>
              </a:rPr>
              <a:t>HEALTH</a:t>
            </a:r>
            <a:endParaRPr sz="2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 calcmode="lin" valueType="num">
                                      <p:cBhvr additive="base">
                                        <p:cTn id="10" dur="500"/>
                                        <p:tgtEl>
                                          <p:spTgt spid="10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500"/>
                                        <p:tgtEl>
                                          <p:spTgt spid="108"/>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cBhvr additive="base">
                                        <p:cTn id="23" dur="500"/>
                                        <p:tgtEl>
                                          <p:spTgt spid="111"/>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500"/>
                                        <p:tgtEl>
                                          <p:spTgt spid="1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3530992" y="2077490"/>
            <a:ext cx="8661008" cy="2703022"/>
          </a:xfrm>
          <a:prstGeom prst="rect">
            <a:avLst/>
          </a:prstGeom>
          <a:gradFill>
            <a:gsLst>
              <a:gs pos="0">
                <a:srgbClr val="2E3087"/>
              </a:gs>
              <a:gs pos="99000">
                <a:srgbClr val="44B64D"/>
              </a:gs>
              <a:gs pos="100000">
                <a:srgbClr val="44B64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lt1"/>
              </a:solidFill>
              <a:latin typeface="Arial"/>
              <a:ea typeface="Arial"/>
              <a:cs typeface="Arial"/>
              <a:sym typeface="Arial"/>
            </a:endParaRPr>
          </a:p>
        </p:txBody>
      </p:sp>
      <p:sp>
        <p:nvSpPr>
          <p:cNvPr id="97" name="Google Shape;97;p1"/>
          <p:cNvSpPr txBox="1"/>
          <p:nvPr/>
        </p:nvSpPr>
        <p:spPr>
          <a:xfrm>
            <a:off x="5824538" y="2551837"/>
            <a:ext cx="6367462"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Black"/>
                <a:ea typeface="Arial Black"/>
                <a:cs typeface="Arial Black"/>
                <a:sym typeface="Arial Black"/>
              </a:rPr>
              <a:t>ITC INSIGHTS 2025 CONSUMER SUPPLEMENT SURVEY</a:t>
            </a:r>
            <a:endParaRPr lang="en-US" sz="3600" b="1" i="0" u="none" strike="noStrike" cap="none" dirty="0">
              <a:solidFill>
                <a:schemeClr val="accent2"/>
              </a:solidFill>
              <a:latin typeface="Arial Black"/>
              <a:ea typeface="Arial Black"/>
              <a:cs typeface="Arial Black"/>
              <a:sym typeface="Arial Black"/>
            </a:endParaRPr>
          </a:p>
        </p:txBody>
      </p:sp>
      <p:pic>
        <p:nvPicPr>
          <p:cNvPr id="98" name="Google Shape;98;p1" descr="A green and blue magnifying glass with a foot print"/>
          <p:cNvPicPr preferRelativeResize="0"/>
          <p:nvPr/>
        </p:nvPicPr>
        <p:blipFill rotWithShape="1">
          <a:blip r:embed="rId3">
            <a:alphaModFix/>
          </a:blip>
          <a:srcRect/>
          <a:stretch/>
        </p:blipFill>
        <p:spPr>
          <a:xfrm>
            <a:off x="9869424" y="0"/>
            <a:ext cx="2322576" cy="929030"/>
          </a:xfrm>
          <a:prstGeom prst="rect">
            <a:avLst/>
          </a:prstGeom>
          <a:noFill/>
          <a:ln>
            <a:noFill/>
          </a:ln>
        </p:spPr>
      </p:pic>
      <p:pic>
        <p:nvPicPr>
          <p:cNvPr id="99" name="Google Shape;99;p1" descr="A group of pills spilling out of a white bottle&#10;&#10;Description automatically generated"/>
          <p:cNvPicPr preferRelativeResize="0">
            <a:picLocks noGrp="1"/>
          </p:cNvPicPr>
          <p:nvPr>
            <p:ph type="pic" idx="2"/>
          </p:nvPr>
        </p:nvPicPr>
        <p:blipFill rotWithShape="1">
          <a:blip r:embed="rId4">
            <a:alphaModFix/>
          </a:blip>
          <a:srcRect l="14852" r="28525"/>
          <a:stretch/>
        </p:blipFill>
        <p:spPr>
          <a:xfrm>
            <a:off x="0" y="0"/>
            <a:ext cx="5824538" cy="6858000"/>
          </a:xfrm>
          <a:prstGeom prst="homePlate">
            <a:avLst>
              <a:gd name="adj" fmla="val 50000"/>
            </a:avLst>
          </a:prstGeom>
          <a:solidFill>
            <a:schemeClr val="lt1"/>
          </a:solidFill>
          <a:ln>
            <a:noFill/>
          </a:ln>
        </p:spPr>
      </p:pic>
      <p:sp>
        <p:nvSpPr>
          <p:cNvPr id="100" name="Google Shape;100;p1"/>
          <p:cNvSpPr txBox="1"/>
          <p:nvPr/>
        </p:nvSpPr>
        <p:spPr>
          <a:xfrm>
            <a:off x="7081267" y="5158606"/>
            <a:ext cx="3854004"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 Black"/>
                <a:ea typeface="Arial Black"/>
                <a:cs typeface="Arial Black"/>
                <a:sym typeface="Arial Black"/>
              </a:rPr>
              <a:t>AGING CONCERNS REPORT</a:t>
            </a:r>
            <a:endParaRPr lang="en-U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DEMOGRAPHIC OVERVIEW: </a:t>
            </a:r>
            <a:br>
              <a:rPr lang="en-US" dirty="0">
                <a:solidFill>
                  <a:schemeClr val="tx1"/>
                </a:solidFill>
              </a:rPr>
            </a:br>
            <a:r>
              <a:rPr lang="en-US" dirty="0">
                <a:solidFill>
                  <a:schemeClr val="tx1"/>
                </a:solidFill>
              </a:rPr>
              <a:t>AGGREGATE CONCERNS</a:t>
            </a:r>
            <a:endParaRPr dirty="0">
              <a:solidFill>
                <a:schemeClr val="tx1"/>
              </a:solidFill>
            </a:endParaRPr>
          </a:p>
        </p:txBody>
      </p:sp>
      <p:graphicFrame>
        <p:nvGraphicFramePr>
          <p:cNvPr id="140" name="Google Shape;140;p5"/>
          <p:cNvGraphicFramePr/>
          <p:nvPr>
            <p:extLst>
              <p:ext uri="{D42A27DB-BD31-4B8C-83A1-F6EECF244321}">
                <p14:modId xmlns:p14="http://schemas.microsoft.com/office/powerpoint/2010/main" val="4040151236"/>
              </p:ext>
            </p:extLst>
          </p:nvPr>
        </p:nvGraphicFramePr>
        <p:xfrm>
          <a:off x="622456" y="1960545"/>
          <a:ext cx="10947200" cy="4236095"/>
        </p:xfrm>
        <a:graphic>
          <a:graphicData uri="http://schemas.openxmlformats.org/drawingml/2006/table">
            <a:tbl>
              <a:tblPr bandRow="1">
                <a:noFill/>
                <a:tableStyleId>{5C8A12EC-FFFB-4C19-8ADA-5AB7D20184D3}</a:tableStyleId>
              </a:tblPr>
              <a:tblGrid>
                <a:gridCol w="1371600">
                  <a:extLst>
                    <a:ext uri="{9D8B030D-6E8A-4147-A177-3AD203B41FA5}">
                      <a16:colId xmlns:a16="http://schemas.microsoft.com/office/drawing/2014/main" val="20000"/>
                    </a:ext>
                  </a:extLst>
                </a:gridCol>
                <a:gridCol w="598475">
                  <a:extLst>
                    <a:ext uri="{9D8B030D-6E8A-4147-A177-3AD203B41FA5}">
                      <a16:colId xmlns:a16="http://schemas.microsoft.com/office/drawing/2014/main" val="20001"/>
                    </a:ext>
                  </a:extLst>
                </a:gridCol>
                <a:gridCol w="598475">
                  <a:extLst>
                    <a:ext uri="{9D8B030D-6E8A-4147-A177-3AD203B41FA5}">
                      <a16:colId xmlns:a16="http://schemas.microsoft.com/office/drawing/2014/main" val="20002"/>
                    </a:ext>
                  </a:extLst>
                </a:gridCol>
                <a:gridCol w="598475">
                  <a:extLst>
                    <a:ext uri="{9D8B030D-6E8A-4147-A177-3AD203B41FA5}">
                      <a16:colId xmlns:a16="http://schemas.microsoft.com/office/drawing/2014/main" val="20003"/>
                    </a:ext>
                  </a:extLst>
                </a:gridCol>
                <a:gridCol w="598475">
                  <a:extLst>
                    <a:ext uri="{9D8B030D-6E8A-4147-A177-3AD203B41FA5}">
                      <a16:colId xmlns:a16="http://schemas.microsoft.com/office/drawing/2014/main" val="20004"/>
                    </a:ext>
                  </a:extLst>
                </a:gridCol>
                <a:gridCol w="598475">
                  <a:extLst>
                    <a:ext uri="{9D8B030D-6E8A-4147-A177-3AD203B41FA5}">
                      <a16:colId xmlns:a16="http://schemas.microsoft.com/office/drawing/2014/main" val="20005"/>
                    </a:ext>
                  </a:extLst>
                </a:gridCol>
                <a:gridCol w="598475">
                  <a:extLst>
                    <a:ext uri="{9D8B030D-6E8A-4147-A177-3AD203B41FA5}">
                      <a16:colId xmlns:a16="http://schemas.microsoft.com/office/drawing/2014/main" val="20006"/>
                    </a:ext>
                  </a:extLst>
                </a:gridCol>
                <a:gridCol w="598475">
                  <a:extLst>
                    <a:ext uri="{9D8B030D-6E8A-4147-A177-3AD203B41FA5}">
                      <a16:colId xmlns:a16="http://schemas.microsoft.com/office/drawing/2014/main" val="20007"/>
                    </a:ext>
                  </a:extLst>
                </a:gridCol>
                <a:gridCol w="598475">
                  <a:extLst>
                    <a:ext uri="{9D8B030D-6E8A-4147-A177-3AD203B41FA5}">
                      <a16:colId xmlns:a16="http://schemas.microsoft.com/office/drawing/2014/main" val="20008"/>
                    </a:ext>
                  </a:extLst>
                </a:gridCol>
                <a:gridCol w="598475">
                  <a:extLst>
                    <a:ext uri="{9D8B030D-6E8A-4147-A177-3AD203B41FA5}">
                      <a16:colId xmlns:a16="http://schemas.microsoft.com/office/drawing/2014/main" val="20009"/>
                    </a:ext>
                  </a:extLst>
                </a:gridCol>
                <a:gridCol w="598475">
                  <a:extLst>
                    <a:ext uri="{9D8B030D-6E8A-4147-A177-3AD203B41FA5}">
                      <a16:colId xmlns:a16="http://schemas.microsoft.com/office/drawing/2014/main" val="20010"/>
                    </a:ext>
                  </a:extLst>
                </a:gridCol>
                <a:gridCol w="598475">
                  <a:extLst>
                    <a:ext uri="{9D8B030D-6E8A-4147-A177-3AD203B41FA5}">
                      <a16:colId xmlns:a16="http://schemas.microsoft.com/office/drawing/2014/main" val="20011"/>
                    </a:ext>
                  </a:extLst>
                </a:gridCol>
                <a:gridCol w="598475">
                  <a:extLst>
                    <a:ext uri="{9D8B030D-6E8A-4147-A177-3AD203B41FA5}">
                      <a16:colId xmlns:a16="http://schemas.microsoft.com/office/drawing/2014/main" val="20012"/>
                    </a:ext>
                  </a:extLst>
                </a:gridCol>
                <a:gridCol w="598475">
                  <a:extLst>
                    <a:ext uri="{9D8B030D-6E8A-4147-A177-3AD203B41FA5}">
                      <a16:colId xmlns:a16="http://schemas.microsoft.com/office/drawing/2014/main" val="20013"/>
                    </a:ext>
                  </a:extLst>
                </a:gridCol>
                <a:gridCol w="598475">
                  <a:extLst>
                    <a:ext uri="{9D8B030D-6E8A-4147-A177-3AD203B41FA5}">
                      <a16:colId xmlns:a16="http://schemas.microsoft.com/office/drawing/2014/main" val="20014"/>
                    </a:ext>
                  </a:extLst>
                </a:gridCol>
                <a:gridCol w="598475">
                  <a:extLst>
                    <a:ext uri="{9D8B030D-6E8A-4147-A177-3AD203B41FA5}">
                      <a16:colId xmlns:a16="http://schemas.microsoft.com/office/drawing/2014/main" val="20015"/>
                    </a:ext>
                  </a:extLst>
                </a:gridCol>
                <a:gridCol w="598475">
                  <a:extLst>
                    <a:ext uri="{9D8B030D-6E8A-4147-A177-3AD203B41FA5}">
                      <a16:colId xmlns:a16="http://schemas.microsoft.com/office/drawing/2014/main" val="20016"/>
                    </a:ext>
                  </a:extLst>
                </a:gridCol>
              </a:tblGrid>
              <a:tr h="2032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R w="12700" cap="flat" cmpd="sng">
                      <a:solidFill>
                        <a:schemeClr val="dk1"/>
                      </a:solidFill>
                      <a:prstDash val="solid"/>
                      <a:round/>
                      <a:headEnd type="none" w="sm" len="sm"/>
                      <a:tailEnd type="none" w="sm" len="sm"/>
                    </a:lnR>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latin typeface="Arial"/>
                          <a:ea typeface="Arial"/>
                          <a:cs typeface="Arial"/>
                          <a:sym typeface="Arial"/>
                        </a:rPr>
                        <a:t>All </a:t>
                      </a:r>
                      <a:br>
                        <a:rPr lang="en-US" sz="1200" b="1" u="none" strike="noStrike" cap="none" dirty="0">
                          <a:latin typeface="Arial"/>
                          <a:ea typeface="Arial"/>
                          <a:cs typeface="Arial"/>
                          <a:sym typeface="Arial"/>
                        </a:rPr>
                      </a:br>
                      <a:r>
                        <a:rPr lang="en-US" sz="1200" b="1" u="none" strike="noStrike" cap="none" dirty="0">
                          <a:latin typeface="Arial"/>
                          <a:ea typeface="Arial"/>
                          <a:cs typeface="Arial"/>
                          <a:sym typeface="Arial"/>
                        </a:rPr>
                        <a:t>Respondents</a:t>
                      </a:r>
                      <a:endParaRPr sz="1200" b="1"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US</a:t>
                      </a:r>
                      <a:endParaRPr sz="1200" b="1"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UK</a:t>
                      </a:r>
                      <a:endParaRPr sz="1200" b="1"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DE</a:t>
                      </a:r>
                      <a:endParaRPr sz="1200" b="1"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IT</a:t>
                      </a:r>
                      <a:endParaRPr sz="1200" b="1"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KR</a:t>
                      </a:r>
                      <a:endParaRPr sz="1200" b="1"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AU</a:t>
                      </a:r>
                      <a:endParaRPr sz="1200" b="1"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IN</a:t>
                      </a:r>
                      <a:endParaRPr sz="1400" u="none" strike="noStrike" cap="none"/>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hMerge="1">
                  <a:txBody>
                    <a:bodyPr/>
                    <a:lstStyle/>
                    <a:p>
                      <a:endParaRPr lang="en-US"/>
                    </a:p>
                  </a:txBody>
                  <a:tcPr/>
                </a:tc>
                <a:extLst>
                  <a:ext uri="{0D108BD9-81ED-4DB2-BD59-A6C34878D82A}">
                    <a16:rowId xmlns:a16="http://schemas.microsoft.com/office/drawing/2014/main" val="10000"/>
                  </a:ext>
                </a:extLst>
              </a:tr>
              <a:tr h="2032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n=4029</a:t>
                      </a:r>
                      <a:endParaRPr sz="1200" b="0" i="0" u="none" strike="noStrike" cap="none">
                        <a:solidFill>
                          <a:srgbClr val="000000"/>
                        </a:solidFill>
                        <a:latin typeface="Arial"/>
                        <a:ea typeface="Arial"/>
                        <a:cs typeface="Arial"/>
                        <a:sym typeface="Arial"/>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n=669</a:t>
                      </a:r>
                      <a:endParaRPr sz="1200" b="0" i="0" u="none" strike="noStrike" cap="none" dirty="0">
                        <a:solidFill>
                          <a:srgbClr val="000000"/>
                        </a:solidFill>
                        <a:latin typeface="Arial"/>
                        <a:ea typeface="Arial"/>
                        <a:cs typeface="Arial"/>
                        <a:sym typeface="Arial"/>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n=333</a:t>
                      </a:r>
                      <a:endParaRPr sz="1200" b="0" i="0" u="none" strike="noStrike" cap="none" dirty="0">
                        <a:solidFill>
                          <a:srgbClr val="000000"/>
                        </a:solidFill>
                        <a:latin typeface="Arial"/>
                        <a:ea typeface="Arial"/>
                        <a:cs typeface="Arial"/>
                        <a:sym typeface="Arial"/>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n=353</a:t>
                      </a:r>
                      <a:endParaRPr sz="1200" b="0" i="0" u="none" strike="noStrike" cap="none" dirty="0">
                        <a:solidFill>
                          <a:srgbClr val="000000"/>
                        </a:solidFill>
                        <a:latin typeface="Arial"/>
                        <a:ea typeface="Arial"/>
                        <a:cs typeface="Arial"/>
                        <a:sym typeface="Arial"/>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n=386</a:t>
                      </a:r>
                      <a:endParaRPr sz="1200" b="0" i="0" u="none" strike="noStrike" cap="none" dirty="0">
                        <a:solidFill>
                          <a:srgbClr val="000000"/>
                        </a:solidFill>
                        <a:latin typeface="Arial"/>
                        <a:ea typeface="Arial"/>
                        <a:cs typeface="Arial"/>
                        <a:sym typeface="Arial"/>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n=412</a:t>
                      </a:r>
                      <a:endParaRPr sz="1200" b="0" i="0" u="none" strike="noStrike" cap="none" dirty="0">
                        <a:solidFill>
                          <a:srgbClr val="000000"/>
                        </a:solidFill>
                        <a:latin typeface="Arial"/>
                        <a:ea typeface="Arial"/>
                        <a:cs typeface="Arial"/>
                        <a:sym typeface="Arial"/>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n=332</a:t>
                      </a:r>
                      <a:endParaRPr sz="1200" b="0" i="0" u="none" strike="noStrike" cap="none" dirty="0">
                        <a:solidFill>
                          <a:srgbClr val="000000"/>
                        </a:solidFill>
                        <a:latin typeface="Arial"/>
                        <a:ea typeface="Arial"/>
                        <a:cs typeface="Arial"/>
                        <a:sym typeface="Arial"/>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n=391</a:t>
                      </a:r>
                      <a:endParaRPr sz="1400" u="none" strike="noStrike" cap="none" dirty="0"/>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4572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Female</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n=1998</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50%</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n=342</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51%</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n=174</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52%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n=188</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53%</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n=188</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49%</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n=196</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48%</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n=174</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52%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n=191</a:t>
                      </a:r>
                      <a:endParaRPr sz="1400" u="none" strike="noStrike" cap="none" dirty="0"/>
                    </a:p>
                  </a:txBody>
                  <a:tcPr marL="9525" marR="9525" marT="95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49%</a:t>
                      </a:r>
                      <a:endParaRPr sz="1400" u="none" strike="noStrike" cap="none" dirty="0"/>
                    </a:p>
                  </a:txBody>
                  <a:tcPr marL="9525" marR="9525" marT="95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Male</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n=1998</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50%</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n=325</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49%</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n=159</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48%</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n=165</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47%</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n=198</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51%</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n=216</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52%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n=158</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48%</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n=200</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51%</a:t>
                      </a:r>
                      <a:endParaRPr sz="1400" u="none" strike="noStrike" cap="none" dirty="0"/>
                    </a:p>
                  </a:txBody>
                  <a:tcPr marL="9525" marR="9525" marT="9525" marB="0" anchor="ctr">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3"/>
                  </a:ext>
                </a:extLst>
              </a:tr>
              <a:tr h="4572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Non-binary/prefer </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 self-describe</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n=4</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&lt;1%</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n=2</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&lt;1%</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n=0 </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n/a</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n=0</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n/a</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n=0</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n/a</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n=0</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n/a</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n=0</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n/a</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n=0</a:t>
                      </a:r>
                      <a:endParaRPr sz="1400" u="none" strike="noStrike" cap="none" dirty="0"/>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n/a</a:t>
                      </a:r>
                      <a:endParaRPr sz="1400" u="none" strike="noStrike" cap="none"/>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18-25</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n=446</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11%</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n=57</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9%</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n=46</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14%</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n=29</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8%</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n=45</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12%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n=27</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7%</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n=27</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8%</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n=46</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12%</a:t>
                      </a:r>
                      <a:endParaRPr sz="1400" u="none" strike="noStrike" cap="none" dirty="0"/>
                    </a:p>
                  </a:txBody>
                  <a:tcPr marL="9525" marR="9525" marT="9525"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457200">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26-34</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n=872</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22%</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n=145</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n=72</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n=72</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20%</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n=80</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21%</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n=91</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n=73</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n=81</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21%</a:t>
                      </a:r>
                      <a:endParaRPr sz="1200" b="0" i="0" u="none" strike="noStrike" cap="none" dirty="0">
                        <a:solidFill>
                          <a:schemeClr val="dk1"/>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6"/>
                  </a:ext>
                </a:extLst>
              </a:tr>
              <a:tr h="4572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35-44</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n=1100</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27%</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n=172</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26%</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n=81</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24%</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n=98</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28%</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n=91</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24%</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n=108</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26%</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n=86</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26%</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n=147</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38%</a:t>
                      </a:r>
                      <a:endParaRPr sz="1200" b="0" i="0" u="none" strike="noStrike" cap="none" dirty="0">
                        <a:solidFill>
                          <a:schemeClr val="dk1"/>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7"/>
                  </a:ext>
                </a:extLst>
              </a:tr>
              <a:tr h="457200">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45-54</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n=847</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21%</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n=147</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n=72</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n=81</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23%</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n=90</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23%</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n=95</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23%</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n=72</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n=67</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17%</a:t>
                      </a:r>
                      <a:endParaRPr sz="1200" b="0" i="0" u="none" strike="noStrike" cap="none" dirty="0">
                        <a:solidFill>
                          <a:schemeClr val="dk1"/>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8"/>
                  </a:ext>
                </a:extLst>
              </a:tr>
              <a:tr h="4572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55+</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n=764</a:t>
                      </a:r>
                      <a:endParaRPr sz="1200" b="0" i="0" u="none" strike="noStrike" cap="none">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19%</a:t>
                      </a:r>
                      <a:endParaRPr sz="1200" b="0" i="0" u="none" strike="noStrike" cap="none">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n=148</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n=62</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21%</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n=73</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21%</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n=80</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21%</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n=91</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22%</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n=74</a:t>
                      </a:r>
                      <a:endParaRPr sz="1200" b="0" i="0" u="none" strike="noStrike" cap="none" dirty="0">
                        <a:solidFill>
                          <a:srgbClr val="000000"/>
                        </a:solidFill>
                        <a:latin typeface="Arial"/>
                        <a:ea typeface="Arial"/>
                        <a:cs typeface="Arial"/>
                        <a:sym typeface="Arial"/>
                      </a:endParaRPr>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23%</a:t>
                      </a:r>
                      <a:endParaRPr sz="1200" b="0" i="0" u="none" strike="noStrike" cap="none" dirty="0">
                        <a:solidFill>
                          <a:srgbClr val="000000"/>
                        </a:solidFill>
                        <a:latin typeface="Arial"/>
                        <a:ea typeface="Arial"/>
                        <a:cs typeface="Arial"/>
                        <a:sym typeface="Arial"/>
                      </a:endParaRPr>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n=50</a:t>
                      </a:r>
                      <a:endParaRPr sz="1400" u="none" strike="noStrike" cap="none" dirty="0"/>
                    </a:p>
                  </a:txBody>
                  <a:tcPr marL="9525" marR="9525" marT="9525"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12%</a:t>
                      </a:r>
                      <a:endParaRPr sz="1400" u="none" strike="noStrike" cap="none" dirty="0"/>
                    </a:p>
                  </a:txBody>
                  <a:tcPr marL="9525" marR="9525" marT="9525"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41" name="Google Shape;141;p5"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sp>
        <p:nvSpPr>
          <p:cNvPr id="142" name="Google Shape;142;p5"/>
          <p:cNvSpPr txBox="1"/>
          <p:nvPr/>
        </p:nvSpPr>
        <p:spPr>
          <a:xfrm>
            <a:off x="1295400" y="791024"/>
            <a:ext cx="10058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Key Insight: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Respondents were fairly evenly split across genders with users skewing slightly female in Germany and Australia and skewing slightly male in Italy and India.</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2A356FA6-6E22-CD5B-FF59-6E1C7D36E46F}"/>
            </a:ext>
          </a:extLst>
        </p:cNvPr>
        <p:cNvGrpSpPr/>
        <p:nvPr/>
      </p:nvGrpSpPr>
      <p:grpSpPr>
        <a:xfrm>
          <a:off x="0" y="0"/>
          <a:ext cx="0" cy="0"/>
          <a:chOff x="0" y="0"/>
          <a:chExt cx="0" cy="0"/>
        </a:xfrm>
      </p:grpSpPr>
      <p:sp>
        <p:nvSpPr>
          <p:cNvPr id="168" name="Google Shape;168;p191">
            <a:extLst>
              <a:ext uri="{FF2B5EF4-FFF2-40B4-BE49-F238E27FC236}">
                <a16:creationId xmlns:a16="http://schemas.microsoft.com/office/drawing/2014/main" id="{3FB35935-3B31-1149-D385-4988F8F967C6}"/>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DEMOGRAPHICS: US, AGE &amp; GENDER,</a:t>
            </a:r>
            <a:br>
              <a:rPr lang="en-US" dirty="0">
                <a:solidFill>
                  <a:schemeClr val="tx1"/>
                </a:solidFill>
              </a:rPr>
            </a:br>
            <a:r>
              <a:rPr lang="en-US" dirty="0">
                <a:solidFill>
                  <a:schemeClr val="tx1"/>
                </a:solidFill>
              </a:rPr>
              <a:t>AGGREGATE CONCERN</a:t>
            </a:r>
            <a:endParaRPr dirty="0">
              <a:solidFill>
                <a:schemeClr val="tx1"/>
              </a:solidFill>
            </a:endParaRPr>
          </a:p>
        </p:txBody>
      </p:sp>
      <p:sp>
        <p:nvSpPr>
          <p:cNvPr id="169" name="Google Shape;169;p191">
            <a:extLst>
              <a:ext uri="{FF2B5EF4-FFF2-40B4-BE49-F238E27FC236}">
                <a16:creationId xmlns:a16="http://schemas.microsoft.com/office/drawing/2014/main" id="{AA4933CA-E269-9F57-3B49-FE92A6C3D9AF}"/>
              </a:ext>
            </a:extLst>
          </p:cNvPr>
          <p:cNvSpPr txBox="1"/>
          <p:nvPr/>
        </p:nvSpPr>
        <p:spPr>
          <a:xfrm>
            <a:off x="0" y="6611779"/>
            <a:ext cx="8229600" cy="246221"/>
          </a:xfrm>
          <a:prstGeom prst="rect">
            <a:avLst/>
          </a:prstGeom>
          <a:noFill/>
          <a:ln>
            <a:noFill/>
          </a:ln>
        </p:spPr>
        <p:txBody>
          <a:bodyPr spcFirstLastPara="1" wrap="square" lIns="91425" tIns="45700" rIns="91425" bIns="45700" anchor="t" anchorCtr="0">
            <a:spAutoFit/>
          </a:bodyPr>
          <a:lstStyle/>
          <a:p>
            <a:pPr lvl="0"/>
            <a:r>
              <a:rPr lang="en-US" sz="1000" dirty="0">
                <a:solidFill>
                  <a:srgbClr val="7F7F7F"/>
                </a:solidFill>
              </a:rPr>
              <a:t>Note: 18-25 n=57, 26-34 n=145, 35-44 n=172, 45-54 n=147, 55+ n=148.</a:t>
            </a:r>
            <a:endParaRPr lang="en-US" dirty="0"/>
          </a:p>
        </p:txBody>
      </p:sp>
      <p:grpSp>
        <p:nvGrpSpPr>
          <p:cNvPr id="170" name="Google Shape;170;p191">
            <a:extLst>
              <a:ext uri="{FF2B5EF4-FFF2-40B4-BE49-F238E27FC236}">
                <a16:creationId xmlns:a16="http://schemas.microsoft.com/office/drawing/2014/main" id="{834F426E-3091-F900-F3BA-198BA6B88258}"/>
              </a:ext>
            </a:extLst>
          </p:cNvPr>
          <p:cNvGrpSpPr/>
          <p:nvPr/>
        </p:nvGrpSpPr>
        <p:grpSpPr>
          <a:xfrm>
            <a:off x="811167" y="1186458"/>
            <a:ext cx="1828800" cy="5219860"/>
            <a:chOff x="471220" y="1181100"/>
            <a:chExt cx="2743200" cy="5219860"/>
          </a:xfrm>
        </p:grpSpPr>
        <p:grpSp>
          <p:nvGrpSpPr>
            <p:cNvPr id="171" name="Google Shape;171;p191">
              <a:extLst>
                <a:ext uri="{FF2B5EF4-FFF2-40B4-BE49-F238E27FC236}">
                  <a16:creationId xmlns:a16="http://schemas.microsoft.com/office/drawing/2014/main" id="{C89F7B0C-1B90-23F4-94D6-094EC9BB0B15}"/>
                </a:ext>
              </a:extLst>
            </p:cNvPr>
            <p:cNvGrpSpPr/>
            <p:nvPr/>
          </p:nvGrpSpPr>
          <p:grpSpPr>
            <a:xfrm>
              <a:off x="807770" y="1181100"/>
              <a:ext cx="2070100" cy="2597739"/>
              <a:chOff x="942480" y="1181100"/>
              <a:chExt cx="2070100" cy="2597739"/>
            </a:xfrm>
          </p:grpSpPr>
          <p:sp>
            <p:nvSpPr>
              <p:cNvPr id="172" name="Google Shape;172;p191">
                <a:extLst>
                  <a:ext uri="{FF2B5EF4-FFF2-40B4-BE49-F238E27FC236}">
                    <a16:creationId xmlns:a16="http://schemas.microsoft.com/office/drawing/2014/main" id="{7AD47541-CCBF-9BD6-015E-55C0F301F0FD}"/>
                  </a:ext>
                </a:extLst>
              </p:cNvPr>
              <p:cNvSpPr/>
              <p:nvPr/>
            </p:nvSpPr>
            <p:spPr>
              <a:xfrm rot="-5400000" flipH="1">
                <a:off x="2101529" y="1768409"/>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73" name="Google Shape;173;p191">
                <a:extLst>
                  <a:ext uri="{FF2B5EF4-FFF2-40B4-BE49-F238E27FC236}">
                    <a16:creationId xmlns:a16="http://schemas.microsoft.com/office/drawing/2014/main" id="{A3335CCE-A058-9364-48D1-FD4A4D55B4FC}"/>
                  </a:ext>
                </a:extLst>
              </p:cNvPr>
              <p:cNvSpPr/>
              <p:nvPr/>
            </p:nvSpPr>
            <p:spPr>
              <a:xfrm rot="-5400000" flipH="1">
                <a:off x="1310824" y="1772013"/>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74" name="Google Shape;174;p191">
                <a:extLst>
                  <a:ext uri="{FF2B5EF4-FFF2-40B4-BE49-F238E27FC236}">
                    <a16:creationId xmlns:a16="http://schemas.microsoft.com/office/drawing/2014/main" id="{3B605584-18A3-5D51-64F2-F1C601FCA4B6}"/>
                  </a:ext>
                </a:extLst>
              </p:cNvPr>
              <p:cNvSpPr txBox="1"/>
              <p:nvPr/>
            </p:nvSpPr>
            <p:spPr>
              <a:xfrm>
                <a:off x="1905225" y="1927042"/>
                <a:ext cx="87854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49%</a:t>
                </a:r>
                <a:endParaRPr sz="1050" b="0" i="0" u="none" strike="noStrike" cap="none" dirty="0">
                  <a:solidFill>
                    <a:srgbClr val="000000"/>
                  </a:solidFill>
                  <a:latin typeface="Arial"/>
                  <a:ea typeface="Arial"/>
                  <a:cs typeface="Arial"/>
                  <a:sym typeface="Arial"/>
                </a:endParaRPr>
              </a:p>
            </p:txBody>
          </p:sp>
          <p:sp>
            <p:nvSpPr>
              <p:cNvPr id="175" name="Google Shape;175;p191">
                <a:extLst>
                  <a:ext uri="{FF2B5EF4-FFF2-40B4-BE49-F238E27FC236}">
                    <a16:creationId xmlns:a16="http://schemas.microsoft.com/office/drawing/2014/main" id="{60CB259A-8E9B-CE20-F618-9518F95F9596}"/>
                  </a:ext>
                </a:extLst>
              </p:cNvPr>
              <p:cNvSpPr txBox="1"/>
              <p:nvPr/>
            </p:nvSpPr>
            <p:spPr>
              <a:xfrm>
                <a:off x="1131492" y="1939910"/>
                <a:ext cx="84616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51</a:t>
                </a:r>
                <a:r>
                  <a:rPr lang="en-US" b="1" i="0" u="none" strike="noStrike" cap="none" dirty="0">
                    <a:solidFill>
                      <a:schemeClr val="lt1"/>
                    </a:solidFill>
                    <a:latin typeface="Arial"/>
                    <a:ea typeface="Arial"/>
                    <a:cs typeface="Arial"/>
                    <a:sym typeface="Arial"/>
                  </a:rPr>
                  <a:t>%</a:t>
                </a:r>
                <a:endParaRPr sz="1050" b="0" i="0" u="none" strike="noStrike" cap="none" dirty="0">
                  <a:solidFill>
                    <a:srgbClr val="000000"/>
                  </a:solidFill>
                  <a:latin typeface="Arial"/>
                  <a:ea typeface="Arial"/>
                  <a:cs typeface="Arial"/>
                  <a:sym typeface="Arial"/>
                </a:endParaRPr>
              </a:p>
            </p:txBody>
          </p:sp>
          <p:sp>
            <p:nvSpPr>
              <p:cNvPr id="176" name="Google Shape;176;p191">
                <a:extLst>
                  <a:ext uri="{FF2B5EF4-FFF2-40B4-BE49-F238E27FC236}">
                    <a16:creationId xmlns:a16="http://schemas.microsoft.com/office/drawing/2014/main" id="{FF884D65-9208-47C5-02EF-2AC7CFC76C45}"/>
                  </a:ext>
                </a:extLst>
              </p:cNvPr>
              <p:cNvSpPr/>
              <p:nvPr/>
            </p:nvSpPr>
            <p:spPr>
              <a:xfrm>
                <a:off x="942480"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18-25</a:t>
                </a:r>
                <a:endParaRPr sz="1400" b="0" i="0" u="none" strike="noStrike" cap="none" dirty="0">
                  <a:solidFill>
                    <a:srgbClr val="000000"/>
                  </a:solidFill>
                  <a:latin typeface="Arial"/>
                  <a:ea typeface="Arial"/>
                  <a:cs typeface="Arial"/>
                  <a:sym typeface="Arial"/>
                </a:endParaRPr>
              </a:p>
            </p:txBody>
          </p:sp>
          <p:sp>
            <p:nvSpPr>
              <p:cNvPr id="177" name="Google Shape;177;p191">
                <a:extLst>
                  <a:ext uri="{FF2B5EF4-FFF2-40B4-BE49-F238E27FC236}">
                    <a16:creationId xmlns:a16="http://schemas.microsoft.com/office/drawing/2014/main" id="{EF815514-04CE-8CD7-113C-DFF8947C6D35}"/>
                  </a:ext>
                </a:extLst>
              </p:cNvPr>
              <p:cNvSpPr/>
              <p:nvPr/>
            </p:nvSpPr>
            <p:spPr>
              <a:xfrm>
                <a:off x="1211923" y="2533693"/>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78" name="Google Shape;178;p191">
                <a:extLst>
                  <a:ext uri="{FF2B5EF4-FFF2-40B4-BE49-F238E27FC236}">
                    <a16:creationId xmlns:a16="http://schemas.microsoft.com/office/drawing/2014/main" id="{24F4121D-F11A-5C03-2F09-F6F037CD6FE0}"/>
                  </a:ext>
                </a:extLst>
              </p:cNvPr>
              <p:cNvSpPr/>
              <p:nvPr/>
            </p:nvSpPr>
            <p:spPr>
              <a:xfrm>
                <a:off x="2037888" y="2504132"/>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aphicFrame>
          <p:nvGraphicFramePr>
            <p:cNvPr id="179" name="Google Shape;179;p191">
              <a:extLst>
                <a:ext uri="{FF2B5EF4-FFF2-40B4-BE49-F238E27FC236}">
                  <a16:creationId xmlns:a16="http://schemas.microsoft.com/office/drawing/2014/main" id="{E09F1FD8-F955-2693-0942-2B2AD3A29690}"/>
                </a:ext>
              </a:extLst>
            </p:cNvPr>
            <p:cNvGraphicFramePr/>
            <p:nvPr>
              <p:extLst>
                <p:ext uri="{D42A27DB-BD31-4B8C-83A1-F6EECF244321}">
                  <p14:modId xmlns:p14="http://schemas.microsoft.com/office/powerpoint/2010/main" val="1687207033"/>
                </p:ext>
              </p:extLst>
            </p:nvPr>
          </p:nvGraphicFramePr>
          <p:xfrm>
            <a:off x="471220" y="3657760"/>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180" name="Google Shape;180;p191">
            <a:extLst>
              <a:ext uri="{FF2B5EF4-FFF2-40B4-BE49-F238E27FC236}">
                <a16:creationId xmlns:a16="http://schemas.microsoft.com/office/drawing/2014/main" id="{0843B5C9-C6D6-9238-250B-B646C7D591D1}"/>
              </a:ext>
            </a:extLst>
          </p:cNvPr>
          <p:cNvCxnSpPr/>
          <p:nvPr/>
        </p:nvCxnSpPr>
        <p:spPr>
          <a:xfrm>
            <a:off x="2814796" y="1145926"/>
            <a:ext cx="0" cy="4972543"/>
          </a:xfrm>
          <a:prstGeom prst="straightConnector1">
            <a:avLst/>
          </a:prstGeom>
          <a:noFill/>
          <a:ln w="9525" cap="flat" cmpd="sng">
            <a:solidFill>
              <a:srgbClr val="096CC5"/>
            </a:solidFill>
            <a:prstDash val="solid"/>
            <a:round/>
            <a:headEnd type="none" w="sm" len="sm"/>
            <a:tailEnd type="none" w="sm" len="sm"/>
          </a:ln>
        </p:spPr>
      </p:cxnSp>
      <p:cxnSp>
        <p:nvCxnSpPr>
          <p:cNvPr id="181" name="Google Shape;181;p191">
            <a:extLst>
              <a:ext uri="{FF2B5EF4-FFF2-40B4-BE49-F238E27FC236}">
                <a16:creationId xmlns:a16="http://schemas.microsoft.com/office/drawing/2014/main" id="{60A68CF6-FF3C-A396-D1A8-E9D8F0DFFBBD}"/>
              </a:ext>
            </a:extLst>
          </p:cNvPr>
          <p:cNvCxnSpPr/>
          <p:nvPr/>
        </p:nvCxnSpPr>
        <p:spPr>
          <a:xfrm>
            <a:off x="4993254" y="1145926"/>
            <a:ext cx="0" cy="4972543"/>
          </a:xfrm>
          <a:prstGeom prst="straightConnector1">
            <a:avLst/>
          </a:prstGeom>
          <a:noFill/>
          <a:ln w="9525" cap="flat" cmpd="sng">
            <a:solidFill>
              <a:srgbClr val="096CC5"/>
            </a:solidFill>
            <a:prstDash val="solid"/>
            <a:round/>
            <a:headEnd type="none" w="sm" len="sm"/>
            <a:tailEnd type="none" w="sm" len="sm"/>
          </a:ln>
        </p:spPr>
      </p:cxnSp>
      <p:grpSp>
        <p:nvGrpSpPr>
          <p:cNvPr id="182" name="Google Shape;182;p191">
            <a:extLst>
              <a:ext uri="{FF2B5EF4-FFF2-40B4-BE49-F238E27FC236}">
                <a16:creationId xmlns:a16="http://schemas.microsoft.com/office/drawing/2014/main" id="{36EB59A8-6377-5838-224E-8E49EC2AB222}"/>
              </a:ext>
            </a:extLst>
          </p:cNvPr>
          <p:cNvGrpSpPr/>
          <p:nvPr/>
        </p:nvGrpSpPr>
        <p:grpSpPr>
          <a:xfrm>
            <a:off x="2989625" y="1174347"/>
            <a:ext cx="1828800" cy="5219700"/>
            <a:chOff x="4746580" y="1181100"/>
            <a:chExt cx="2743200" cy="5219700"/>
          </a:xfrm>
        </p:grpSpPr>
        <p:graphicFrame>
          <p:nvGraphicFramePr>
            <p:cNvPr id="183" name="Google Shape;183;p191">
              <a:extLst>
                <a:ext uri="{FF2B5EF4-FFF2-40B4-BE49-F238E27FC236}">
                  <a16:creationId xmlns:a16="http://schemas.microsoft.com/office/drawing/2014/main" id="{0136D114-EFF6-3989-DACA-9D2989E1DA4C}"/>
                </a:ext>
              </a:extLst>
            </p:cNvPr>
            <p:cNvGraphicFramePr/>
            <p:nvPr>
              <p:extLst>
                <p:ext uri="{D42A27DB-BD31-4B8C-83A1-F6EECF244321}">
                  <p14:modId xmlns:p14="http://schemas.microsoft.com/office/powerpoint/2010/main" val="1370365804"/>
                </p:ext>
              </p:extLst>
            </p:nvPr>
          </p:nvGraphicFramePr>
          <p:xfrm>
            <a:off x="4746580" y="3657600"/>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84" name="Google Shape;184;p191">
              <a:extLst>
                <a:ext uri="{FF2B5EF4-FFF2-40B4-BE49-F238E27FC236}">
                  <a16:creationId xmlns:a16="http://schemas.microsoft.com/office/drawing/2014/main" id="{923798F9-FFDF-A327-8075-524B4CB693F8}"/>
                </a:ext>
              </a:extLst>
            </p:cNvPr>
            <p:cNvGrpSpPr/>
            <p:nvPr/>
          </p:nvGrpSpPr>
          <p:grpSpPr>
            <a:xfrm>
              <a:off x="5083132" y="1181100"/>
              <a:ext cx="2070100" cy="2535781"/>
              <a:chOff x="5066052" y="1181100"/>
              <a:chExt cx="2070100" cy="2535781"/>
            </a:xfrm>
          </p:grpSpPr>
          <p:sp>
            <p:nvSpPr>
              <p:cNvPr id="185" name="Google Shape;185;p191">
                <a:extLst>
                  <a:ext uri="{FF2B5EF4-FFF2-40B4-BE49-F238E27FC236}">
                    <a16:creationId xmlns:a16="http://schemas.microsoft.com/office/drawing/2014/main" id="{CB1FAA01-68E8-DCCB-90C3-9BB5C49B3EF9}"/>
                  </a:ext>
                </a:extLst>
              </p:cNvPr>
              <p:cNvSpPr/>
              <p:nvPr/>
            </p:nvSpPr>
            <p:spPr>
              <a:xfrm rot="-5400000" flipH="1">
                <a:off x="6259704" y="1768408"/>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86" name="Google Shape;186;p191">
                <a:extLst>
                  <a:ext uri="{FF2B5EF4-FFF2-40B4-BE49-F238E27FC236}">
                    <a16:creationId xmlns:a16="http://schemas.microsoft.com/office/drawing/2014/main" id="{16F87AEF-398B-AEA6-A3CB-AE253BC9B80B}"/>
                  </a:ext>
                </a:extLst>
              </p:cNvPr>
              <p:cNvSpPr/>
              <p:nvPr/>
            </p:nvSpPr>
            <p:spPr>
              <a:xfrm rot="-5400000" flipH="1">
                <a:off x="5468999" y="1772012"/>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87" name="Google Shape;187;p191">
                <a:extLst>
                  <a:ext uri="{FF2B5EF4-FFF2-40B4-BE49-F238E27FC236}">
                    <a16:creationId xmlns:a16="http://schemas.microsoft.com/office/drawing/2014/main" id="{3CE7ED3D-4DFE-71EB-F4F3-63D84C7AA43D}"/>
                  </a:ext>
                </a:extLst>
              </p:cNvPr>
              <p:cNvSpPr txBox="1"/>
              <p:nvPr/>
            </p:nvSpPr>
            <p:spPr>
              <a:xfrm>
                <a:off x="6041667" y="191986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48</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188" name="Google Shape;188;p191">
                <a:extLst>
                  <a:ext uri="{FF2B5EF4-FFF2-40B4-BE49-F238E27FC236}">
                    <a16:creationId xmlns:a16="http://schemas.microsoft.com/office/drawing/2014/main" id="{59DA609A-D766-E9CE-D504-552BEF1D3546}"/>
                  </a:ext>
                </a:extLst>
              </p:cNvPr>
              <p:cNvSpPr txBox="1"/>
              <p:nvPr/>
            </p:nvSpPr>
            <p:spPr>
              <a:xfrm>
                <a:off x="5234044" y="1911372"/>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52%</a:t>
                </a:r>
                <a:endParaRPr b="0" i="0" u="none" strike="noStrike" cap="none" dirty="0">
                  <a:solidFill>
                    <a:srgbClr val="000000"/>
                  </a:solidFill>
                  <a:latin typeface="Arial"/>
                  <a:ea typeface="Arial"/>
                  <a:cs typeface="Arial"/>
                  <a:sym typeface="Arial"/>
                </a:endParaRPr>
              </a:p>
            </p:txBody>
          </p:sp>
          <p:sp>
            <p:nvSpPr>
              <p:cNvPr id="189" name="Google Shape;189;p191">
                <a:extLst>
                  <a:ext uri="{FF2B5EF4-FFF2-40B4-BE49-F238E27FC236}">
                    <a16:creationId xmlns:a16="http://schemas.microsoft.com/office/drawing/2014/main" id="{B9240BAA-03F1-F264-4E6A-39228AE1C6F8}"/>
                  </a:ext>
                </a:extLst>
              </p:cNvPr>
              <p:cNvSpPr/>
              <p:nvPr/>
            </p:nvSpPr>
            <p:spPr>
              <a:xfrm>
                <a:off x="5066052"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26-34</a:t>
                </a:r>
                <a:endParaRPr sz="1400" b="0" i="0" u="none" strike="noStrike" cap="none" dirty="0">
                  <a:solidFill>
                    <a:srgbClr val="000000"/>
                  </a:solidFill>
                  <a:latin typeface="Arial"/>
                  <a:ea typeface="Arial"/>
                  <a:cs typeface="Arial"/>
                  <a:sym typeface="Arial"/>
                </a:endParaRPr>
              </a:p>
            </p:txBody>
          </p:sp>
          <p:sp>
            <p:nvSpPr>
              <p:cNvPr id="190" name="Google Shape;190;p191">
                <a:extLst>
                  <a:ext uri="{FF2B5EF4-FFF2-40B4-BE49-F238E27FC236}">
                    <a16:creationId xmlns:a16="http://schemas.microsoft.com/office/drawing/2014/main" id="{0B1273F7-1685-026B-E4C7-15F4FA4A97EB}"/>
                  </a:ext>
                </a:extLst>
              </p:cNvPr>
              <p:cNvSpPr/>
              <p:nvPr/>
            </p:nvSpPr>
            <p:spPr>
              <a:xfrm>
                <a:off x="5379618" y="2442174"/>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91" name="Google Shape;191;p191">
                <a:extLst>
                  <a:ext uri="{FF2B5EF4-FFF2-40B4-BE49-F238E27FC236}">
                    <a16:creationId xmlns:a16="http://schemas.microsoft.com/office/drawing/2014/main" id="{A168C9CA-D493-D114-6636-204A6ECC9CC1}"/>
                  </a:ext>
                </a:extLst>
              </p:cNvPr>
              <p:cNvSpPr/>
              <p:nvPr/>
            </p:nvSpPr>
            <p:spPr>
              <a:xfrm>
                <a:off x="6194763" y="2442174"/>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grpSp>
        <p:nvGrpSpPr>
          <p:cNvPr id="192" name="Google Shape;192;p191">
            <a:extLst>
              <a:ext uri="{FF2B5EF4-FFF2-40B4-BE49-F238E27FC236}">
                <a16:creationId xmlns:a16="http://schemas.microsoft.com/office/drawing/2014/main" id="{1E7A7085-F10C-37E1-5C9F-348DBDCF8BC2}"/>
              </a:ext>
            </a:extLst>
          </p:cNvPr>
          <p:cNvGrpSpPr/>
          <p:nvPr/>
        </p:nvGrpSpPr>
        <p:grpSpPr>
          <a:xfrm>
            <a:off x="9525000" y="1186458"/>
            <a:ext cx="1828800" cy="5219700"/>
            <a:chOff x="8717140" y="1181100"/>
            <a:chExt cx="2743200" cy="5219700"/>
          </a:xfrm>
        </p:grpSpPr>
        <p:graphicFrame>
          <p:nvGraphicFramePr>
            <p:cNvPr id="193" name="Google Shape;193;p191">
              <a:extLst>
                <a:ext uri="{FF2B5EF4-FFF2-40B4-BE49-F238E27FC236}">
                  <a16:creationId xmlns:a16="http://schemas.microsoft.com/office/drawing/2014/main" id="{11F6C0AA-84D4-6116-1973-E6F8652C32AB}"/>
                </a:ext>
              </a:extLst>
            </p:cNvPr>
            <p:cNvGraphicFramePr/>
            <p:nvPr>
              <p:extLst>
                <p:ext uri="{D42A27DB-BD31-4B8C-83A1-F6EECF244321}">
                  <p14:modId xmlns:p14="http://schemas.microsoft.com/office/powerpoint/2010/main" val="2921268619"/>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94" name="Google Shape;194;p191">
              <a:extLst>
                <a:ext uri="{FF2B5EF4-FFF2-40B4-BE49-F238E27FC236}">
                  <a16:creationId xmlns:a16="http://schemas.microsoft.com/office/drawing/2014/main" id="{7D8FEEF2-8EB6-5356-E77C-B947F3839ED2}"/>
                </a:ext>
              </a:extLst>
            </p:cNvPr>
            <p:cNvGrpSpPr/>
            <p:nvPr/>
          </p:nvGrpSpPr>
          <p:grpSpPr>
            <a:xfrm>
              <a:off x="9053690" y="1181100"/>
              <a:ext cx="2070100" cy="2552858"/>
              <a:chOff x="9097188" y="1181100"/>
              <a:chExt cx="2070100" cy="2552858"/>
            </a:xfrm>
          </p:grpSpPr>
          <p:sp>
            <p:nvSpPr>
              <p:cNvPr id="195" name="Google Shape;195;p191">
                <a:extLst>
                  <a:ext uri="{FF2B5EF4-FFF2-40B4-BE49-F238E27FC236}">
                    <a16:creationId xmlns:a16="http://schemas.microsoft.com/office/drawing/2014/main" id="{7EF41192-D643-2057-8DE1-4429585CE003}"/>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96" name="Google Shape;196;p191">
                <a:extLst>
                  <a:ext uri="{FF2B5EF4-FFF2-40B4-BE49-F238E27FC236}">
                    <a16:creationId xmlns:a16="http://schemas.microsoft.com/office/drawing/2014/main" id="{3241271B-7072-D0C5-DE1F-66ABAF5E3E38}"/>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97" name="Google Shape;197;p191">
                <a:extLst>
                  <a:ext uri="{FF2B5EF4-FFF2-40B4-BE49-F238E27FC236}">
                    <a16:creationId xmlns:a16="http://schemas.microsoft.com/office/drawing/2014/main" id="{060D1266-8C0C-3470-0B4B-7B08B40DAD45}"/>
                  </a:ext>
                </a:extLst>
              </p:cNvPr>
              <p:cNvSpPr txBox="1"/>
              <p:nvPr/>
            </p:nvSpPr>
            <p:spPr>
              <a:xfrm>
                <a:off x="10101252" y="19514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47%</a:t>
                </a:r>
                <a:endParaRPr b="0" i="0" u="none" strike="noStrike" cap="none" dirty="0">
                  <a:solidFill>
                    <a:srgbClr val="000000"/>
                  </a:solidFill>
                  <a:latin typeface="Arial"/>
                  <a:ea typeface="Arial"/>
                  <a:cs typeface="Arial"/>
                  <a:sym typeface="Arial"/>
                </a:endParaRPr>
              </a:p>
            </p:txBody>
          </p:sp>
          <p:sp>
            <p:nvSpPr>
              <p:cNvPr id="198" name="Google Shape;198;p191">
                <a:extLst>
                  <a:ext uri="{FF2B5EF4-FFF2-40B4-BE49-F238E27FC236}">
                    <a16:creationId xmlns:a16="http://schemas.microsoft.com/office/drawing/2014/main" id="{3E6709FC-EDC6-2749-A3EC-2187187CD162}"/>
                  </a:ext>
                </a:extLst>
              </p:cNvPr>
              <p:cNvSpPr txBox="1"/>
              <p:nvPr/>
            </p:nvSpPr>
            <p:spPr>
              <a:xfrm>
                <a:off x="9299676" y="19612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53%</a:t>
                </a:r>
                <a:endParaRPr b="0" i="0" u="none" strike="noStrike" cap="none" dirty="0">
                  <a:solidFill>
                    <a:srgbClr val="000000"/>
                  </a:solidFill>
                  <a:latin typeface="Arial"/>
                  <a:ea typeface="Arial"/>
                  <a:cs typeface="Arial"/>
                  <a:sym typeface="Arial"/>
                </a:endParaRPr>
              </a:p>
            </p:txBody>
          </p:sp>
          <p:sp>
            <p:nvSpPr>
              <p:cNvPr id="199" name="Google Shape;199;p191">
                <a:extLst>
                  <a:ext uri="{FF2B5EF4-FFF2-40B4-BE49-F238E27FC236}">
                    <a16:creationId xmlns:a16="http://schemas.microsoft.com/office/drawing/2014/main" id="{951B82B8-B9F1-0414-3FCB-5A3467D8013B}"/>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55+</a:t>
                </a:r>
                <a:endParaRPr sz="1400" b="0" i="0" u="none" strike="noStrike" cap="none">
                  <a:solidFill>
                    <a:srgbClr val="000000"/>
                  </a:solidFill>
                  <a:latin typeface="Arial"/>
                  <a:ea typeface="Arial"/>
                  <a:cs typeface="Arial"/>
                  <a:sym typeface="Arial"/>
                </a:endParaRPr>
              </a:p>
            </p:txBody>
          </p:sp>
          <p:sp>
            <p:nvSpPr>
              <p:cNvPr id="200" name="Google Shape;200;p191">
                <a:extLst>
                  <a:ext uri="{FF2B5EF4-FFF2-40B4-BE49-F238E27FC236}">
                    <a16:creationId xmlns:a16="http://schemas.microsoft.com/office/drawing/2014/main" id="{606EDF1E-7C6B-6736-E2D4-E9C9D3F31A6F}"/>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201" name="Google Shape;201;p191">
                <a:extLst>
                  <a:ext uri="{FF2B5EF4-FFF2-40B4-BE49-F238E27FC236}">
                    <a16:creationId xmlns:a16="http://schemas.microsoft.com/office/drawing/2014/main" id="{45EE3932-F922-DB3F-AF52-1850810549CD}"/>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grpSp>
        <p:nvGrpSpPr>
          <p:cNvPr id="202" name="Google Shape;202;p191">
            <a:extLst>
              <a:ext uri="{FF2B5EF4-FFF2-40B4-BE49-F238E27FC236}">
                <a16:creationId xmlns:a16="http://schemas.microsoft.com/office/drawing/2014/main" id="{4F358FD6-DD52-706C-D9D1-FB97F19B6ECB}"/>
              </a:ext>
            </a:extLst>
          </p:cNvPr>
          <p:cNvGrpSpPr/>
          <p:nvPr/>
        </p:nvGrpSpPr>
        <p:grpSpPr>
          <a:xfrm>
            <a:off x="5168083" y="1186458"/>
            <a:ext cx="1828800" cy="5219700"/>
            <a:chOff x="8717140" y="1181100"/>
            <a:chExt cx="2743200" cy="5219700"/>
          </a:xfrm>
        </p:grpSpPr>
        <p:graphicFrame>
          <p:nvGraphicFramePr>
            <p:cNvPr id="203" name="Google Shape;203;p191">
              <a:extLst>
                <a:ext uri="{FF2B5EF4-FFF2-40B4-BE49-F238E27FC236}">
                  <a16:creationId xmlns:a16="http://schemas.microsoft.com/office/drawing/2014/main" id="{DFD53A6D-C5D5-410E-8D09-0A6C549A6A69}"/>
                </a:ext>
              </a:extLst>
            </p:cNvPr>
            <p:cNvGraphicFramePr/>
            <p:nvPr>
              <p:extLst>
                <p:ext uri="{D42A27DB-BD31-4B8C-83A1-F6EECF244321}">
                  <p14:modId xmlns:p14="http://schemas.microsoft.com/office/powerpoint/2010/main" val="1459773048"/>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6"/>
            </a:graphicData>
          </a:graphic>
        </p:graphicFrame>
        <p:grpSp>
          <p:nvGrpSpPr>
            <p:cNvPr id="204" name="Google Shape;204;p191">
              <a:extLst>
                <a:ext uri="{FF2B5EF4-FFF2-40B4-BE49-F238E27FC236}">
                  <a16:creationId xmlns:a16="http://schemas.microsoft.com/office/drawing/2014/main" id="{C81F3F71-36F6-F11D-6AE9-1BDDDCE40324}"/>
                </a:ext>
              </a:extLst>
            </p:cNvPr>
            <p:cNvGrpSpPr/>
            <p:nvPr/>
          </p:nvGrpSpPr>
          <p:grpSpPr>
            <a:xfrm>
              <a:off x="9053690" y="1181100"/>
              <a:ext cx="2070100" cy="2552858"/>
              <a:chOff x="9097188" y="1181100"/>
              <a:chExt cx="2070100" cy="2552858"/>
            </a:xfrm>
          </p:grpSpPr>
          <p:sp>
            <p:nvSpPr>
              <p:cNvPr id="205" name="Google Shape;205;p191">
                <a:extLst>
                  <a:ext uri="{FF2B5EF4-FFF2-40B4-BE49-F238E27FC236}">
                    <a16:creationId xmlns:a16="http://schemas.microsoft.com/office/drawing/2014/main" id="{913B3EDF-5EF3-DA80-E616-85A639A9D282}"/>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206" name="Google Shape;206;p191">
                <a:extLst>
                  <a:ext uri="{FF2B5EF4-FFF2-40B4-BE49-F238E27FC236}">
                    <a16:creationId xmlns:a16="http://schemas.microsoft.com/office/drawing/2014/main" id="{7590850C-C917-9FB2-B016-C6074C948973}"/>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207" name="Google Shape;207;p191">
                <a:extLst>
                  <a:ext uri="{FF2B5EF4-FFF2-40B4-BE49-F238E27FC236}">
                    <a16:creationId xmlns:a16="http://schemas.microsoft.com/office/drawing/2014/main" id="{88E2AF81-8BB8-7E31-B17E-2E8079209943}"/>
                  </a:ext>
                </a:extLst>
              </p:cNvPr>
              <p:cNvSpPr txBox="1"/>
              <p:nvPr/>
            </p:nvSpPr>
            <p:spPr>
              <a:xfrm>
                <a:off x="10114147" y="19514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56</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208" name="Google Shape;208;p191">
                <a:extLst>
                  <a:ext uri="{FF2B5EF4-FFF2-40B4-BE49-F238E27FC236}">
                    <a16:creationId xmlns:a16="http://schemas.microsoft.com/office/drawing/2014/main" id="{E9667B68-6BCA-C22C-364A-0C0FB295E302}"/>
                  </a:ext>
                </a:extLst>
              </p:cNvPr>
              <p:cNvSpPr txBox="1"/>
              <p:nvPr/>
            </p:nvSpPr>
            <p:spPr>
              <a:xfrm>
                <a:off x="9312571" y="19612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44%</a:t>
                </a:r>
                <a:endParaRPr b="0" i="0" u="none" strike="noStrike" cap="none" dirty="0">
                  <a:solidFill>
                    <a:srgbClr val="000000"/>
                  </a:solidFill>
                  <a:latin typeface="Arial"/>
                  <a:ea typeface="Arial"/>
                  <a:cs typeface="Arial"/>
                  <a:sym typeface="Arial"/>
                </a:endParaRPr>
              </a:p>
            </p:txBody>
          </p:sp>
          <p:sp>
            <p:nvSpPr>
              <p:cNvPr id="209" name="Google Shape;209;p191">
                <a:extLst>
                  <a:ext uri="{FF2B5EF4-FFF2-40B4-BE49-F238E27FC236}">
                    <a16:creationId xmlns:a16="http://schemas.microsoft.com/office/drawing/2014/main" id="{2F853AF0-3E2A-7116-7174-F2CABCA5E496}"/>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35-44</a:t>
                </a:r>
                <a:endParaRPr sz="1400" b="0" i="0" u="none" strike="noStrike" cap="none" dirty="0">
                  <a:solidFill>
                    <a:srgbClr val="000000"/>
                  </a:solidFill>
                  <a:latin typeface="Arial"/>
                  <a:ea typeface="Arial"/>
                  <a:cs typeface="Arial"/>
                  <a:sym typeface="Arial"/>
                </a:endParaRPr>
              </a:p>
            </p:txBody>
          </p:sp>
          <p:sp>
            <p:nvSpPr>
              <p:cNvPr id="210" name="Google Shape;210;p191">
                <a:extLst>
                  <a:ext uri="{FF2B5EF4-FFF2-40B4-BE49-F238E27FC236}">
                    <a16:creationId xmlns:a16="http://schemas.microsoft.com/office/drawing/2014/main" id="{41BDC813-70D8-9F71-EFB2-C5AB89886678}"/>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211" name="Google Shape;211;p191">
                <a:extLst>
                  <a:ext uri="{FF2B5EF4-FFF2-40B4-BE49-F238E27FC236}">
                    <a16:creationId xmlns:a16="http://schemas.microsoft.com/office/drawing/2014/main" id="{224D6E2A-1C44-8AA9-97E7-4192B8D955AD}"/>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cxnSp>
        <p:nvCxnSpPr>
          <p:cNvPr id="212" name="Google Shape;212;p191">
            <a:extLst>
              <a:ext uri="{FF2B5EF4-FFF2-40B4-BE49-F238E27FC236}">
                <a16:creationId xmlns:a16="http://schemas.microsoft.com/office/drawing/2014/main" id="{E0B8A414-D108-280A-F2AD-6CF92CA88368}"/>
              </a:ext>
            </a:extLst>
          </p:cNvPr>
          <p:cNvCxnSpPr/>
          <p:nvPr/>
        </p:nvCxnSpPr>
        <p:spPr>
          <a:xfrm>
            <a:off x="9350170" y="1164575"/>
            <a:ext cx="0" cy="4972543"/>
          </a:xfrm>
          <a:prstGeom prst="straightConnector1">
            <a:avLst/>
          </a:prstGeom>
          <a:noFill/>
          <a:ln w="9525" cap="flat" cmpd="sng">
            <a:solidFill>
              <a:srgbClr val="096CC5"/>
            </a:solidFill>
            <a:prstDash val="solid"/>
            <a:round/>
            <a:headEnd type="none" w="sm" len="sm"/>
            <a:tailEnd type="none" w="sm" len="sm"/>
          </a:ln>
        </p:spPr>
      </p:cxnSp>
      <p:grpSp>
        <p:nvGrpSpPr>
          <p:cNvPr id="2" name="Google Shape;202;p191">
            <a:extLst>
              <a:ext uri="{FF2B5EF4-FFF2-40B4-BE49-F238E27FC236}">
                <a16:creationId xmlns:a16="http://schemas.microsoft.com/office/drawing/2014/main" id="{EB022CB7-203B-3DC0-4F14-EC29CB50E369}"/>
              </a:ext>
            </a:extLst>
          </p:cNvPr>
          <p:cNvGrpSpPr/>
          <p:nvPr/>
        </p:nvGrpSpPr>
        <p:grpSpPr>
          <a:xfrm>
            <a:off x="7346541" y="1186458"/>
            <a:ext cx="1828800" cy="5219700"/>
            <a:chOff x="8717140" y="1181100"/>
            <a:chExt cx="2743200" cy="5219700"/>
          </a:xfrm>
        </p:grpSpPr>
        <p:graphicFrame>
          <p:nvGraphicFramePr>
            <p:cNvPr id="3" name="Google Shape;203;p191">
              <a:extLst>
                <a:ext uri="{FF2B5EF4-FFF2-40B4-BE49-F238E27FC236}">
                  <a16:creationId xmlns:a16="http://schemas.microsoft.com/office/drawing/2014/main" id="{5164EDC1-B6D1-69B7-2A49-7C2AC833400E}"/>
                </a:ext>
              </a:extLst>
            </p:cNvPr>
            <p:cNvGraphicFramePr/>
            <p:nvPr>
              <p:extLst>
                <p:ext uri="{D42A27DB-BD31-4B8C-83A1-F6EECF244321}">
                  <p14:modId xmlns:p14="http://schemas.microsoft.com/office/powerpoint/2010/main" val="2136584747"/>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7"/>
            </a:graphicData>
          </a:graphic>
        </p:graphicFrame>
        <p:grpSp>
          <p:nvGrpSpPr>
            <p:cNvPr id="4" name="Google Shape;204;p191">
              <a:extLst>
                <a:ext uri="{FF2B5EF4-FFF2-40B4-BE49-F238E27FC236}">
                  <a16:creationId xmlns:a16="http://schemas.microsoft.com/office/drawing/2014/main" id="{EC5B5837-65E7-70B3-2E1B-8D14D251E529}"/>
                </a:ext>
              </a:extLst>
            </p:cNvPr>
            <p:cNvGrpSpPr/>
            <p:nvPr/>
          </p:nvGrpSpPr>
          <p:grpSpPr>
            <a:xfrm>
              <a:off x="9053690" y="1181100"/>
              <a:ext cx="2070100" cy="2552858"/>
              <a:chOff x="9097188" y="1181100"/>
              <a:chExt cx="2070100" cy="2552858"/>
            </a:xfrm>
          </p:grpSpPr>
          <p:sp>
            <p:nvSpPr>
              <p:cNvPr id="5" name="Google Shape;205;p191">
                <a:extLst>
                  <a:ext uri="{FF2B5EF4-FFF2-40B4-BE49-F238E27FC236}">
                    <a16:creationId xmlns:a16="http://schemas.microsoft.com/office/drawing/2014/main" id="{8CD6C00A-6370-04DF-727C-7DC2B18CD979}"/>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6" name="Google Shape;206;p191">
                <a:extLst>
                  <a:ext uri="{FF2B5EF4-FFF2-40B4-BE49-F238E27FC236}">
                    <a16:creationId xmlns:a16="http://schemas.microsoft.com/office/drawing/2014/main" id="{5E1B77C3-267A-75AA-3983-F234294BD032}"/>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7" name="Google Shape;207;p191">
                <a:extLst>
                  <a:ext uri="{FF2B5EF4-FFF2-40B4-BE49-F238E27FC236}">
                    <a16:creationId xmlns:a16="http://schemas.microsoft.com/office/drawing/2014/main" id="{C2275600-2455-FD7B-ABCC-2F1448135A09}"/>
                  </a:ext>
                </a:extLst>
              </p:cNvPr>
              <p:cNvSpPr txBox="1"/>
              <p:nvPr/>
            </p:nvSpPr>
            <p:spPr>
              <a:xfrm>
                <a:off x="10088370" y="195638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41</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8" name="Google Shape;208;p191">
                <a:extLst>
                  <a:ext uri="{FF2B5EF4-FFF2-40B4-BE49-F238E27FC236}">
                    <a16:creationId xmlns:a16="http://schemas.microsoft.com/office/drawing/2014/main" id="{55AC7499-D294-46DC-F9D0-409A24A0FDC8}"/>
                  </a:ext>
                </a:extLst>
              </p:cNvPr>
              <p:cNvSpPr txBox="1"/>
              <p:nvPr/>
            </p:nvSpPr>
            <p:spPr>
              <a:xfrm>
                <a:off x="9286794" y="196618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59</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9" name="Google Shape;209;p191">
                <a:extLst>
                  <a:ext uri="{FF2B5EF4-FFF2-40B4-BE49-F238E27FC236}">
                    <a16:creationId xmlns:a16="http://schemas.microsoft.com/office/drawing/2014/main" id="{FBBC1A50-8C84-FD96-4A93-9FC895A3A6BB}"/>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45-54</a:t>
                </a:r>
                <a:endParaRPr sz="1400" b="0" i="0" u="none" strike="noStrike" cap="none" dirty="0">
                  <a:solidFill>
                    <a:srgbClr val="000000"/>
                  </a:solidFill>
                  <a:latin typeface="Arial"/>
                  <a:ea typeface="Arial"/>
                  <a:cs typeface="Arial"/>
                  <a:sym typeface="Arial"/>
                </a:endParaRPr>
              </a:p>
            </p:txBody>
          </p:sp>
          <p:sp>
            <p:nvSpPr>
              <p:cNvPr id="10" name="Google Shape;210;p191">
                <a:extLst>
                  <a:ext uri="{FF2B5EF4-FFF2-40B4-BE49-F238E27FC236}">
                    <a16:creationId xmlns:a16="http://schemas.microsoft.com/office/drawing/2014/main" id="{8FB376B5-DD1F-2688-B868-312E4D3B1BA5}"/>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1" name="Google Shape;211;p191">
                <a:extLst>
                  <a:ext uri="{FF2B5EF4-FFF2-40B4-BE49-F238E27FC236}">
                    <a16:creationId xmlns:a16="http://schemas.microsoft.com/office/drawing/2014/main" id="{1C7CBC89-3878-1D09-989F-004672CC8320}"/>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cxnSp>
        <p:nvCxnSpPr>
          <p:cNvPr id="12" name="Google Shape;212;p191">
            <a:extLst>
              <a:ext uri="{FF2B5EF4-FFF2-40B4-BE49-F238E27FC236}">
                <a16:creationId xmlns:a16="http://schemas.microsoft.com/office/drawing/2014/main" id="{15B77101-10E2-0155-C89F-882E7B266A98}"/>
              </a:ext>
            </a:extLst>
          </p:cNvPr>
          <p:cNvCxnSpPr/>
          <p:nvPr/>
        </p:nvCxnSpPr>
        <p:spPr>
          <a:xfrm>
            <a:off x="7171712" y="1176686"/>
            <a:ext cx="0" cy="4972543"/>
          </a:xfrm>
          <a:prstGeom prst="straightConnector1">
            <a:avLst/>
          </a:prstGeom>
          <a:noFill/>
          <a:ln w="9525" cap="flat" cmpd="sng">
            <a:solidFill>
              <a:srgbClr val="096CC5"/>
            </a:solidFill>
            <a:prstDash val="solid"/>
            <a:round/>
            <a:headEnd type="none" w="sm" len="sm"/>
            <a:tailEnd type="none" w="sm" len="sm"/>
          </a:ln>
        </p:spPr>
      </p:cxnSp>
      <p:graphicFrame>
        <p:nvGraphicFramePr>
          <p:cNvPr id="14" name="Chart 13">
            <a:extLst>
              <a:ext uri="{FF2B5EF4-FFF2-40B4-BE49-F238E27FC236}">
                <a16:creationId xmlns:a16="http://schemas.microsoft.com/office/drawing/2014/main" id="{8115074D-17C1-53CA-9A89-1AC2846F46A6}"/>
              </a:ext>
            </a:extLst>
          </p:cNvPr>
          <p:cNvGraphicFramePr/>
          <p:nvPr/>
        </p:nvGraphicFramePr>
        <p:xfrm>
          <a:off x="189186" y="5954261"/>
          <a:ext cx="11808370" cy="5414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9246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0FC4DF22-1416-8D64-E3D2-C10282219FA8}"/>
            </a:ext>
          </a:extLst>
        </p:cNvPr>
        <p:cNvGrpSpPr/>
        <p:nvPr/>
      </p:nvGrpSpPr>
      <p:grpSpPr>
        <a:xfrm>
          <a:off x="0" y="0"/>
          <a:ext cx="0" cy="0"/>
          <a:chOff x="0" y="0"/>
          <a:chExt cx="0" cy="0"/>
        </a:xfrm>
      </p:grpSpPr>
      <p:sp>
        <p:nvSpPr>
          <p:cNvPr id="168" name="Google Shape;168;p191">
            <a:extLst>
              <a:ext uri="{FF2B5EF4-FFF2-40B4-BE49-F238E27FC236}">
                <a16:creationId xmlns:a16="http://schemas.microsoft.com/office/drawing/2014/main" id="{5773E8E0-19FE-B780-B170-3FE8DBF1120B}"/>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DEMOGRAPHICS: US, AGE &amp; GENDER,</a:t>
            </a:r>
            <a:br>
              <a:rPr lang="en-US" dirty="0">
                <a:solidFill>
                  <a:schemeClr val="tx1"/>
                </a:solidFill>
              </a:rPr>
            </a:br>
            <a:r>
              <a:rPr lang="en-US" dirty="0">
                <a:solidFill>
                  <a:schemeClr val="tx1"/>
                </a:solidFill>
              </a:rPr>
              <a:t>OPTIMAL AGING</a:t>
            </a:r>
            <a:endParaRPr dirty="0">
              <a:solidFill>
                <a:schemeClr val="tx1"/>
              </a:solidFill>
            </a:endParaRPr>
          </a:p>
        </p:txBody>
      </p:sp>
      <p:sp>
        <p:nvSpPr>
          <p:cNvPr id="169" name="Google Shape;169;p191">
            <a:extLst>
              <a:ext uri="{FF2B5EF4-FFF2-40B4-BE49-F238E27FC236}">
                <a16:creationId xmlns:a16="http://schemas.microsoft.com/office/drawing/2014/main" id="{8B3E68BE-B2E6-9433-FBFA-88550F6E9362}"/>
              </a:ext>
            </a:extLst>
          </p:cNvPr>
          <p:cNvSpPr txBox="1"/>
          <p:nvPr/>
        </p:nvSpPr>
        <p:spPr>
          <a:xfrm>
            <a:off x="0" y="6611779"/>
            <a:ext cx="8229600" cy="246221"/>
          </a:xfrm>
          <a:prstGeom prst="rect">
            <a:avLst/>
          </a:prstGeom>
          <a:noFill/>
          <a:ln>
            <a:noFill/>
          </a:ln>
        </p:spPr>
        <p:txBody>
          <a:bodyPr spcFirstLastPara="1" wrap="square" lIns="91425" tIns="45700" rIns="91425" bIns="45700" anchor="t" anchorCtr="0">
            <a:spAutoFit/>
          </a:bodyPr>
          <a:lstStyle/>
          <a:p>
            <a:pPr lvl="0"/>
            <a:r>
              <a:rPr lang="en-US" sz="1000" dirty="0">
                <a:solidFill>
                  <a:srgbClr val="7F7F7F"/>
                </a:solidFill>
              </a:rPr>
              <a:t>Note: 18-25 n=19, 26-34 n=52, 35-44 n=78, 45-54 n=68, 55+ n=42.</a:t>
            </a:r>
            <a:endParaRPr lang="en-US" dirty="0"/>
          </a:p>
        </p:txBody>
      </p:sp>
      <p:grpSp>
        <p:nvGrpSpPr>
          <p:cNvPr id="170" name="Google Shape;170;p191">
            <a:extLst>
              <a:ext uri="{FF2B5EF4-FFF2-40B4-BE49-F238E27FC236}">
                <a16:creationId xmlns:a16="http://schemas.microsoft.com/office/drawing/2014/main" id="{330FDAA0-F06F-3140-389E-FE91F1171796}"/>
              </a:ext>
            </a:extLst>
          </p:cNvPr>
          <p:cNvGrpSpPr/>
          <p:nvPr/>
        </p:nvGrpSpPr>
        <p:grpSpPr>
          <a:xfrm>
            <a:off x="811167" y="1186458"/>
            <a:ext cx="1828800" cy="5219860"/>
            <a:chOff x="471220" y="1181100"/>
            <a:chExt cx="2743200" cy="5219860"/>
          </a:xfrm>
        </p:grpSpPr>
        <p:grpSp>
          <p:nvGrpSpPr>
            <p:cNvPr id="171" name="Google Shape;171;p191">
              <a:extLst>
                <a:ext uri="{FF2B5EF4-FFF2-40B4-BE49-F238E27FC236}">
                  <a16:creationId xmlns:a16="http://schemas.microsoft.com/office/drawing/2014/main" id="{BC12233B-2770-B1BB-BD81-74B655145F80}"/>
                </a:ext>
              </a:extLst>
            </p:cNvPr>
            <p:cNvGrpSpPr/>
            <p:nvPr/>
          </p:nvGrpSpPr>
          <p:grpSpPr>
            <a:xfrm>
              <a:off x="807770" y="1181100"/>
              <a:ext cx="2070100" cy="2597739"/>
              <a:chOff x="942480" y="1181100"/>
              <a:chExt cx="2070100" cy="2597739"/>
            </a:xfrm>
          </p:grpSpPr>
          <p:sp>
            <p:nvSpPr>
              <p:cNvPr id="172" name="Google Shape;172;p191">
                <a:extLst>
                  <a:ext uri="{FF2B5EF4-FFF2-40B4-BE49-F238E27FC236}">
                    <a16:creationId xmlns:a16="http://schemas.microsoft.com/office/drawing/2014/main" id="{99D1B566-D2FE-F0C5-94CD-B27CFC168405}"/>
                  </a:ext>
                </a:extLst>
              </p:cNvPr>
              <p:cNvSpPr/>
              <p:nvPr/>
            </p:nvSpPr>
            <p:spPr>
              <a:xfrm rot="-5400000" flipH="1">
                <a:off x="2101529" y="1768409"/>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73" name="Google Shape;173;p191">
                <a:extLst>
                  <a:ext uri="{FF2B5EF4-FFF2-40B4-BE49-F238E27FC236}">
                    <a16:creationId xmlns:a16="http://schemas.microsoft.com/office/drawing/2014/main" id="{DD1F7542-981C-CE0A-EEE7-11A91F3890FD}"/>
                  </a:ext>
                </a:extLst>
              </p:cNvPr>
              <p:cNvSpPr/>
              <p:nvPr/>
            </p:nvSpPr>
            <p:spPr>
              <a:xfrm rot="-5400000" flipH="1">
                <a:off x="1310824" y="1772013"/>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74" name="Google Shape;174;p191">
                <a:extLst>
                  <a:ext uri="{FF2B5EF4-FFF2-40B4-BE49-F238E27FC236}">
                    <a16:creationId xmlns:a16="http://schemas.microsoft.com/office/drawing/2014/main" id="{CD8D2D32-E5D3-085D-9B14-241EA2CA3213}"/>
                  </a:ext>
                </a:extLst>
              </p:cNvPr>
              <p:cNvSpPr txBox="1"/>
              <p:nvPr/>
            </p:nvSpPr>
            <p:spPr>
              <a:xfrm>
                <a:off x="1905225" y="1927042"/>
                <a:ext cx="87854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39</a:t>
                </a:r>
                <a:r>
                  <a:rPr lang="en-US" b="1" i="0" u="none" strike="noStrike" cap="none" dirty="0">
                    <a:solidFill>
                      <a:schemeClr val="lt1"/>
                    </a:solidFill>
                    <a:latin typeface="Arial"/>
                    <a:ea typeface="Arial"/>
                    <a:cs typeface="Arial"/>
                    <a:sym typeface="Arial"/>
                  </a:rPr>
                  <a:t>%</a:t>
                </a:r>
                <a:endParaRPr sz="1050" b="0" i="0" u="none" strike="noStrike" cap="none" dirty="0">
                  <a:solidFill>
                    <a:srgbClr val="000000"/>
                  </a:solidFill>
                  <a:latin typeface="Arial"/>
                  <a:ea typeface="Arial"/>
                  <a:cs typeface="Arial"/>
                  <a:sym typeface="Arial"/>
                </a:endParaRPr>
              </a:p>
            </p:txBody>
          </p:sp>
          <p:sp>
            <p:nvSpPr>
              <p:cNvPr id="175" name="Google Shape;175;p191">
                <a:extLst>
                  <a:ext uri="{FF2B5EF4-FFF2-40B4-BE49-F238E27FC236}">
                    <a16:creationId xmlns:a16="http://schemas.microsoft.com/office/drawing/2014/main" id="{E4BEFE62-3D8C-D559-9551-DAD805C69517}"/>
                  </a:ext>
                </a:extLst>
              </p:cNvPr>
              <p:cNvSpPr txBox="1"/>
              <p:nvPr/>
            </p:nvSpPr>
            <p:spPr>
              <a:xfrm>
                <a:off x="1131492" y="1939910"/>
                <a:ext cx="84616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61%</a:t>
                </a:r>
                <a:endParaRPr sz="1050" b="0" i="0" u="none" strike="noStrike" cap="none" dirty="0">
                  <a:solidFill>
                    <a:srgbClr val="000000"/>
                  </a:solidFill>
                  <a:latin typeface="Arial"/>
                  <a:ea typeface="Arial"/>
                  <a:cs typeface="Arial"/>
                  <a:sym typeface="Arial"/>
                </a:endParaRPr>
              </a:p>
            </p:txBody>
          </p:sp>
          <p:sp>
            <p:nvSpPr>
              <p:cNvPr id="176" name="Google Shape;176;p191">
                <a:extLst>
                  <a:ext uri="{FF2B5EF4-FFF2-40B4-BE49-F238E27FC236}">
                    <a16:creationId xmlns:a16="http://schemas.microsoft.com/office/drawing/2014/main" id="{105A5461-C3D8-875B-AB13-48FF64AAA8BD}"/>
                  </a:ext>
                </a:extLst>
              </p:cNvPr>
              <p:cNvSpPr/>
              <p:nvPr/>
            </p:nvSpPr>
            <p:spPr>
              <a:xfrm>
                <a:off x="942480"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18-25</a:t>
                </a:r>
                <a:endParaRPr sz="1400" b="0" i="0" u="none" strike="noStrike" cap="none" dirty="0">
                  <a:solidFill>
                    <a:srgbClr val="000000"/>
                  </a:solidFill>
                  <a:latin typeface="Arial"/>
                  <a:ea typeface="Arial"/>
                  <a:cs typeface="Arial"/>
                  <a:sym typeface="Arial"/>
                </a:endParaRPr>
              </a:p>
            </p:txBody>
          </p:sp>
          <p:sp>
            <p:nvSpPr>
              <p:cNvPr id="177" name="Google Shape;177;p191">
                <a:extLst>
                  <a:ext uri="{FF2B5EF4-FFF2-40B4-BE49-F238E27FC236}">
                    <a16:creationId xmlns:a16="http://schemas.microsoft.com/office/drawing/2014/main" id="{EAA9E21B-0279-7E2D-A020-44EC7934FDDE}"/>
                  </a:ext>
                </a:extLst>
              </p:cNvPr>
              <p:cNvSpPr/>
              <p:nvPr/>
            </p:nvSpPr>
            <p:spPr>
              <a:xfrm>
                <a:off x="1211923" y="2533693"/>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78" name="Google Shape;178;p191">
                <a:extLst>
                  <a:ext uri="{FF2B5EF4-FFF2-40B4-BE49-F238E27FC236}">
                    <a16:creationId xmlns:a16="http://schemas.microsoft.com/office/drawing/2014/main" id="{10133388-578E-C730-40BC-826044D39870}"/>
                  </a:ext>
                </a:extLst>
              </p:cNvPr>
              <p:cNvSpPr/>
              <p:nvPr/>
            </p:nvSpPr>
            <p:spPr>
              <a:xfrm>
                <a:off x="2037888" y="2504132"/>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aphicFrame>
          <p:nvGraphicFramePr>
            <p:cNvPr id="179" name="Google Shape;179;p191">
              <a:extLst>
                <a:ext uri="{FF2B5EF4-FFF2-40B4-BE49-F238E27FC236}">
                  <a16:creationId xmlns:a16="http://schemas.microsoft.com/office/drawing/2014/main" id="{50F2337B-78A2-4361-0332-8E976B961B2A}"/>
                </a:ext>
              </a:extLst>
            </p:cNvPr>
            <p:cNvGraphicFramePr/>
            <p:nvPr>
              <p:extLst>
                <p:ext uri="{D42A27DB-BD31-4B8C-83A1-F6EECF244321}">
                  <p14:modId xmlns:p14="http://schemas.microsoft.com/office/powerpoint/2010/main" val="16605723"/>
                </p:ext>
              </p:extLst>
            </p:nvPr>
          </p:nvGraphicFramePr>
          <p:xfrm>
            <a:off x="471220" y="3657760"/>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180" name="Google Shape;180;p191">
            <a:extLst>
              <a:ext uri="{FF2B5EF4-FFF2-40B4-BE49-F238E27FC236}">
                <a16:creationId xmlns:a16="http://schemas.microsoft.com/office/drawing/2014/main" id="{38F6B214-CE0B-950A-E98D-FD3354B74222}"/>
              </a:ext>
            </a:extLst>
          </p:cNvPr>
          <p:cNvCxnSpPr/>
          <p:nvPr/>
        </p:nvCxnSpPr>
        <p:spPr>
          <a:xfrm>
            <a:off x="2814796" y="1145926"/>
            <a:ext cx="0" cy="4972543"/>
          </a:xfrm>
          <a:prstGeom prst="straightConnector1">
            <a:avLst/>
          </a:prstGeom>
          <a:noFill/>
          <a:ln w="9525" cap="flat" cmpd="sng">
            <a:solidFill>
              <a:srgbClr val="096CC5"/>
            </a:solidFill>
            <a:prstDash val="solid"/>
            <a:round/>
            <a:headEnd type="none" w="sm" len="sm"/>
            <a:tailEnd type="none" w="sm" len="sm"/>
          </a:ln>
        </p:spPr>
      </p:cxnSp>
      <p:cxnSp>
        <p:nvCxnSpPr>
          <p:cNvPr id="181" name="Google Shape;181;p191">
            <a:extLst>
              <a:ext uri="{FF2B5EF4-FFF2-40B4-BE49-F238E27FC236}">
                <a16:creationId xmlns:a16="http://schemas.microsoft.com/office/drawing/2014/main" id="{F65FF62E-0A56-84BB-FA2B-559A7D293051}"/>
              </a:ext>
            </a:extLst>
          </p:cNvPr>
          <p:cNvCxnSpPr/>
          <p:nvPr/>
        </p:nvCxnSpPr>
        <p:spPr>
          <a:xfrm>
            <a:off x="4993254" y="1145926"/>
            <a:ext cx="0" cy="4972543"/>
          </a:xfrm>
          <a:prstGeom prst="straightConnector1">
            <a:avLst/>
          </a:prstGeom>
          <a:noFill/>
          <a:ln w="9525" cap="flat" cmpd="sng">
            <a:solidFill>
              <a:srgbClr val="096CC5"/>
            </a:solidFill>
            <a:prstDash val="solid"/>
            <a:round/>
            <a:headEnd type="none" w="sm" len="sm"/>
            <a:tailEnd type="none" w="sm" len="sm"/>
          </a:ln>
        </p:spPr>
      </p:cxnSp>
      <p:grpSp>
        <p:nvGrpSpPr>
          <p:cNvPr id="182" name="Google Shape;182;p191">
            <a:extLst>
              <a:ext uri="{FF2B5EF4-FFF2-40B4-BE49-F238E27FC236}">
                <a16:creationId xmlns:a16="http://schemas.microsoft.com/office/drawing/2014/main" id="{9DCA8E42-C5EC-B9B2-712C-A11339F7D61E}"/>
              </a:ext>
            </a:extLst>
          </p:cNvPr>
          <p:cNvGrpSpPr/>
          <p:nvPr/>
        </p:nvGrpSpPr>
        <p:grpSpPr>
          <a:xfrm>
            <a:off x="2989625" y="1174347"/>
            <a:ext cx="1828800" cy="5219700"/>
            <a:chOff x="4746580" y="1181100"/>
            <a:chExt cx="2743200" cy="5219700"/>
          </a:xfrm>
        </p:grpSpPr>
        <p:graphicFrame>
          <p:nvGraphicFramePr>
            <p:cNvPr id="183" name="Google Shape;183;p191">
              <a:extLst>
                <a:ext uri="{FF2B5EF4-FFF2-40B4-BE49-F238E27FC236}">
                  <a16:creationId xmlns:a16="http://schemas.microsoft.com/office/drawing/2014/main" id="{71223A9B-C96E-4E9A-98DB-0B2B92E6A4D6}"/>
                </a:ext>
              </a:extLst>
            </p:cNvPr>
            <p:cNvGraphicFramePr/>
            <p:nvPr>
              <p:extLst>
                <p:ext uri="{D42A27DB-BD31-4B8C-83A1-F6EECF244321}">
                  <p14:modId xmlns:p14="http://schemas.microsoft.com/office/powerpoint/2010/main" val="1789845672"/>
                </p:ext>
              </p:extLst>
            </p:nvPr>
          </p:nvGraphicFramePr>
          <p:xfrm>
            <a:off x="4746580" y="3657600"/>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84" name="Google Shape;184;p191">
              <a:extLst>
                <a:ext uri="{FF2B5EF4-FFF2-40B4-BE49-F238E27FC236}">
                  <a16:creationId xmlns:a16="http://schemas.microsoft.com/office/drawing/2014/main" id="{F97EB870-B5E6-6EEB-D7FE-E3142E79307C}"/>
                </a:ext>
              </a:extLst>
            </p:cNvPr>
            <p:cNvGrpSpPr/>
            <p:nvPr/>
          </p:nvGrpSpPr>
          <p:grpSpPr>
            <a:xfrm>
              <a:off x="5083132" y="1181100"/>
              <a:ext cx="2070100" cy="2535781"/>
              <a:chOff x="5066052" y="1181100"/>
              <a:chExt cx="2070100" cy="2535781"/>
            </a:xfrm>
          </p:grpSpPr>
          <p:sp>
            <p:nvSpPr>
              <p:cNvPr id="185" name="Google Shape;185;p191">
                <a:extLst>
                  <a:ext uri="{FF2B5EF4-FFF2-40B4-BE49-F238E27FC236}">
                    <a16:creationId xmlns:a16="http://schemas.microsoft.com/office/drawing/2014/main" id="{C0A80BFA-0E54-78C9-D574-103B5C5AB9AB}"/>
                  </a:ext>
                </a:extLst>
              </p:cNvPr>
              <p:cNvSpPr/>
              <p:nvPr/>
            </p:nvSpPr>
            <p:spPr>
              <a:xfrm rot="-5400000" flipH="1">
                <a:off x="6259704" y="1768408"/>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86" name="Google Shape;186;p191">
                <a:extLst>
                  <a:ext uri="{FF2B5EF4-FFF2-40B4-BE49-F238E27FC236}">
                    <a16:creationId xmlns:a16="http://schemas.microsoft.com/office/drawing/2014/main" id="{EA4B4730-8D57-2A33-743D-E82E49C12A3E}"/>
                  </a:ext>
                </a:extLst>
              </p:cNvPr>
              <p:cNvSpPr/>
              <p:nvPr/>
            </p:nvSpPr>
            <p:spPr>
              <a:xfrm rot="-5400000" flipH="1">
                <a:off x="5468999" y="1772012"/>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87" name="Google Shape;187;p191">
                <a:extLst>
                  <a:ext uri="{FF2B5EF4-FFF2-40B4-BE49-F238E27FC236}">
                    <a16:creationId xmlns:a16="http://schemas.microsoft.com/office/drawing/2014/main" id="{684D0495-D76D-10D4-30B9-9B6759F10FB9}"/>
                  </a:ext>
                </a:extLst>
              </p:cNvPr>
              <p:cNvSpPr txBox="1"/>
              <p:nvPr/>
            </p:nvSpPr>
            <p:spPr>
              <a:xfrm>
                <a:off x="6041667" y="191986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46</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188" name="Google Shape;188;p191">
                <a:extLst>
                  <a:ext uri="{FF2B5EF4-FFF2-40B4-BE49-F238E27FC236}">
                    <a16:creationId xmlns:a16="http://schemas.microsoft.com/office/drawing/2014/main" id="{71ADDEB4-2B4F-87B9-462E-793B0D970490}"/>
                  </a:ext>
                </a:extLst>
              </p:cNvPr>
              <p:cNvSpPr txBox="1"/>
              <p:nvPr/>
            </p:nvSpPr>
            <p:spPr>
              <a:xfrm>
                <a:off x="5234044" y="1911372"/>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54%</a:t>
                </a:r>
                <a:endParaRPr b="0" i="0" u="none" strike="noStrike" cap="none" dirty="0">
                  <a:solidFill>
                    <a:srgbClr val="000000"/>
                  </a:solidFill>
                  <a:latin typeface="Arial"/>
                  <a:ea typeface="Arial"/>
                  <a:cs typeface="Arial"/>
                  <a:sym typeface="Arial"/>
                </a:endParaRPr>
              </a:p>
            </p:txBody>
          </p:sp>
          <p:sp>
            <p:nvSpPr>
              <p:cNvPr id="189" name="Google Shape;189;p191">
                <a:extLst>
                  <a:ext uri="{FF2B5EF4-FFF2-40B4-BE49-F238E27FC236}">
                    <a16:creationId xmlns:a16="http://schemas.microsoft.com/office/drawing/2014/main" id="{FA99CD93-C7AF-D34D-B65E-470A2DA4833F}"/>
                  </a:ext>
                </a:extLst>
              </p:cNvPr>
              <p:cNvSpPr/>
              <p:nvPr/>
            </p:nvSpPr>
            <p:spPr>
              <a:xfrm>
                <a:off x="5066052"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26-34</a:t>
                </a:r>
                <a:endParaRPr sz="1400" b="0" i="0" u="none" strike="noStrike" cap="none" dirty="0">
                  <a:solidFill>
                    <a:srgbClr val="000000"/>
                  </a:solidFill>
                  <a:latin typeface="Arial"/>
                  <a:ea typeface="Arial"/>
                  <a:cs typeface="Arial"/>
                  <a:sym typeface="Arial"/>
                </a:endParaRPr>
              </a:p>
            </p:txBody>
          </p:sp>
          <p:sp>
            <p:nvSpPr>
              <p:cNvPr id="190" name="Google Shape;190;p191">
                <a:extLst>
                  <a:ext uri="{FF2B5EF4-FFF2-40B4-BE49-F238E27FC236}">
                    <a16:creationId xmlns:a16="http://schemas.microsoft.com/office/drawing/2014/main" id="{8093FBB3-3DAF-E158-FEEB-48737E6368F1}"/>
                  </a:ext>
                </a:extLst>
              </p:cNvPr>
              <p:cNvSpPr/>
              <p:nvPr/>
            </p:nvSpPr>
            <p:spPr>
              <a:xfrm>
                <a:off x="5379618" y="2442174"/>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91" name="Google Shape;191;p191">
                <a:extLst>
                  <a:ext uri="{FF2B5EF4-FFF2-40B4-BE49-F238E27FC236}">
                    <a16:creationId xmlns:a16="http://schemas.microsoft.com/office/drawing/2014/main" id="{20125CB2-3B63-840D-0E4A-24457FB0BAF1}"/>
                  </a:ext>
                </a:extLst>
              </p:cNvPr>
              <p:cNvSpPr/>
              <p:nvPr/>
            </p:nvSpPr>
            <p:spPr>
              <a:xfrm>
                <a:off x="6194763" y="2442174"/>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grpSp>
        <p:nvGrpSpPr>
          <p:cNvPr id="192" name="Google Shape;192;p191">
            <a:extLst>
              <a:ext uri="{FF2B5EF4-FFF2-40B4-BE49-F238E27FC236}">
                <a16:creationId xmlns:a16="http://schemas.microsoft.com/office/drawing/2014/main" id="{7516B688-CAAE-20E4-E368-C723A6EF5A8A}"/>
              </a:ext>
            </a:extLst>
          </p:cNvPr>
          <p:cNvGrpSpPr/>
          <p:nvPr/>
        </p:nvGrpSpPr>
        <p:grpSpPr>
          <a:xfrm>
            <a:off x="9525000" y="1186458"/>
            <a:ext cx="1828800" cy="5219700"/>
            <a:chOff x="8717140" y="1181100"/>
            <a:chExt cx="2743200" cy="5219700"/>
          </a:xfrm>
        </p:grpSpPr>
        <p:graphicFrame>
          <p:nvGraphicFramePr>
            <p:cNvPr id="193" name="Google Shape;193;p191">
              <a:extLst>
                <a:ext uri="{FF2B5EF4-FFF2-40B4-BE49-F238E27FC236}">
                  <a16:creationId xmlns:a16="http://schemas.microsoft.com/office/drawing/2014/main" id="{534C370C-D8CC-77E8-C2DC-7FC6A17F2BCE}"/>
                </a:ext>
              </a:extLst>
            </p:cNvPr>
            <p:cNvGraphicFramePr/>
            <p:nvPr>
              <p:extLst>
                <p:ext uri="{D42A27DB-BD31-4B8C-83A1-F6EECF244321}">
                  <p14:modId xmlns:p14="http://schemas.microsoft.com/office/powerpoint/2010/main" val="3236153606"/>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94" name="Google Shape;194;p191">
              <a:extLst>
                <a:ext uri="{FF2B5EF4-FFF2-40B4-BE49-F238E27FC236}">
                  <a16:creationId xmlns:a16="http://schemas.microsoft.com/office/drawing/2014/main" id="{D2DADC1F-2161-2F54-3346-09A15AFB0287}"/>
                </a:ext>
              </a:extLst>
            </p:cNvPr>
            <p:cNvGrpSpPr/>
            <p:nvPr/>
          </p:nvGrpSpPr>
          <p:grpSpPr>
            <a:xfrm>
              <a:off x="9053690" y="1181100"/>
              <a:ext cx="2070100" cy="2552858"/>
              <a:chOff x="9097188" y="1181100"/>
              <a:chExt cx="2070100" cy="2552858"/>
            </a:xfrm>
          </p:grpSpPr>
          <p:sp>
            <p:nvSpPr>
              <p:cNvPr id="195" name="Google Shape;195;p191">
                <a:extLst>
                  <a:ext uri="{FF2B5EF4-FFF2-40B4-BE49-F238E27FC236}">
                    <a16:creationId xmlns:a16="http://schemas.microsoft.com/office/drawing/2014/main" id="{10B8BF6E-1CDC-7F37-9334-00DDA169EC8A}"/>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96" name="Google Shape;196;p191">
                <a:extLst>
                  <a:ext uri="{FF2B5EF4-FFF2-40B4-BE49-F238E27FC236}">
                    <a16:creationId xmlns:a16="http://schemas.microsoft.com/office/drawing/2014/main" id="{E3CACA91-68FA-5BCE-CC4F-8CF35195AE1F}"/>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97" name="Google Shape;197;p191">
                <a:extLst>
                  <a:ext uri="{FF2B5EF4-FFF2-40B4-BE49-F238E27FC236}">
                    <a16:creationId xmlns:a16="http://schemas.microsoft.com/office/drawing/2014/main" id="{8EB339B7-5EA7-3BA8-EEA9-94C873A92C8C}"/>
                  </a:ext>
                </a:extLst>
              </p:cNvPr>
              <p:cNvSpPr txBox="1"/>
              <p:nvPr/>
            </p:nvSpPr>
            <p:spPr>
              <a:xfrm>
                <a:off x="10101252" y="19514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36%</a:t>
                </a:r>
                <a:endParaRPr b="0" i="0" u="none" strike="noStrike" cap="none" dirty="0">
                  <a:solidFill>
                    <a:srgbClr val="000000"/>
                  </a:solidFill>
                  <a:latin typeface="Arial"/>
                  <a:ea typeface="Arial"/>
                  <a:cs typeface="Arial"/>
                  <a:sym typeface="Arial"/>
                </a:endParaRPr>
              </a:p>
            </p:txBody>
          </p:sp>
          <p:sp>
            <p:nvSpPr>
              <p:cNvPr id="198" name="Google Shape;198;p191">
                <a:extLst>
                  <a:ext uri="{FF2B5EF4-FFF2-40B4-BE49-F238E27FC236}">
                    <a16:creationId xmlns:a16="http://schemas.microsoft.com/office/drawing/2014/main" id="{E09D7F94-D4B5-B392-8E37-30BFBCAA3DD6}"/>
                  </a:ext>
                </a:extLst>
              </p:cNvPr>
              <p:cNvSpPr txBox="1"/>
              <p:nvPr/>
            </p:nvSpPr>
            <p:spPr>
              <a:xfrm>
                <a:off x="9299676" y="19612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64%</a:t>
                </a:r>
                <a:endParaRPr b="0" i="0" u="none" strike="noStrike" cap="none" dirty="0">
                  <a:solidFill>
                    <a:srgbClr val="000000"/>
                  </a:solidFill>
                  <a:latin typeface="Arial"/>
                  <a:ea typeface="Arial"/>
                  <a:cs typeface="Arial"/>
                  <a:sym typeface="Arial"/>
                </a:endParaRPr>
              </a:p>
            </p:txBody>
          </p:sp>
          <p:sp>
            <p:nvSpPr>
              <p:cNvPr id="199" name="Google Shape;199;p191">
                <a:extLst>
                  <a:ext uri="{FF2B5EF4-FFF2-40B4-BE49-F238E27FC236}">
                    <a16:creationId xmlns:a16="http://schemas.microsoft.com/office/drawing/2014/main" id="{4210BF95-D69B-4E4E-F915-36AADA6B8331}"/>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55+</a:t>
                </a:r>
                <a:endParaRPr sz="1400" b="0" i="0" u="none" strike="noStrike" cap="none">
                  <a:solidFill>
                    <a:srgbClr val="000000"/>
                  </a:solidFill>
                  <a:latin typeface="Arial"/>
                  <a:ea typeface="Arial"/>
                  <a:cs typeface="Arial"/>
                  <a:sym typeface="Arial"/>
                </a:endParaRPr>
              </a:p>
            </p:txBody>
          </p:sp>
          <p:sp>
            <p:nvSpPr>
              <p:cNvPr id="200" name="Google Shape;200;p191">
                <a:extLst>
                  <a:ext uri="{FF2B5EF4-FFF2-40B4-BE49-F238E27FC236}">
                    <a16:creationId xmlns:a16="http://schemas.microsoft.com/office/drawing/2014/main" id="{17802BBF-15F8-FFDB-8D28-B30AC0A7B748}"/>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201" name="Google Shape;201;p191">
                <a:extLst>
                  <a:ext uri="{FF2B5EF4-FFF2-40B4-BE49-F238E27FC236}">
                    <a16:creationId xmlns:a16="http://schemas.microsoft.com/office/drawing/2014/main" id="{2D52C1AA-FA06-D101-28F5-C2A979B7BD18}"/>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grpSp>
        <p:nvGrpSpPr>
          <p:cNvPr id="202" name="Google Shape;202;p191">
            <a:extLst>
              <a:ext uri="{FF2B5EF4-FFF2-40B4-BE49-F238E27FC236}">
                <a16:creationId xmlns:a16="http://schemas.microsoft.com/office/drawing/2014/main" id="{11809BD3-3DC4-270E-7619-805087FFB530}"/>
              </a:ext>
            </a:extLst>
          </p:cNvPr>
          <p:cNvGrpSpPr/>
          <p:nvPr/>
        </p:nvGrpSpPr>
        <p:grpSpPr>
          <a:xfrm>
            <a:off x="5168083" y="1186458"/>
            <a:ext cx="1828800" cy="5219700"/>
            <a:chOff x="8717140" y="1181100"/>
            <a:chExt cx="2743200" cy="5219700"/>
          </a:xfrm>
        </p:grpSpPr>
        <p:graphicFrame>
          <p:nvGraphicFramePr>
            <p:cNvPr id="203" name="Google Shape;203;p191">
              <a:extLst>
                <a:ext uri="{FF2B5EF4-FFF2-40B4-BE49-F238E27FC236}">
                  <a16:creationId xmlns:a16="http://schemas.microsoft.com/office/drawing/2014/main" id="{936041F7-DD87-FBD3-B875-642D8DDBB22F}"/>
                </a:ext>
              </a:extLst>
            </p:cNvPr>
            <p:cNvGraphicFramePr/>
            <p:nvPr>
              <p:extLst>
                <p:ext uri="{D42A27DB-BD31-4B8C-83A1-F6EECF244321}">
                  <p14:modId xmlns:p14="http://schemas.microsoft.com/office/powerpoint/2010/main" val="450845697"/>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6"/>
            </a:graphicData>
          </a:graphic>
        </p:graphicFrame>
        <p:grpSp>
          <p:nvGrpSpPr>
            <p:cNvPr id="204" name="Google Shape;204;p191">
              <a:extLst>
                <a:ext uri="{FF2B5EF4-FFF2-40B4-BE49-F238E27FC236}">
                  <a16:creationId xmlns:a16="http://schemas.microsoft.com/office/drawing/2014/main" id="{D27E5BCF-9CF4-D742-BA2C-B929F66F32B4}"/>
                </a:ext>
              </a:extLst>
            </p:cNvPr>
            <p:cNvGrpSpPr/>
            <p:nvPr/>
          </p:nvGrpSpPr>
          <p:grpSpPr>
            <a:xfrm>
              <a:off x="9053690" y="1181100"/>
              <a:ext cx="2070100" cy="2552858"/>
              <a:chOff x="9097188" y="1181100"/>
              <a:chExt cx="2070100" cy="2552858"/>
            </a:xfrm>
          </p:grpSpPr>
          <p:sp>
            <p:nvSpPr>
              <p:cNvPr id="205" name="Google Shape;205;p191">
                <a:extLst>
                  <a:ext uri="{FF2B5EF4-FFF2-40B4-BE49-F238E27FC236}">
                    <a16:creationId xmlns:a16="http://schemas.microsoft.com/office/drawing/2014/main" id="{F6E868B5-D1D9-AB53-F157-2D8FE6D9639E}"/>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206" name="Google Shape;206;p191">
                <a:extLst>
                  <a:ext uri="{FF2B5EF4-FFF2-40B4-BE49-F238E27FC236}">
                    <a16:creationId xmlns:a16="http://schemas.microsoft.com/office/drawing/2014/main" id="{FC418590-EDF9-A2C9-205A-6882EB0A3528}"/>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207" name="Google Shape;207;p191">
                <a:extLst>
                  <a:ext uri="{FF2B5EF4-FFF2-40B4-BE49-F238E27FC236}">
                    <a16:creationId xmlns:a16="http://schemas.microsoft.com/office/drawing/2014/main" id="{F2140E33-A794-94AA-32BD-8462480F6D37}"/>
                  </a:ext>
                </a:extLst>
              </p:cNvPr>
              <p:cNvSpPr txBox="1"/>
              <p:nvPr/>
            </p:nvSpPr>
            <p:spPr>
              <a:xfrm>
                <a:off x="10114147" y="19514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55</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208" name="Google Shape;208;p191">
                <a:extLst>
                  <a:ext uri="{FF2B5EF4-FFF2-40B4-BE49-F238E27FC236}">
                    <a16:creationId xmlns:a16="http://schemas.microsoft.com/office/drawing/2014/main" id="{4C519707-1CA2-6C64-E35F-879D9FEFF4BA}"/>
                  </a:ext>
                </a:extLst>
              </p:cNvPr>
              <p:cNvSpPr txBox="1"/>
              <p:nvPr/>
            </p:nvSpPr>
            <p:spPr>
              <a:xfrm>
                <a:off x="9312571" y="19612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45%</a:t>
                </a:r>
                <a:endParaRPr b="0" i="0" u="none" strike="noStrike" cap="none" dirty="0">
                  <a:solidFill>
                    <a:srgbClr val="000000"/>
                  </a:solidFill>
                  <a:latin typeface="Arial"/>
                  <a:ea typeface="Arial"/>
                  <a:cs typeface="Arial"/>
                  <a:sym typeface="Arial"/>
                </a:endParaRPr>
              </a:p>
            </p:txBody>
          </p:sp>
          <p:sp>
            <p:nvSpPr>
              <p:cNvPr id="209" name="Google Shape;209;p191">
                <a:extLst>
                  <a:ext uri="{FF2B5EF4-FFF2-40B4-BE49-F238E27FC236}">
                    <a16:creationId xmlns:a16="http://schemas.microsoft.com/office/drawing/2014/main" id="{5FC09D42-375F-1B9A-2140-4EC607004367}"/>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35-44</a:t>
                </a:r>
                <a:endParaRPr sz="1400" b="0" i="0" u="none" strike="noStrike" cap="none" dirty="0">
                  <a:solidFill>
                    <a:srgbClr val="000000"/>
                  </a:solidFill>
                  <a:latin typeface="Arial"/>
                  <a:ea typeface="Arial"/>
                  <a:cs typeface="Arial"/>
                  <a:sym typeface="Arial"/>
                </a:endParaRPr>
              </a:p>
            </p:txBody>
          </p:sp>
          <p:sp>
            <p:nvSpPr>
              <p:cNvPr id="210" name="Google Shape;210;p191">
                <a:extLst>
                  <a:ext uri="{FF2B5EF4-FFF2-40B4-BE49-F238E27FC236}">
                    <a16:creationId xmlns:a16="http://schemas.microsoft.com/office/drawing/2014/main" id="{8AD4D025-2257-F240-09DA-8519884B8432}"/>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211" name="Google Shape;211;p191">
                <a:extLst>
                  <a:ext uri="{FF2B5EF4-FFF2-40B4-BE49-F238E27FC236}">
                    <a16:creationId xmlns:a16="http://schemas.microsoft.com/office/drawing/2014/main" id="{BCB84B63-3576-D894-A78F-ACF511B85F81}"/>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cxnSp>
        <p:nvCxnSpPr>
          <p:cNvPr id="212" name="Google Shape;212;p191">
            <a:extLst>
              <a:ext uri="{FF2B5EF4-FFF2-40B4-BE49-F238E27FC236}">
                <a16:creationId xmlns:a16="http://schemas.microsoft.com/office/drawing/2014/main" id="{48993027-047F-056E-1F20-4873B1D3A337}"/>
              </a:ext>
            </a:extLst>
          </p:cNvPr>
          <p:cNvCxnSpPr/>
          <p:nvPr/>
        </p:nvCxnSpPr>
        <p:spPr>
          <a:xfrm>
            <a:off x="9350170" y="1164575"/>
            <a:ext cx="0" cy="4972543"/>
          </a:xfrm>
          <a:prstGeom prst="straightConnector1">
            <a:avLst/>
          </a:prstGeom>
          <a:noFill/>
          <a:ln w="9525" cap="flat" cmpd="sng">
            <a:solidFill>
              <a:srgbClr val="096CC5"/>
            </a:solidFill>
            <a:prstDash val="solid"/>
            <a:round/>
            <a:headEnd type="none" w="sm" len="sm"/>
            <a:tailEnd type="none" w="sm" len="sm"/>
          </a:ln>
        </p:spPr>
      </p:cxnSp>
      <p:grpSp>
        <p:nvGrpSpPr>
          <p:cNvPr id="2" name="Google Shape;202;p191">
            <a:extLst>
              <a:ext uri="{FF2B5EF4-FFF2-40B4-BE49-F238E27FC236}">
                <a16:creationId xmlns:a16="http://schemas.microsoft.com/office/drawing/2014/main" id="{B63A0EAA-6502-11AE-A27D-C25EC4BAB6EA}"/>
              </a:ext>
            </a:extLst>
          </p:cNvPr>
          <p:cNvGrpSpPr/>
          <p:nvPr/>
        </p:nvGrpSpPr>
        <p:grpSpPr>
          <a:xfrm>
            <a:off x="7346541" y="1186458"/>
            <a:ext cx="1828800" cy="5219700"/>
            <a:chOff x="8717140" y="1181100"/>
            <a:chExt cx="2743200" cy="5219700"/>
          </a:xfrm>
        </p:grpSpPr>
        <p:graphicFrame>
          <p:nvGraphicFramePr>
            <p:cNvPr id="3" name="Google Shape;203;p191">
              <a:extLst>
                <a:ext uri="{FF2B5EF4-FFF2-40B4-BE49-F238E27FC236}">
                  <a16:creationId xmlns:a16="http://schemas.microsoft.com/office/drawing/2014/main" id="{134CEE15-BFEC-3AC9-622E-A8ED8740AB27}"/>
                </a:ext>
              </a:extLst>
            </p:cNvPr>
            <p:cNvGraphicFramePr/>
            <p:nvPr>
              <p:extLst>
                <p:ext uri="{D42A27DB-BD31-4B8C-83A1-F6EECF244321}">
                  <p14:modId xmlns:p14="http://schemas.microsoft.com/office/powerpoint/2010/main" val="1006341736"/>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7"/>
            </a:graphicData>
          </a:graphic>
        </p:graphicFrame>
        <p:grpSp>
          <p:nvGrpSpPr>
            <p:cNvPr id="4" name="Google Shape;204;p191">
              <a:extLst>
                <a:ext uri="{FF2B5EF4-FFF2-40B4-BE49-F238E27FC236}">
                  <a16:creationId xmlns:a16="http://schemas.microsoft.com/office/drawing/2014/main" id="{CBCCDC05-F39E-7D66-63D3-2649E5465747}"/>
                </a:ext>
              </a:extLst>
            </p:cNvPr>
            <p:cNvGrpSpPr/>
            <p:nvPr/>
          </p:nvGrpSpPr>
          <p:grpSpPr>
            <a:xfrm>
              <a:off x="9053690" y="1181100"/>
              <a:ext cx="2070100" cy="2552858"/>
              <a:chOff x="9097188" y="1181100"/>
              <a:chExt cx="2070100" cy="2552858"/>
            </a:xfrm>
          </p:grpSpPr>
          <p:sp>
            <p:nvSpPr>
              <p:cNvPr id="5" name="Google Shape;205;p191">
                <a:extLst>
                  <a:ext uri="{FF2B5EF4-FFF2-40B4-BE49-F238E27FC236}">
                    <a16:creationId xmlns:a16="http://schemas.microsoft.com/office/drawing/2014/main" id="{0396CFD7-84AE-9721-B542-83BB468B1C91}"/>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6" name="Google Shape;206;p191">
                <a:extLst>
                  <a:ext uri="{FF2B5EF4-FFF2-40B4-BE49-F238E27FC236}">
                    <a16:creationId xmlns:a16="http://schemas.microsoft.com/office/drawing/2014/main" id="{20CB218D-91EC-203B-5DF5-0A380971A4E4}"/>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7" name="Google Shape;207;p191">
                <a:extLst>
                  <a:ext uri="{FF2B5EF4-FFF2-40B4-BE49-F238E27FC236}">
                    <a16:creationId xmlns:a16="http://schemas.microsoft.com/office/drawing/2014/main" id="{2DE8CB41-E2E1-E2B2-F5E4-65DAFA4D309B}"/>
                  </a:ext>
                </a:extLst>
              </p:cNvPr>
              <p:cNvSpPr txBox="1"/>
              <p:nvPr/>
            </p:nvSpPr>
            <p:spPr>
              <a:xfrm>
                <a:off x="10088370" y="195638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38%</a:t>
                </a:r>
                <a:endParaRPr b="0" i="0" u="none" strike="noStrike" cap="none" dirty="0">
                  <a:solidFill>
                    <a:srgbClr val="000000"/>
                  </a:solidFill>
                  <a:latin typeface="Arial"/>
                  <a:ea typeface="Arial"/>
                  <a:cs typeface="Arial"/>
                  <a:sym typeface="Arial"/>
                </a:endParaRPr>
              </a:p>
            </p:txBody>
          </p:sp>
          <p:sp>
            <p:nvSpPr>
              <p:cNvPr id="8" name="Google Shape;208;p191">
                <a:extLst>
                  <a:ext uri="{FF2B5EF4-FFF2-40B4-BE49-F238E27FC236}">
                    <a16:creationId xmlns:a16="http://schemas.microsoft.com/office/drawing/2014/main" id="{7A883474-FD60-FEEF-58F6-156577AEAD44}"/>
                  </a:ext>
                </a:extLst>
              </p:cNvPr>
              <p:cNvSpPr txBox="1"/>
              <p:nvPr/>
            </p:nvSpPr>
            <p:spPr>
              <a:xfrm>
                <a:off x="9286794" y="196618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62</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9" name="Google Shape;209;p191">
                <a:extLst>
                  <a:ext uri="{FF2B5EF4-FFF2-40B4-BE49-F238E27FC236}">
                    <a16:creationId xmlns:a16="http://schemas.microsoft.com/office/drawing/2014/main" id="{470AFABF-DAC1-90B6-64DE-8B24056BBB0A}"/>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45-54</a:t>
                </a:r>
                <a:endParaRPr sz="1400" b="0" i="0" u="none" strike="noStrike" cap="none" dirty="0">
                  <a:solidFill>
                    <a:srgbClr val="000000"/>
                  </a:solidFill>
                  <a:latin typeface="Arial"/>
                  <a:ea typeface="Arial"/>
                  <a:cs typeface="Arial"/>
                  <a:sym typeface="Arial"/>
                </a:endParaRPr>
              </a:p>
            </p:txBody>
          </p:sp>
          <p:sp>
            <p:nvSpPr>
              <p:cNvPr id="10" name="Google Shape;210;p191">
                <a:extLst>
                  <a:ext uri="{FF2B5EF4-FFF2-40B4-BE49-F238E27FC236}">
                    <a16:creationId xmlns:a16="http://schemas.microsoft.com/office/drawing/2014/main" id="{B53C28EF-60E1-A6B1-2DDB-49D101AE713C}"/>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1" name="Google Shape;211;p191">
                <a:extLst>
                  <a:ext uri="{FF2B5EF4-FFF2-40B4-BE49-F238E27FC236}">
                    <a16:creationId xmlns:a16="http://schemas.microsoft.com/office/drawing/2014/main" id="{5141ABD4-4030-D142-FADE-63AF6CC6D565}"/>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cxnSp>
        <p:nvCxnSpPr>
          <p:cNvPr id="12" name="Google Shape;212;p191">
            <a:extLst>
              <a:ext uri="{FF2B5EF4-FFF2-40B4-BE49-F238E27FC236}">
                <a16:creationId xmlns:a16="http://schemas.microsoft.com/office/drawing/2014/main" id="{D7C4DF36-F421-122F-5928-7BC23D957AE5}"/>
              </a:ext>
            </a:extLst>
          </p:cNvPr>
          <p:cNvCxnSpPr/>
          <p:nvPr/>
        </p:nvCxnSpPr>
        <p:spPr>
          <a:xfrm>
            <a:off x="7171712" y="1176686"/>
            <a:ext cx="0" cy="4972543"/>
          </a:xfrm>
          <a:prstGeom prst="straightConnector1">
            <a:avLst/>
          </a:prstGeom>
          <a:noFill/>
          <a:ln w="9525" cap="flat" cmpd="sng">
            <a:solidFill>
              <a:srgbClr val="096CC5"/>
            </a:solidFill>
            <a:prstDash val="solid"/>
            <a:round/>
            <a:headEnd type="none" w="sm" len="sm"/>
            <a:tailEnd type="none" w="sm" len="sm"/>
          </a:ln>
        </p:spPr>
      </p:cxnSp>
      <p:graphicFrame>
        <p:nvGraphicFramePr>
          <p:cNvPr id="14" name="Chart 13">
            <a:extLst>
              <a:ext uri="{FF2B5EF4-FFF2-40B4-BE49-F238E27FC236}">
                <a16:creationId xmlns:a16="http://schemas.microsoft.com/office/drawing/2014/main" id="{E8689D7C-D196-3888-55E7-D549E16DCBC2}"/>
              </a:ext>
            </a:extLst>
          </p:cNvPr>
          <p:cNvGraphicFramePr/>
          <p:nvPr/>
        </p:nvGraphicFramePr>
        <p:xfrm>
          <a:off x="189186" y="5954261"/>
          <a:ext cx="11808370" cy="5414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0585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E08EB7B9-4459-7979-B616-05AE307457E9}"/>
            </a:ext>
          </a:extLst>
        </p:cNvPr>
        <p:cNvGrpSpPr/>
        <p:nvPr/>
      </p:nvGrpSpPr>
      <p:grpSpPr>
        <a:xfrm>
          <a:off x="0" y="0"/>
          <a:ext cx="0" cy="0"/>
          <a:chOff x="0" y="0"/>
          <a:chExt cx="0" cy="0"/>
        </a:xfrm>
      </p:grpSpPr>
      <p:sp>
        <p:nvSpPr>
          <p:cNvPr id="168" name="Google Shape;168;p191">
            <a:extLst>
              <a:ext uri="{FF2B5EF4-FFF2-40B4-BE49-F238E27FC236}">
                <a16:creationId xmlns:a16="http://schemas.microsoft.com/office/drawing/2014/main" id="{0084CDCB-43F7-D03E-CDA2-87F0BDF76E3C}"/>
              </a:ext>
            </a:extLst>
          </p:cNvPr>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DEMOGRAPHICS: US, AGE &amp; GENDER,</a:t>
            </a:r>
            <a:br>
              <a:rPr lang="en-US" dirty="0">
                <a:solidFill>
                  <a:schemeClr val="tx1"/>
                </a:solidFill>
              </a:rPr>
            </a:br>
            <a:r>
              <a:rPr lang="en-US" dirty="0">
                <a:solidFill>
                  <a:schemeClr val="tx1"/>
                </a:solidFill>
              </a:rPr>
              <a:t>DRIVERS OF CHRONIC DISEASE</a:t>
            </a:r>
            <a:endParaRPr dirty="0">
              <a:solidFill>
                <a:schemeClr val="tx1"/>
              </a:solidFill>
            </a:endParaRPr>
          </a:p>
        </p:txBody>
      </p:sp>
      <p:sp>
        <p:nvSpPr>
          <p:cNvPr id="169" name="Google Shape;169;p191">
            <a:extLst>
              <a:ext uri="{FF2B5EF4-FFF2-40B4-BE49-F238E27FC236}">
                <a16:creationId xmlns:a16="http://schemas.microsoft.com/office/drawing/2014/main" id="{6D158DBD-5487-A976-4B33-F664215DDD9B}"/>
              </a:ext>
            </a:extLst>
          </p:cNvPr>
          <p:cNvSpPr txBox="1"/>
          <p:nvPr/>
        </p:nvSpPr>
        <p:spPr>
          <a:xfrm>
            <a:off x="0" y="6611779"/>
            <a:ext cx="8229600" cy="246221"/>
          </a:xfrm>
          <a:prstGeom prst="rect">
            <a:avLst/>
          </a:prstGeom>
          <a:noFill/>
          <a:ln>
            <a:noFill/>
          </a:ln>
        </p:spPr>
        <p:txBody>
          <a:bodyPr spcFirstLastPara="1" wrap="square" lIns="91425" tIns="45700" rIns="91425" bIns="45700" anchor="t" anchorCtr="0">
            <a:spAutoFit/>
          </a:bodyPr>
          <a:lstStyle/>
          <a:p>
            <a:pPr lvl="0"/>
            <a:r>
              <a:rPr lang="en-US" sz="1000" dirty="0">
                <a:solidFill>
                  <a:srgbClr val="7F7F7F"/>
                </a:solidFill>
              </a:rPr>
              <a:t>Note: 18-25 n=37, 26-34 n=102, 35-44 n=130, 45-54 n=113, 55+ n=132.</a:t>
            </a:r>
            <a:endParaRPr lang="en-US" dirty="0"/>
          </a:p>
        </p:txBody>
      </p:sp>
      <p:grpSp>
        <p:nvGrpSpPr>
          <p:cNvPr id="170" name="Google Shape;170;p191">
            <a:extLst>
              <a:ext uri="{FF2B5EF4-FFF2-40B4-BE49-F238E27FC236}">
                <a16:creationId xmlns:a16="http://schemas.microsoft.com/office/drawing/2014/main" id="{C6CB3CD1-780E-D9B0-923B-3B9D0E0ACEB8}"/>
              </a:ext>
            </a:extLst>
          </p:cNvPr>
          <p:cNvGrpSpPr/>
          <p:nvPr/>
        </p:nvGrpSpPr>
        <p:grpSpPr>
          <a:xfrm>
            <a:off x="811167" y="1186458"/>
            <a:ext cx="1828800" cy="5219860"/>
            <a:chOff x="471220" y="1181100"/>
            <a:chExt cx="2743200" cy="5219860"/>
          </a:xfrm>
        </p:grpSpPr>
        <p:grpSp>
          <p:nvGrpSpPr>
            <p:cNvPr id="171" name="Google Shape;171;p191">
              <a:extLst>
                <a:ext uri="{FF2B5EF4-FFF2-40B4-BE49-F238E27FC236}">
                  <a16:creationId xmlns:a16="http://schemas.microsoft.com/office/drawing/2014/main" id="{0EE03C9D-8DDB-ADDE-0004-D4B79A1CAD1B}"/>
                </a:ext>
              </a:extLst>
            </p:cNvPr>
            <p:cNvGrpSpPr/>
            <p:nvPr/>
          </p:nvGrpSpPr>
          <p:grpSpPr>
            <a:xfrm>
              <a:off x="807770" y="1181100"/>
              <a:ext cx="2070100" cy="2597739"/>
              <a:chOff x="942480" y="1181100"/>
              <a:chExt cx="2070100" cy="2597739"/>
            </a:xfrm>
          </p:grpSpPr>
          <p:sp>
            <p:nvSpPr>
              <p:cNvPr id="172" name="Google Shape;172;p191">
                <a:extLst>
                  <a:ext uri="{FF2B5EF4-FFF2-40B4-BE49-F238E27FC236}">
                    <a16:creationId xmlns:a16="http://schemas.microsoft.com/office/drawing/2014/main" id="{05E09E4B-61E1-234C-A75F-1E2268AD9CDB}"/>
                  </a:ext>
                </a:extLst>
              </p:cNvPr>
              <p:cNvSpPr/>
              <p:nvPr/>
            </p:nvSpPr>
            <p:spPr>
              <a:xfrm rot="-5400000" flipH="1">
                <a:off x="2101529" y="1768409"/>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73" name="Google Shape;173;p191">
                <a:extLst>
                  <a:ext uri="{FF2B5EF4-FFF2-40B4-BE49-F238E27FC236}">
                    <a16:creationId xmlns:a16="http://schemas.microsoft.com/office/drawing/2014/main" id="{90D28A66-C3A3-C508-E406-824AB7D80E76}"/>
                  </a:ext>
                </a:extLst>
              </p:cNvPr>
              <p:cNvSpPr/>
              <p:nvPr/>
            </p:nvSpPr>
            <p:spPr>
              <a:xfrm rot="-5400000" flipH="1">
                <a:off x="1310824" y="1772013"/>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74" name="Google Shape;174;p191">
                <a:extLst>
                  <a:ext uri="{FF2B5EF4-FFF2-40B4-BE49-F238E27FC236}">
                    <a16:creationId xmlns:a16="http://schemas.microsoft.com/office/drawing/2014/main" id="{74F32587-2D45-AA27-33FB-F2907DBC33CA}"/>
                  </a:ext>
                </a:extLst>
              </p:cNvPr>
              <p:cNvSpPr txBox="1"/>
              <p:nvPr/>
            </p:nvSpPr>
            <p:spPr>
              <a:xfrm>
                <a:off x="1905225" y="1927042"/>
                <a:ext cx="87854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51%</a:t>
                </a:r>
                <a:endParaRPr sz="1050" b="0" i="0" u="none" strike="noStrike" cap="none" dirty="0">
                  <a:solidFill>
                    <a:srgbClr val="000000"/>
                  </a:solidFill>
                  <a:latin typeface="Arial"/>
                  <a:ea typeface="Arial"/>
                  <a:cs typeface="Arial"/>
                  <a:sym typeface="Arial"/>
                </a:endParaRPr>
              </a:p>
            </p:txBody>
          </p:sp>
          <p:sp>
            <p:nvSpPr>
              <p:cNvPr id="175" name="Google Shape;175;p191">
                <a:extLst>
                  <a:ext uri="{FF2B5EF4-FFF2-40B4-BE49-F238E27FC236}">
                    <a16:creationId xmlns:a16="http://schemas.microsoft.com/office/drawing/2014/main" id="{F2EE64EF-996E-DD2E-4272-AF51E4CB2C22}"/>
                  </a:ext>
                </a:extLst>
              </p:cNvPr>
              <p:cNvSpPr txBox="1"/>
              <p:nvPr/>
            </p:nvSpPr>
            <p:spPr>
              <a:xfrm>
                <a:off x="1131492" y="1939910"/>
                <a:ext cx="84616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49%</a:t>
                </a:r>
                <a:endParaRPr sz="1050" b="0" i="0" u="none" strike="noStrike" cap="none" dirty="0">
                  <a:solidFill>
                    <a:srgbClr val="000000"/>
                  </a:solidFill>
                  <a:latin typeface="Arial"/>
                  <a:ea typeface="Arial"/>
                  <a:cs typeface="Arial"/>
                  <a:sym typeface="Arial"/>
                </a:endParaRPr>
              </a:p>
            </p:txBody>
          </p:sp>
          <p:sp>
            <p:nvSpPr>
              <p:cNvPr id="176" name="Google Shape;176;p191">
                <a:extLst>
                  <a:ext uri="{FF2B5EF4-FFF2-40B4-BE49-F238E27FC236}">
                    <a16:creationId xmlns:a16="http://schemas.microsoft.com/office/drawing/2014/main" id="{25AE6E8B-B697-280A-B157-4CD62F468F65}"/>
                  </a:ext>
                </a:extLst>
              </p:cNvPr>
              <p:cNvSpPr/>
              <p:nvPr/>
            </p:nvSpPr>
            <p:spPr>
              <a:xfrm>
                <a:off x="942480"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18-25</a:t>
                </a:r>
                <a:endParaRPr sz="1400" b="0" i="0" u="none" strike="noStrike" cap="none" dirty="0">
                  <a:solidFill>
                    <a:srgbClr val="000000"/>
                  </a:solidFill>
                  <a:latin typeface="Arial"/>
                  <a:ea typeface="Arial"/>
                  <a:cs typeface="Arial"/>
                  <a:sym typeface="Arial"/>
                </a:endParaRPr>
              </a:p>
            </p:txBody>
          </p:sp>
          <p:sp>
            <p:nvSpPr>
              <p:cNvPr id="177" name="Google Shape;177;p191">
                <a:extLst>
                  <a:ext uri="{FF2B5EF4-FFF2-40B4-BE49-F238E27FC236}">
                    <a16:creationId xmlns:a16="http://schemas.microsoft.com/office/drawing/2014/main" id="{302CF8CE-4C12-04F3-F253-916517EAD34B}"/>
                  </a:ext>
                </a:extLst>
              </p:cNvPr>
              <p:cNvSpPr/>
              <p:nvPr/>
            </p:nvSpPr>
            <p:spPr>
              <a:xfrm>
                <a:off x="1211923" y="2533693"/>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78" name="Google Shape;178;p191">
                <a:extLst>
                  <a:ext uri="{FF2B5EF4-FFF2-40B4-BE49-F238E27FC236}">
                    <a16:creationId xmlns:a16="http://schemas.microsoft.com/office/drawing/2014/main" id="{7D05C655-2C5A-A148-2659-EE2959B43F77}"/>
                  </a:ext>
                </a:extLst>
              </p:cNvPr>
              <p:cNvSpPr/>
              <p:nvPr/>
            </p:nvSpPr>
            <p:spPr>
              <a:xfrm>
                <a:off x="2037888" y="2504132"/>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aphicFrame>
          <p:nvGraphicFramePr>
            <p:cNvPr id="179" name="Google Shape;179;p191">
              <a:extLst>
                <a:ext uri="{FF2B5EF4-FFF2-40B4-BE49-F238E27FC236}">
                  <a16:creationId xmlns:a16="http://schemas.microsoft.com/office/drawing/2014/main" id="{7B09F588-38F6-34FE-9B96-857BB56386F4}"/>
                </a:ext>
              </a:extLst>
            </p:cNvPr>
            <p:cNvGraphicFramePr/>
            <p:nvPr>
              <p:extLst>
                <p:ext uri="{D42A27DB-BD31-4B8C-83A1-F6EECF244321}">
                  <p14:modId xmlns:p14="http://schemas.microsoft.com/office/powerpoint/2010/main" val="1193733452"/>
                </p:ext>
              </p:extLst>
            </p:nvPr>
          </p:nvGraphicFramePr>
          <p:xfrm>
            <a:off x="471220" y="3657760"/>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180" name="Google Shape;180;p191">
            <a:extLst>
              <a:ext uri="{FF2B5EF4-FFF2-40B4-BE49-F238E27FC236}">
                <a16:creationId xmlns:a16="http://schemas.microsoft.com/office/drawing/2014/main" id="{D4DFD249-A8C5-8A0E-EC79-1FD0229CD7C3}"/>
              </a:ext>
            </a:extLst>
          </p:cNvPr>
          <p:cNvCxnSpPr/>
          <p:nvPr/>
        </p:nvCxnSpPr>
        <p:spPr>
          <a:xfrm>
            <a:off x="2814796" y="1145926"/>
            <a:ext cx="0" cy="4972543"/>
          </a:xfrm>
          <a:prstGeom prst="straightConnector1">
            <a:avLst/>
          </a:prstGeom>
          <a:noFill/>
          <a:ln w="9525" cap="flat" cmpd="sng">
            <a:solidFill>
              <a:srgbClr val="096CC5"/>
            </a:solidFill>
            <a:prstDash val="solid"/>
            <a:round/>
            <a:headEnd type="none" w="sm" len="sm"/>
            <a:tailEnd type="none" w="sm" len="sm"/>
          </a:ln>
        </p:spPr>
      </p:cxnSp>
      <p:cxnSp>
        <p:nvCxnSpPr>
          <p:cNvPr id="181" name="Google Shape;181;p191">
            <a:extLst>
              <a:ext uri="{FF2B5EF4-FFF2-40B4-BE49-F238E27FC236}">
                <a16:creationId xmlns:a16="http://schemas.microsoft.com/office/drawing/2014/main" id="{6851DD96-4FC7-C03E-0192-3CE21DAB28EC}"/>
              </a:ext>
            </a:extLst>
          </p:cNvPr>
          <p:cNvCxnSpPr/>
          <p:nvPr/>
        </p:nvCxnSpPr>
        <p:spPr>
          <a:xfrm>
            <a:off x="4993254" y="1145926"/>
            <a:ext cx="0" cy="4972543"/>
          </a:xfrm>
          <a:prstGeom prst="straightConnector1">
            <a:avLst/>
          </a:prstGeom>
          <a:noFill/>
          <a:ln w="9525" cap="flat" cmpd="sng">
            <a:solidFill>
              <a:srgbClr val="096CC5"/>
            </a:solidFill>
            <a:prstDash val="solid"/>
            <a:round/>
            <a:headEnd type="none" w="sm" len="sm"/>
            <a:tailEnd type="none" w="sm" len="sm"/>
          </a:ln>
        </p:spPr>
      </p:cxnSp>
      <p:grpSp>
        <p:nvGrpSpPr>
          <p:cNvPr id="182" name="Google Shape;182;p191">
            <a:extLst>
              <a:ext uri="{FF2B5EF4-FFF2-40B4-BE49-F238E27FC236}">
                <a16:creationId xmlns:a16="http://schemas.microsoft.com/office/drawing/2014/main" id="{5CC3F0EA-B195-82B6-4698-598B793DA2B5}"/>
              </a:ext>
            </a:extLst>
          </p:cNvPr>
          <p:cNvGrpSpPr/>
          <p:nvPr/>
        </p:nvGrpSpPr>
        <p:grpSpPr>
          <a:xfrm>
            <a:off x="2989625" y="1174347"/>
            <a:ext cx="1828800" cy="5219700"/>
            <a:chOff x="4746580" y="1181100"/>
            <a:chExt cx="2743200" cy="5219700"/>
          </a:xfrm>
        </p:grpSpPr>
        <p:graphicFrame>
          <p:nvGraphicFramePr>
            <p:cNvPr id="183" name="Google Shape;183;p191">
              <a:extLst>
                <a:ext uri="{FF2B5EF4-FFF2-40B4-BE49-F238E27FC236}">
                  <a16:creationId xmlns:a16="http://schemas.microsoft.com/office/drawing/2014/main" id="{CA293023-429C-2B57-64A0-D13C6C9CBDA6}"/>
                </a:ext>
              </a:extLst>
            </p:cNvPr>
            <p:cNvGraphicFramePr/>
            <p:nvPr>
              <p:extLst>
                <p:ext uri="{D42A27DB-BD31-4B8C-83A1-F6EECF244321}">
                  <p14:modId xmlns:p14="http://schemas.microsoft.com/office/powerpoint/2010/main" val="1019807384"/>
                </p:ext>
              </p:extLst>
            </p:nvPr>
          </p:nvGraphicFramePr>
          <p:xfrm>
            <a:off x="4746580" y="3657600"/>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84" name="Google Shape;184;p191">
              <a:extLst>
                <a:ext uri="{FF2B5EF4-FFF2-40B4-BE49-F238E27FC236}">
                  <a16:creationId xmlns:a16="http://schemas.microsoft.com/office/drawing/2014/main" id="{FAC6D361-D664-A3EF-4FE0-AC9B5125BEBA}"/>
                </a:ext>
              </a:extLst>
            </p:cNvPr>
            <p:cNvGrpSpPr/>
            <p:nvPr/>
          </p:nvGrpSpPr>
          <p:grpSpPr>
            <a:xfrm>
              <a:off x="5083132" y="1181100"/>
              <a:ext cx="2070100" cy="2535781"/>
              <a:chOff x="5066052" y="1181100"/>
              <a:chExt cx="2070100" cy="2535781"/>
            </a:xfrm>
          </p:grpSpPr>
          <p:sp>
            <p:nvSpPr>
              <p:cNvPr id="185" name="Google Shape;185;p191">
                <a:extLst>
                  <a:ext uri="{FF2B5EF4-FFF2-40B4-BE49-F238E27FC236}">
                    <a16:creationId xmlns:a16="http://schemas.microsoft.com/office/drawing/2014/main" id="{35D02CCD-F5BD-9097-3527-F8314F4F4B37}"/>
                  </a:ext>
                </a:extLst>
              </p:cNvPr>
              <p:cNvSpPr/>
              <p:nvPr/>
            </p:nvSpPr>
            <p:spPr>
              <a:xfrm rot="-5400000" flipH="1">
                <a:off x="6259704" y="1768408"/>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86" name="Google Shape;186;p191">
                <a:extLst>
                  <a:ext uri="{FF2B5EF4-FFF2-40B4-BE49-F238E27FC236}">
                    <a16:creationId xmlns:a16="http://schemas.microsoft.com/office/drawing/2014/main" id="{1401D521-6553-5FF7-2797-4F7D8F08DC17}"/>
                  </a:ext>
                </a:extLst>
              </p:cNvPr>
              <p:cNvSpPr/>
              <p:nvPr/>
            </p:nvSpPr>
            <p:spPr>
              <a:xfrm rot="-5400000" flipH="1">
                <a:off x="5468999" y="1772012"/>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87" name="Google Shape;187;p191">
                <a:extLst>
                  <a:ext uri="{FF2B5EF4-FFF2-40B4-BE49-F238E27FC236}">
                    <a16:creationId xmlns:a16="http://schemas.microsoft.com/office/drawing/2014/main" id="{89EBA363-15BC-9A68-9E52-EC939DEC6D93}"/>
                  </a:ext>
                </a:extLst>
              </p:cNvPr>
              <p:cNvSpPr txBox="1"/>
              <p:nvPr/>
            </p:nvSpPr>
            <p:spPr>
              <a:xfrm>
                <a:off x="6041667" y="191986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49</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188" name="Google Shape;188;p191">
                <a:extLst>
                  <a:ext uri="{FF2B5EF4-FFF2-40B4-BE49-F238E27FC236}">
                    <a16:creationId xmlns:a16="http://schemas.microsoft.com/office/drawing/2014/main" id="{BB1CF768-9E17-674A-002F-3EB46A55BD14}"/>
                  </a:ext>
                </a:extLst>
              </p:cNvPr>
              <p:cNvSpPr txBox="1"/>
              <p:nvPr/>
            </p:nvSpPr>
            <p:spPr>
              <a:xfrm>
                <a:off x="5234044" y="1911372"/>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51%</a:t>
                </a:r>
                <a:endParaRPr b="0" i="0" u="none" strike="noStrike" cap="none" dirty="0">
                  <a:solidFill>
                    <a:srgbClr val="000000"/>
                  </a:solidFill>
                  <a:latin typeface="Arial"/>
                  <a:ea typeface="Arial"/>
                  <a:cs typeface="Arial"/>
                  <a:sym typeface="Arial"/>
                </a:endParaRPr>
              </a:p>
            </p:txBody>
          </p:sp>
          <p:sp>
            <p:nvSpPr>
              <p:cNvPr id="189" name="Google Shape;189;p191">
                <a:extLst>
                  <a:ext uri="{FF2B5EF4-FFF2-40B4-BE49-F238E27FC236}">
                    <a16:creationId xmlns:a16="http://schemas.microsoft.com/office/drawing/2014/main" id="{F39A45CA-07B5-133E-91AD-DE63C1850899}"/>
                  </a:ext>
                </a:extLst>
              </p:cNvPr>
              <p:cNvSpPr/>
              <p:nvPr/>
            </p:nvSpPr>
            <p:spPr>
              <a:xfrm>
                <a:off x="5066052"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26-34</a:t>
                </a:r>
                <a:endParaRPr sz="1400" b="0" i="0" u="none" strike="noStrike" cap="none" dirty="0">
                  <a:solidFill>
                    <a:srgbClr val="000000"/>
                  </a:solidFill>
                  <a:latin typeface="Arial"/>
                  <a:ea typeface="Arial"/>
                  <a:cs typeface="Arial"/>
                  <a:sym typeface="Arial"/>
                </a:endParaRPr>
              </a:p>
            </p:txBody>
          </p:sp>
          <p:sp>
            <p:nvSpPr>
              <p:cNvPr id="190" name="Google Shape;190;p191">
                <a:extLst>
                  <a:ext uri="{FF2B5EF4-FFF2-40B4-BE49-F238E27FC236}">
                    <a16:creationId xmlns:a16="http://schemas.microsoft.com/office/drawing/2014/main" id="{E955B40A-165F-B32F-1CAF-00C4EB5EBF71}"/>
                  </a:ext>
                </a:extLst>
              </p:cNvPr>
              <p:cNvSpPr/>
              <p:nvPr/>
            </p:nvSpPr>
            <p:spPr>
              <a:xfrm>
                <a:off x="5379618" y="2442174"/>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91" name="Google Shape;191;p191">
                <a:extLst>
                  <a:ext uri="{FF2B5EF4-FFF2-40B4-BE49-F238E27FC236}">
                    <a16:creationId xmlns:a16="http://schemas.microsoft.com/office/drawing/2014/main" id="{599ECD5E-8577-8D81-0125-8EBFCEFA4620}"/>
                  </a:ext>
                </a:extLst>
              </p:cNvPr>
              <p:cNvSpPr/>
              <p:nvPr/>
            </p:nvSpPr>
            <p:spPr>
              <a:xfrm>
                <a:off x="6194763" y="2442174"/>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grpSp>
        <p:nvGrpSpPr>
          <p:cNvPr id="192" name="Google Shape;192;p191">
            <a:extLst>
              <a:ext uri="{FF2B5EF4-FFF2-40B4-BE49-F238E27FC236}">
                <a16:creationId xmlns:a16="http://schemas.microsoft.com/office/drawing/2014/main" id="{07D3D9E4-198B-6EC7-CCCE-21990F616AD3}"/>
              </a:ext>
            </a:extLst>
          </p:cNvPr>
          <p:cNvGrpSpPr/>
          <p:nvPr/>
        </p:nvGrpSpPr>
        <p:grpSpPr>
          <a:xfrm>
            <a:off x="9525000" y="1186458"/>
            <a:ext cx="1828800" cy="5219700"/>
            <a:chOff x="8717140" y="1181100"/>
            <a:chExt cx="2743200" cy="5219700"/>
          </a:xfrm>
        </p:grpSpPr>
        <p:graphicFrame>
          <p:nvGraphicFramePr>
            <p:cNvPr id="193" name="Google Shape;193;p191">
              <a:extLst>
                <a:ext uri="{FF2B5EF4-FFF2-40B4-BE49-F238E27FC236}">
                  <a16:creationId xmlns:a16="http://schemas.microsoft.com/office/drawing/2014/main" id="{C7674793-70F8-3488-C1E7-5021D5C4FC83}"/>
                </a:ext>
              </a:extLst>
            </p:cNvPr>
            <p:cNvGraphicFramePr/>
            <p:nvPr>
              <p:extLst>
                <p:ext uri="{D42A27DB-BD31-4B8C-83A1-F6EECF244321}">
                  <p14:modId xmlns:p14="http://schemas.microsoft.com/office/powerpoint/2010/main" val="2127250396"/>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94" name="Google Shape;194;p191">
              <a:extLst>
                <a:ext uri="{FF2B5EF4-FFF2-40B4-BE49-F238E27FC236}">
                  <a16:creationId xmlns:a16="http://schemas.microsoft.com/office/drawing/2014/main" id="{47A97A91-41B3-89AF-C5CF-8894F63C8110}"/>
                </a:ext>
              </a:extLst>
            </p:cNvPr>
            <p:cNvGrpSpPr/>
            <p:nvPr/>
          </p:nvGrpSpPr>
          <p:grpSpPr>
            <a:xfrm>
              <a:off x="9053690" y="1181100"/>
              <a:ext cx="2070100" cy="2552858"/>
              <a:chOff x="9097188" y="1181100"/>
              <a:chExt cx="2070100" cy="2552858"/>
            </a:xfrm>
          </p:grpSpPr>
          <p:sp>
            <p:nvSpPr>
              <p:cNvPr id="195" name="Google Shape;195;p191">
                <a:extLst>
                  <a:ext uri="{FF2B5EF4-FFF2-40B4-BE49-F238E27FC236}">
                    <a16:creationId xmlns:a16="http://schemas.microsoft.com/office/drawing/2014/main" id="{CDD464C2-C798-FDD9-0F35-C7AE9BFEC9F4}"/>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96" name="Google Shape;196;p191">
                <a:extLst>
                  <a:ext uri="{FF2B5EF4-FFF2-40B4-BE49-F238E27FC236}">
                    <a16:creationId xmlns:a16="http://schemas.microsoft.com/office/drawing/2014/main" id="{B91FC701-5510-0203-3B39-3B91E702F997}"/>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197" name="Google Shape;197;p191">
                <a:extLst>
                  <a:ext uri="{FF2B5EF4-FFF2-40B4-BE49-F238E27FC236}">
                    <a16:creationId xmlns:a16="http://schemas.microsoft.com/office/drawing/2014/main" id="{D1FC67F6-5BF9-B4BC-D34D-09376C0DBA8F}"/>
                  </a:ext>
                </a:extLst>
              </p:cNvPr>
              <p:cNvSpPr txBox="1"/>
              <p:nvPr/>
            </p:nvSpPr>
            <p:spPr>
              <a:xfrm>
                <a:off x="10101252" y="19514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48%</a:t>
                </a:r>
                <a:endParaRPr b="0" i="0" u="none" strike="noStrike" cap="none" dirty="0">
                  <a:solidFill>
                    <a:srgbClr val="000000"/>
                  </a:solidFill>
                  <a:latin typeface="Arial"/>
                  <a:ea typeface="Arial"/>
                  <a:cs typeface="Arial"/>
                  <a:sym typeface="Arial"/>
                </a:endParaRPr>
              </a:p>
            </p:txBody>
          </p:sp>
          <p:sp>
            <p:nvSpPr>
              <p:cNvPr id="198" name="Google Shape;198;p191">
                <a:extLst>
                  <a:ext uri="{FF2B5EF4-FFF2-40B4-BE49-F238E27FC236}">
                    <a16:creationId xmlns:a16="http://schemas.microsoft.com/office/drawing/2014/main" id="{D203183E-18EE-A9D8-B8EB-ACFE8F8B9C22}"/>
                  </a:ext>
                </a:extLst>
              </p:cNvPr>
              <p:cNvSpPr txBox="1"/>
              <p:nvPr/>
            </p:nvSpPr>
            <p:spPr>
              <a:xfrm>
                <a:off x="9299676" y="19612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52%</a:t>
                </a:r>
                <a:endParaRPr b="0" i="0" u="none" strike="noStrike" cap="none" dirty="0">
                  <a:solidFill>
                    <a:srgbClr val="000000"/>
                  </a:solidFill>
                  <a:latin typeface="Arial"/>
                  <a:ea typeface="Arial"/>
                  <a:cs typeface="Arial"/>
                  <a:sym typeface="Arial"/>
                </a:endParaRPr>
              </a:p>
            </p:txBody>
          </p:sp>
          <p:sp>
            <p:nvSpPr>
              <p:cNvPr id="199" name="Google Shape;199;p191">
                <a:extLst>
                  <a:ext uri="{FF2B5EF4-FFF2-40B4-BE49-F238E27FC236}">
                    <a16:creationId xmlns:a16="http://schemas.microsoft.com/office/drawing/2014/main" id="{30A465B3-9CF2-446A-FAA2-C4020A5EC654}"/>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55+</a:t>
                </a:r>
                <a:endParaRPr sz="1400" b="0" i="0" u="none" strike="noStrike" cap="none">
                  <a:solidFill>
                    <a:srgbClr val="000000"/>
                  </a:solidFill>
                  <a:latin typeface="Arial"/>
                  <a:ea typeface="Arial"/>
                  <a:cs typeface="Arial"/>
                  <a:sym typeface="Arial"/>
                </a:endParaRPr>
              </a:p>
            </p:txBody>
          </p:sp>
          <p:sp>
            <p:nvSpPr>
              <p:cNvPr id="200" name="Google Shape;200;p191">
                <a:extLst>
                  <a:ext uri="{FF2B5EF4-FFF2-40B4-BE49-F238E27FC236}">
                    <a16:creationId xmlns:a16="http://schemas.microsoft.com/office/drawing/2014/main" id="{87A093E0-F76B-A39D-8E29-62957F7E3109}"/>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201" name="Google Shape;201;p191">
                <a:extLst>
                  <a:ext uri="{FF2B5EF4-FFF2-40B4-BE49-F238E27FC236}">
                    <a16:creationId xmlns:a16="http://schemas.microsoft.com/office/drawing/2014/main" id="{8FD0AAA3-4FE0-CDF4-13C9-633F51B1D35D}"/>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grpSp>
        <p:nvGrpSpPr>
          <p:cNvPr id="202" name="Google Shape;202;p191">
            <a:extLst>
              <a:ext uri="{FF2B5EF4-FFF2-40B4-BE49-F238E27FC236}">
                <a16:creationId xmlns:a16="http://schemas.microsoft.com/office/drawing/2014/main" id="{2DC44F58-5315-C0AB-6D03-65B7D6244CFE}"/>
              </a:ext>
            </a:extLst>
          </p:cNvPr>
          <p:cNvGrpSpPr/>
          <p:nvPr/>
        </p:nvGrpSpPr>
        <p:grpSpPr>
          <a:xfrm>
            <a:off x="5168083" y="1186458"/>
            <a:ext cx="1828800" cy="5219700"/>
            <a:chOff x="8717140" y="1181100"/>
            <a:chExt cx="2743200" cy="5219700"/>
          </a:xfrm>
        </p:grpSpPr>
        <p:graphicFrame>
          <p:nvGraphicFramePr>
            <p:cNvPr id="203" name="Google Shape;203;p191">
              <a:extLst>
                <a:ext uri="{FF2B5EF4-FFF2-40B4-BE49-F238E27FC236}">
                  <a16:creationId xmlns:a16="http://schemas.microsoft.com/office/drawing/2014/main" id="{5DFC3CD2-0E9A-B125-A426-C38D2931C60C}"/>
                </a:ext>
              </a:extLst>
            </p:cNvPr>
            <p:cNvGraphicFramePr/>
            <p:nvPr>
              <p:extLst>
                <p:ext uri="{D42A27DB-BD31-4B8C-83A1-F6EECF244321}">
                  <p14:modId xmlns:p14="http://schemas.microsoft.com/office/powerpoint/2010/main" val="2233329569"/>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6"/>
            </a:graphicData>
          </a:graphic>
        </p:graphicFrame>
        <p:grpSp>
          <p:nvGrpSpPr>
            <p:cNvPr id="204" name="Google Shape;204;p191">
              <a:extLst>
                <a:ext uri="{FF2B5EF4-FFF2-40B4-BE49-F238E27FC236}">
                  <a16:creationId xmlns:a16="http://schemas.microsoft.com/office/drawing/2014/main" id="{BAF71C5F-6E2D-A5EE-35B6-CDC8C27E677E}"/>
                </a:ext>
              </a:extLst>
            </p:cNvPr>
            <p:cNvGrpSpPr/>
            <p:nvPr/>
          </p:nvGrpSpPr>
          <p:grpSpPr>
            <a:xfrm>
              <a:off x="9053690" y="1181100"/>
              <a:ext cx="2070100" cy="2552858"/>
              <a:chOff x="9097188" y="1181100"/>
              <a:chExt cx="2070100" cy="2552858"/>
            </a:xfrm>
          </p:grpSpPr>
          <p:sp>
            <p:nvSpPr>
              <p:cNvPr id="205" name="Google Shape;205;p191">
                <a:extLst>
                  <a:ext uri="{FF2B5EF4-FFF2-40B4-BE49-F238E27FC236}">
                    <a16:creationId xmlns:a16="http://schemas.microsoft.com/office/drawing/2014/main" id="{5143B627-7FBF-784B-F11A-50675494FAE5}"/>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206" name="Google Shape;206;p191">
                <a:extLst>
                  <a:ext uri="{FF2B5EF4-FFF2-40B4-BE49-F238E27FC236}">
                    <a16:creationId xmlns:a16="http://schemas.microsoft.com/office/drawing/2014/main" id="{7D8FE9EF-336D-9FC8-1CE0-4A3A27345174}"/>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207" name="Google Shape;207;p191">
                <a:extLst>
                  <a:ext uri="{FF2B5EF4-FFF2-40B4-BE49-F238E27FC236}">
                    <a16:creationId xmlns:a16="http://schemas.microsoft.com/office/drawing/2014/main" id="{FDE74460-DBE7-346A-AE1E-4F18023F587B}"/>
                  </a:ext>
                </a:extLst>
              </p:cNvPr>
              <p:cNvSpPr txBox="1"/>
              <p:nvPr/>
            </p:nvSpPr>
            <p:spPr>
              <a:xfrm>
                <a:off x="10114147" y="19514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58</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208" name="Google Shape;208;p191">
                <a:extLst>
                  <a:ext uri="{FF2B5EF4-FFF2-40B4-BE49-F238E27FC236}">
                    <a16:creationId xmlns:a16="http://schemas.microsoft.com/office/drawing/2014/main" id="{43C56B02-0E1B-0041-4F74-6286E5CC2DBB}"/>
                  </a:ext>
                </a:extLst>
              </p:cNvPr>
              <p:cNvSpPr txBox="1"/>
              <p:nvPr/>
            </p:nvSpPr>
            <p:spPr>
              <a:xfrm>
                <a:off x="9312571" y="1961244"/>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chemeClr val="lt1"/>
                    </a:solidFill>
                    <a:latin typeface="Arial"/>
                    <a:ea typeface="Arial"/>
                    <a:cs typeface="Arial"/>
                    <a:sym typeface="Arial"/>
                  </a:rPr>
                  <a:t>42%</a:t>
                </a:r>
                <a:endParaRPr b="0" i="0" u="none" strike="noStrike" cap="none" dirty="0">
                  <a:solidFill>
                    <a:srgbClr val="000000"/>
                  </a:solidFill>
                  <a:latin typeface="Arial"/>
                  <a:ea typeface="Arial"/>
                  <a:cs typeface="Arial"/>
                  <a:sym typeface="Arial"/>
                </a:endParaRPr>
              </a:p>
            </p:txBody>
          </p:sp>
          <p:sp>
            <p:nvSpPr>
              <p:cNvPr id="209" name="Google Shape;209;p191">
                <a:extLst>
                  <a:ext uri="{FF2B5EF4-FFF2-40B4-BE49-F238E27FC236}">
                    <a16:creationId xmlns:a16="http://schemas.microsoft.com/office/drawing/2014/main" id="{BEB342BC-D611-2240-286C-FA9A81CB4B70}"/>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35-44</a:t>
                </a:r>
                <a:endParaRPr sz="1400" b="0" i="0" u="none" strike="noStrike" cap="none" dirty="0">
                  <a:solidFill>
                    <a:srgbClr val="000000"/>
                  </a:solidFill>
                  <a:latin typeface="Arial"/>
                  <a:ea typeface="Arial"/>
                  <a:cs typeface="Arial"/>
                  <a:sym typeface="Arial"/>
                </a:endParaRPr>
              </a:p>
            </p:txBody>
          </p:sp>
          <p:sp>
            <p:nvSpPr>
              <p:cNvPr id="210" name="Google Shape;210;p191">
                <a:extLst>
                  <a:ext uri="{FF2B5EF4-FFF2-40B4-BE49-F238E27FC236}">
                    <a16:creationId xmlns:a16="http://schemas.microsoft.com/office/drawing/2014/main" id="{5E52B30A-F535-707B-B2CF-92711FF1AFC9}"/>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211" name="Google Shape;211;p191">
                <a:extLst>
                  <a:ext uri="{FF2B5EF4-FFF2-40B4-BE49-F238E27FC236}">
                    <a16:creationId xmlns:a16="http://schemas.microsoft.com/office/drawing/2014/main" id="{03190208-B038-889A-CD98-26FAA11AFACE}"/>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cxnSp>
        <p:nvCxnSpPr>
          <p:cNvPr id="212" name="Google Shape;212;p191">
            <a:extLst>
              <a:ext uri="{FF2B5EF4-FFF2-40B4-BE49-F238E27FC236}">
                <a16:creationId xmlns:a16="http://schemas.microsoft.com/office/drawing/2014/main" id="{E3DFF5A1-C820-5D95-999D-B15AD491C771}"/>
              </a:ext>
            </a:extLst>
          </p:cNvPr>
          <p:cNvCxnSpPr/>
          <p:nvPr/>
        </p:nvCxnSpPr>
        <p:spPr>
          <a:xfrm>
            <a:off x="9350170" y="1164575"/>
            <a:ext cx="0" cy="4972543"/>
          </a:xfrm>
          <a:prstGeom prst="straightConnector1">
            <a:avLst/>
          </a:prstGeom>
          <a:noFill/>
          <a:ln w="9525" cap="flat" cmpd="sng">
            <a:solidFill>
              <a:srgbClr val="096CC5"/>
            </a:solidFill>
            <a:prstDash val="solid"/>
            <a:round/>
            <a:headEnd type="none" w="sm" len="sm"/>
            <a:tailEnd type="none" w="sm" len="sm"/>
          </a:ln>
        </p:spPr>
      </p:cxnSp>
      <p:grpSp>
        <p:nvGrpSpPr>
          <p:cNvPr id="2" name="Google Shape;202;p191">
            <a:extLst>
              <a:ext uri="{FF2B5EF4-FFF2-40B4-BE49-F238E27FC236}">
                <a16:creationId xmlns:a16="http://schemas.microsoft.com/office/drawing/2014/main" id="{DEFDAB18-1F1D-575F-C280-74B10216A3E5}"/>
              </a:ext>
            </a:extLst>
          </p:cNvPr>
          <p:cNvGrpSpPr/>
          <p:nvPr/>
        </p:nvGrpSpPr>
        <p:grpSpPr>
          <a:xfrm>
            <a:off x="7346541" y="1186458"/>
            <a:ext cx="1828800" cy="5219700"/>
            <a:chOff x="8717140" y="1181100"/>
            <a:chExt cx="2743200" cy="5219700"/>
          </a:xfrm>
        </p:grpSpPr>
        <p:graphicFrame>
          <p:nvGraphicFramePr>
            <p:cNvPr id="3" name="Google Shape;203;p191">
              <a:extLst>
                <a:ext uri="{FF2B5EF4-FFF2-40B4-BE49-F238E27FC236}">
                  <a16:creationId xmlns:a16="http://schemas.microsoft.com/office/drawing/2014/main" id="{37EB1FB3-2CBE-F5CD-E1E8-0694739890A6}"/>
                </a:ext>
              </a:extLst>
            </p:cNvPr>
            <p:cNvGraphicFramePr/>
            <p:nvPr>
              <p:extLst>
                <p:ext uri="{D42A27DB-BD31-4B8C-83A1-F6EECF244321}">
                  <p14:modId xmlns:p14="http://schemas.microsoft.com/office/powerpoint/2010/main" val="876977092"/>
                </p:ext>
              </p:extLst>
            </p:nvPr>
          </p:nvGraphicFramePr>
          <p:xfrm>
            <a:off x="8717140" y="3657600"/>
            <a:ext cx="2743200" cy="2743200"/>
          </p:xfrm>
          <a:graphic>
            <a:graphicData uri="http://schemas.openxmlformats.org/drawingml/2006/chart">
              <c:chart xmlns:c="http://schemas.openxmlformats.org/drawingml/2006/chart" xmlns:r="http://schemas.openxmlformats.org/officeDocument/2006/relationships" r:id="rId7"/>
            </a:graphicData>
          </a:graphic>
        </p:graphicFrame>
        <p:grpSp>
          <p:nvGrpSpPr>
            <p:cNvPr id="4" name="Google Shape;204;p191">
              <a:extLst>
                <a:ext uri="{FF2B5EF4-FFF2-40B4-BE49-F238E27FC236}">
                  <a16:creationId xmlns:a16="http://schemas.microsoft.com/office/drawing/2014/main" id="{83E6F868-F92A-0852-9997-B26F0A9B58D7}"/>
                </a:ext>
              </a:extLst>
            </p:cNvPr>
            <p:cNvGrpSpPr/>
            <p:nvPr/>
          </p:nvGrpSpPr>
          <p:grpSpPr>
            <a:xfrm>
              <a:off x="9053690" y="1181100"/>
              <a:ext cx="2070100" cy="2552858"/>
              <a:chOff x="9097188" y="1181100"/>
              <a:chExt cx="2070100" cy="2552858"/>
            </a:xfrm>
          </p:grpSpPr>
          <p:sp>
            <p:nvSpPr>
              <p:cNvPr id="5" name="Google Shape;205;p191">
                <a:extLst>
                  <a:ext uri="{FF2B5EF4-FFF2-40B4-BE49-F238E27FC236}">
                    <a16:creationId xmlns:a16="http://schemas.microsoft.com/office/drawing/2014/main" id="{5AB4D1F3-ECEE-141D-5249-33F48BD44F37}"/>
                  </a:ext>
                </a:extLst>
              </p:cNvPr>
              <p:cNvSpPr/>
              <p:nvPr/>
            </p:nvSpPr>
            <p:spPr>
              <a:xfrm rot="-5400000" flipH="1">
                <a:off x="10323747" y="1792520"/>
                <a:ext cx="461661" cy="640422"/>
              </a:xfrm>
              <a:prstGeom prst="round2SameRect">
                <a:avLst>
                  <a:gd name="adj1" fmla="val 50000"/>
                  <a:gd name="adj2" fmla="val 50000"/>
                </a:avLst>
              </a:prstGeom>
              <a:solidFill>
                <a:schemeClr val="dk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6" name="Google Shape;206;p191">
                <a:extLst>
                  <a:ext uri="{FF2B5EF4-FFF2-40B4-BE49-F238E27FC236}">
                    <a16:creationId xmlns:a16="http://schemas.microsoft.com/office/drawing/2014/main" id="{6F6550D7-49CA-0F29-95CC-4E9E67A16E1B}"/>
                  </a:ext>
                </a:extLst>
              </p:cNvPr>
              <p:cNvSpPr/>
              <p:nvPr/>
            </p:nvSpPr>
            <p:spPr>
              <a:xfrm rot="-5400000" flipH="1">
                <a:off x="9533042" y="1796124"/>
                <a:ext cx="461661" cy="640422"/>
              </a:xfrm>
              <a:prstGeom prst="round2SameRect">
                <a:avLst>
                  <a:gd name="adj1" fmla="val 50000"/>
                  <a:gd name="adj2" fmla="val 50000"/>
                </a:avLst>
              </a:prstGeom>
              <a:solidFill>
                <a:schemeClr val="accent3"/>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Light"/>
                  <a:ea typeface="Lato Light"/>
                  <a:cs typeface="Lato Light"/>
                  <a:sym typeface="Lato Light"/>
                </a:endParaRPr>
              </a:p>
            </p:txBody>
          </p:sp>
          <p:sp>
            <p:nvSpPr>
              <p:cNvPr id="7" name="Google Shape;207;p191">
                <a:extLst>
                  <a:ext uri="{FF2B5EF4-FFF2-40B4-BE49-F238E27FC236}">
                    <a16:creationId xmlns:a16="http://schemas.microsoft.com/office/drawing/2014/main" id="{938DCB41-2D57-40A3-720B-3C91492CA415}"/>
                  </a:ext>
                </a:extLst>
              </p:cNvPr>
              <p:cNvSpPr txBox="1"/>
              <p:nvPr/>
            </p:nvSpPr>
            <p:spPr>
              <a:xfrm>
                <a:off x="10088370" y="195638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40</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8" name="Google Shape;208;p191">
                <a:extLst>
                  <a:ext uri="{FF2B5EF4-FFF2-40B4-BE49-F238E27FC236}">
                    <a16:creationId xmlns:a16="http://schemas.microsoft.com/office/drawing/2014/main" id="{52CF9993-6B38-CE95-0A83-915393C6DE2B}"/>
                  </a:ext>
                </a:extLst>
              </p:cNvPr>
              <p:cNvSpPr txBox="1"/>
              <p:nvPr/>
            </p:nvSpPr>
            <p:spPr>
              <a:xfrm>
                <a:off x="9286794" y="1966180"/>
                <a:ext cx="9517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dirty="0">
                    <a:solidFill>
                      <a:schemeClr val="lt1"/>
                    </a:solidFill>
                  </a:rPr>
                  <a:t>60</a:t>
                </a:r>
                <a:r>
                  <a:rPr lang="en-US" b="1" i="0" u="none" strike="noStrike" cap="none" dirty="0">
                    <a:solidFill>
                      <a:schemeClr val="lt1"/>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p:txBody>
          </p:sp>
          <p:sp>
            <p:nvSpPr>
              <p:cNvPr id="9" name="Google Shape;209;p191">
                <a:extLst>
                  <a:ext uri="{FF2B5EF4-FFF2-40B4-BE49-F238E27FC236}">
                    <a16:creationId xmlns:a16="http://schemas.microsoft.com/office/drawing/2014/main" id="{5B781A17-B4D6-31EA-0278-29263EB2DEF2}"/>
                  </a:ext>
                </a:extLst>
              </p:cNvPr>
              <p:cNvSpPr/>
              <p:nvPr/>
            </p:nvSpPr>
            <p:spPr>
              <a:xfrm>
                <a:off x="9097188" y="1181100"/>
                <a:ext cx="2070100" cy="46166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45-54</a:t>
                </a:r>
                <a:endParaRPr sz="1400" b="0" i="0" u="none" strike="noStrike" cap="none" dirty="0">
                  <a:solidFill>
                    <a:srgbClr val="000000"/>
                  </a:solidFill>
                  <a:latin typeface="Arial"/>
                  <a:ea typeface="Arial"/>
                  <a:cs typeface="Arial"/>
                  <a:sym typeface="Arial"/>
                </a:endParaRPr>
              </a:p>
            </p:txBody>
          </p:sp>
          <p:sp>
            <p:nvSpPr>
              <p:cNvPr id="10" name="Google Shape;210;p191">
                <a:extLst>
                  <a:ext uri="{FF2B5EF4-FFF2-40B4-BE49-F238E27FC236}">
                    <a16:creationId xmlns:a16="http://schemas.microsoft.com/office/drawing/2014/main" id="{E57C560E-D12E-53D2-079B-967DAAB056E2}"/>
                  </a:ext>
                </a:extLst>
              </p:cNvPr>
              <p:cNvSpPr/>
              <p:nvPr/>
            </p:nvSpPr>
            <p:spPr>
              <a:xfrm>
                <a:off x="9463657" y="2465508"/>
                <a:ext cx="640421" cy="1215586"/>
              </a:xfrm>
              <a:custGeom>
                <a:avLst/>
                <a:gdLst/>
                <a:ahLst/>
                <a:cxnLst/>
                <a:rect l="l" t="t" r="r" b="b"/>
                <a:pathLst>
                  <a:path w="21600" h="21600" extrusionOk="0">
                    <a:moveTo>
                      <a:pt x="10901" y="4031"/>
                    </a:moveTo>
                    <a:cubicBezTo>
                      <a:pt x="11952" y="4031"/>
                      <a:pt x="12841" y="3844"/>
                      <a:pt x="13539" y="3466"/>
                    </a:cubicBezTo>
                    <a:cubicBezTo>
                      <a:pt x="14271" y="3081"/>
                      <a:pt x="14645" y="2603"/>
                      <a:pt x="14645" y="2021"/>
                    </a:cubicBezTo>
                    <a:cubicBezTo>
                      <a:pt x="14645" y="1465"/>
                      <a:pt x="14271" y="996"/>
                      <a:pt x="13539" y="601"/>
                    </a:cubicBezTo>
                    <a:cubicBezTo>
                      <a:pt x="12841" y="197"/>
                      <a:pt x="11952" y="0"/>
                      <a:pt x="10901" y="0"/>
                    </a:cubicBezTo>
                    <a:cubicBezTo>
                      <a:pt x="9778" y="0"/>
                      <a:pt x="8864" y="197"/>
                      <a:pt x="8083" y="601"/>
                    </a:cubicBezTo>
                    <a:cubicBezTo>
                      <a:pt x="7347" y="996"/>
                      <a:pt x="6973" y="1465"/>
                      <a:pt x="6973" y="2021"/>
                    </a:cubicBezTo>
                    <a:cubicBezTo>
                      <a:pt x="6973" y="2603"/>
                      <a:pt x="7347" y="3081"/>
                      <a:pt x="8096" y="3466"/>
                    </a:cubicBezTo>
                    <a:cubicBezTo>
                      <a:pt x="8864" y="3844"/>
                      <a:pt x="9795" y="4031"/>
                      <a:pt x="10901" y="4031"/>
                    </a:cubicBezTo>
                    <a:cubicBezTo>
                      <a:pt x="10901" y="4031"/>
                      <a:pt x="10901" y="4031"/>
                      <a:pt x="10901" y="4031"/>
                    </a:cubicBezTo>
                    <a:close/>
                    <a:moveTo>
                      <a:pt x="10397" y="16605"/>
                    </a:moveTo>
                    <a:lnTo>
                      <a:pt x="10397" y="20667"/>
                    </a:lnTo>
                    <a:cubicBezTo>
                      <a:pt x="10397" y="20939"/>
                      <a:pt x="10239" y="21174"/>
                      <a:pt x="9918" y="21334"/>
                    </a:cubicBezTo>
                    <a:cubicBezTo>
                      <a:pt x="9581" y="21515"/>
                      <a:pt x="9169" y="21600"/>
                      <a:pt x="8636" y="21600"/>
                    </a:cubicBezTo>
                    <a:cubicBezTo>
                      <a:pt x="8114" y="21600"/>
                      <a:pt x="7673" y="21515"/>
                      <a:pt x="7316" y="21334"/>
                    </a:cubicBezTo>
                    <a:cubicBezTo>
                      <a:pt x="6941" y="21174"/>
                      <a:pt x="6776" y="20939"/>
                      <a:pt x="6776" y="20667"/>
                    </a:cubicBezTo>
                    <a:lnTo>
                      <a:pt x="6776" y="16605"/>
                    </a:lnTo>
                    <a:lnTo>
                      <a:pt x="1768" y="16605"/>
                    </a:lnTo>
                    <a:lnTo>
                      <a:pt x="6973" y="7349"/>
                    </a:lnTo>
                    <a:lnTo>
                      <a:pt x="6083" y="7349"/>
                    </a:lnTo>
                    <a:cubicBezTo>
                      <a:pt x="5512" y="8382"/>
                      <a:pt x="5033" y="9219"/>
                      <a:pt x="4658" y="9876"/>
                    </a:cubicBezTo>
                    <a:cubicBezTo>
                      <a:pt x="4315" y="10544"/>
                      <a:pt x="3940" y="11162"/>
                      <a:pt x="3603" y="11765"/>
                    </a:cubicBezTo>
                    <a:cubicBezTo>
                      <a:pt x="3229" y="12365"/>
                      <a:pt x="2995" y="12743"/>
                      <a:pt x="2959" y="12874"/>
                    </a:cubicBezTo>
                    <a:cubicBezTo>
                      <a:pt x="2731" y="13260"/>
                      <a:pt x="2248" y="13457"/>
                      <a:pt x="1460" y="13457"/>
                    </a:cubicBezTo>
                    <a:lnTo>
                      <a:pt x="1068" y="13400"/>
                    </a:lnTo>
                    <a:cubicBezTo>
                      <a:pt x="357" y="13260"/>
                      <a:pt x="0" y="13015"/>
                      <a:pt x="0" y="12670"/>
                    </a:cubicBezTo>
                    <a:cubicBezTo>
                      <a:pt x="0" y="12573"/>
                      <a:pt x="18" y="12488"/>
                      <a:pt x="105" y="12413"/>
                    </a:cubicBezTo>
                    <a:cubicBezTo>
                      <a:pt x="140" y="12349"/>
                      <a:pt x="301" y="12113"/>
                      <a:pt x="479" y="11718"/>
                    </a:cubicBezTo>
                    <a:cubicBezTo>
                      <a:pt x="676" y="11325"/>
                      <a:pt x="945" y="10836"/>
                      <a:pt x="1264" y="10271"/>
                    </a:cubicBezTo>
                    <a:cubicBezTo>
                      <a:pt x="1590" y="9697"/>
                      <a:pt x="1944" y="9068"/>
                      <a:pt x="2319" y="8400"/>
                    </a:cubicBezTo>
                    <a:cubicBezTo>
                      <a:pt x="2694" y="7734"/>
                      <a:pt x="3032" y="7085"/>
                      <a:pt x="3461" y="6465"/>
                    </a:cubicBezTo>
                    <a:cubicBezTo>
                      <a:pt x="3708" y="5985"/>
                      <a:pt x="4266" y="5553"/>
                      <a:pt x="5102" y="5177"/>
                    </a:cubicBezTo>
                    <a:cubicBezTo>
                      <a:pt x="5940" y="4783"/>
                      <a:pt x="6832" y="4605"/>
                      <a:pt x="7740" y="4605"/>
                    </a:cubicBezTo>
                    <a:lnTo>
                      <a:pt x="13861" y="4605"/>
                    </a:lnTo>
                    <a:cubicBezTo>
                      <a:pt x="14806" y="4605"/>
                      <a:pt x="15731" y="4783"/>
                      <a:pt x="16554" y="5177"/>
                    </a:cubicBezTo>
                    <a:cubicBezTo>
                      <a:pt x="17357" y="5553"/>
                      <a:pt x="17928" y="5985"/>
                      <a:pt x="18249" y="6465"/>
                    </a:cubicBezTo>
                    <a:cubicBezTo>
                      <a:pt x="18585" y="7085"/>
                      <a:pt x="18942" y="7734"/>
                      <a:pt x="19304" y="8400"/>
                    </a:cubicBezTo>
                    <a:cubicBezTo>
                      <a:pt x="19640" y="9068"/>
                      <a:pt x="20015" y="9697"/>
                      <a:pt x="20316" y="10271"/>
                    </a:cubicBezTo>
                    <a:cubicBezTo>
                      <a:pt x="20641" y="10836"/>
                      <a:pt x="20907" y="11325"/>
                      <a:pt x="21121" y="11718"/>
                    </a:cubicBezTo>
                    <a:cubicBezTo>
                      <a:pt x="21317" y="12113"/>
                      <a:pt x="21439" y="12349"/>
                      <a:pt x="21513" y="12413"/>
                    </a:cubicBezTo>
                    <a:lnTo>
                      <a:pt x="21600" y="12620"/>
                    </a:lnTo>
                    <a:cubicBezTo>
                      <a:pt x="21600" y="13043"/>
                      <a:pt x="21226" y="13288"/>
                      <a:pt x="20514" y="13400"/>
                    </a:cubicBezTo>
                    <a:lnTo>
                      <a:pt x="20139" y="13457"/>
                    </a:lnTo>
                    <a:cubicBezTo>
                      <a:pt x="19353" y="13457"/>
                      <a:pt x="18855" y="13260"/>
                      <a:pt x="18659" y="12874"/>
                    </a:cubicBezTo>
                    <a:cubicBezTo>
                      <a:pt x="18585" y="12743"/>
                      <a:pt x="18371" y="12365"/>
                      <a:pt x="18070" y="11765"/>
                    </a:cubicBezTo>
                    <a:cubicBezTo>
                      <a:pt x="17731" y="11162"/>
                      <a:pt x="17377" y="10544"/>
                      <a:pt x="16985" y="9876"/>
                    </a:cubicBezTo>
                    <a:cubicBezTo>
                      <a:pt x="16572" y="9219"/>
                      <a:pt x="16106" y="8382"/>
                      <a:pt x="15535" y="7340"/>
                    </a:cubicBezTo>
                    <a:lnTo>
                      <a:pt x="14645" y="7340"/>
                    </a:lnTo>
                    <a:lnTo>
                      <a:pt x="19838" y="16605"/>
                    </a:lnTo>
                    <a:lnTo>
                      <a:pt x="14915" y="16605"/>
                    </a:lnTo>
                    <a:lnTo>
                      <a:pt x="14915" y="20667"/>
                    </a:lnTo>
                    <a:cubicBezTo>
                      <a:pt x="14915" y="20939"/>
                      <a:pt x="14768" y="21174"/>
                      <a:pt x="14362" y="21334"/>
                    </a:cubicBezTo>
                    <a:cubicBezTo>
                      <a:pt x="14019" y="21515"/>
                      <a:pt x="13595" y="21600"/>
                      <a:pt x="13073" y="21600"/>
                    </a:cubicBezTo>
                    <a:cubicBezTo>
                      <a:pt x="12522" y="21600"/>
                      <a:pt x="12128" y="21515"/>
                      <a:pt x="11773" y="21334"/>
                    </a:cubicBezTo>
                    <a:cubicBezTo>
                      <a:pt x="11452" y="21174"/>
                      <a:pt x="11312" y="20939"/>
                      <a:pt x="11312" y="20667"/>
                    </a:cubicBezTo>
                    <a:lnTo>
                      <a:pt x="11312" y="16605"/>
                    </a:lnTo>
                    <a:cubicBezTo>
                      <a:pt x="11312" y="16605"/>
                      <a:pt x="10397" y="16605"/>
                      <a:pt x="10397" y="16605"/>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1" name="Google Shape;211;p191">
                <a:extLst>
                  <a:ext uri="{FF2B5EF4-FFF2-40B4-BE49-F238E27FC236}">
                    <a16:creationId xmlns:a16="http://schemas.microsoft.com/office/drawing/2014/main" id="{A0691109-D501-65E1-9403-A8935B7B963E}"/>
                  </a:ext>
                </a:extLst>
              </p:cNvPr>
              <p:cNvSpPr/>
              <p:nvPr/>
            </p:nvSpPr>
            <p:spPr>
              <a:xfrm>
                <a:off x="10293121" y="2459251"/>
                <a:ext cx="571793" cy="1274707"/>
              </a:xfrm>
              <a:custGeom>
                <a:avLst/>
                <a:gdLst/>
                <a:ahLst/>
                <a:cxnLst/>
                <a:rect l="l" t="t" r="r" b="b"/>
                <a:pathLst>
                  <a:path w="21600" h="21600" extrusionOk="0">
                    <a:moveTo>
                      <a:pt x="10667" y="0"/>
                    </a:moveTo>
                    <a:cubicBezTo>
                      <a:pt x="9388" y="0"/>
                      <a:pt x="8298" y="197"/>
                      <a:pt x="7480" y="602"/>
                    </a:cubicBezTo>
                    <a:cubicBezTo>
                      <a:pt x="6600" y="997"/>
                      <a:pt x="6202" y="1466"/>
                      <a:pt x="6202" y="2022"/>
                    </a:cubicBezTo>
                    <a:cubicBezTo>
                      <a:pt x="6202" y="2605"/>
                      <a:pt x="6600" y="3086"/>
                      <a:pt x="7480" y="3471"/>
                    </a:cubicBezTo>
                    <a:cubicBezTo>
                      <a:pt x="8298" y="3849"/>
                      <a:pt x="9388" y="4035"/>
                      <a:pt x="10667" y="4035"/>
                    </a:cubicBezTo>
                    <a:cubicBezTo>
                      <a:pt x="11905" y="4035"/>
                      <a:pt x="12995" y="3849"/>
                      <a:pt x="13854" y="3471"/>
                    </a:cubicBezTo>
                    <a:cubicBezTo>
                      <a:pt x="14735" y="3086"/>
                      <a:pt x="15175" y="2605"/>
                      <a:pt x="15175" y="2022"/>
                    </a:cubicBezTo>
                    <a:cubicBezTo>
                      <a:pt x="15175" y="1466"/>
                      <a:pt x="14735" y="997"/>
                      <a:pt x="13854" y="602"/>
                    </a:cubicBezTo>
                    <a:cubicBezTo>
                      <a:pt x="12974" y="197"/>
                      <a:pt x="11905" y="0"/>
                      <a:pt x="10667" y="0"/>
                    </a:cubicBezTo>
                    <a:close/>
                    <a:moveTo>
                      <a:pt x="5786" y="4534"/>
                    </a:moveTo>
                    <a:cubicBezTo>
                      <a:pt x="4213" y="4534"/>
                      <a:pt x="2877" y="4798"/>
                      <a:pt x="1723" y="5297"/>
                    </a:cubicBezTo>
                    <a:cubicBezTo>
                      <a:pt x="591" y="5833"/>
                      <a:pt x="0" y="6444"/>
                      <a:pt x="0" y="7132"/>
                    </a:cubicBezTo>
                    <a:lnTo>
                      <a:pt x="0" y="13450"/>
                    </a:lnTo>
                    <a:cubicBezTo>
                      <a:pt x="0" y="13685"/>
                      <a:pt x="169" y="13902"/>
                      <a:pt x="589" y="14072"/>
                    </a:cubicBezTo>
                    <a:cubicBezTo>
                      <a:pt x="966" y="14241"/>
                      <a:pt x="1429" y="14316"/>
                      <a:pt x="1974" y="14316"/>
                    </a:cubicBezTo>
                    <a:cubicBezTo>
                      <a:pt x="2582" y="14316"/>
                      <a:pt x="3039" y="14241"/>
                      <a:pt x="3417" y="14072"/>
                    </a:cubicBezTo>
                    <a:cubicBezTo>
                      <a:pt x="3753" y="13902"/>
                      <a:pt x="3919" y="13685"/>
                      <a:pt x="3919" y="13450"/>
                    </a:cubicBezTo>
                    <a:lnTo>
                      <a:pt x="3919" y="7799"/>
                    </a:lnTo>
                    <a:lnTo>
                      <a:pt x="4946" y="7799"/>
                    </a:lnTo>
                    <a:lnTo>
                      <a:pt x="4946" y="20460"/>
                    </a:lnTo>
                    <a:cubicBezTo>
                      <a:pt x="4946" y="20761"/>
                      <a:pt x="5241" y="21042"/>
                      <a:pt x="5786" y="21259"/>
                    </a:cubicBezTo>
                    <a:cubicBezTo>
                      <a:pt x="6310" y="21494"/>
                      <a:pt x="6939" y="21600"/>
                      <a:pt x="7631" y="21600"/>
                    </a:cubicBezTo>
                    <a:cubicBezTo>
                      <a:pt x="8386" y="21600"/>
                      <a:pt x="9015" y="21494"/>
                      <a:pt x="9497" y="21259"/>
                    </a:cubicBezTo>
                    <a:cubicBezTo>
                      <a:pt x="10043" y="21042"/>
                      <a:pt x="10272" y="20761"/>
                      <a:pt x="10272" y="20460"/>
                    </a:cubicBezTo>
                    <a:lnTo>
                      <a:pt x="10272" y="14371"/>
                    </a:lnTo>
                    <a:lnTo>
                      <a:pt x="11407" y="14371"/>
                    </a:lnTo>
                    <a:lnTo>
                      <a:pt x="11407" y="20460"/>
                    </a:lnTo>
                    <a:cubicBezTo>
                      <a:pt x="11407" y="20761"/>
                      <a:pt x="11678" y="21042"/>
                      <a:pt x="12182" y="21259"/>
                    </a:cubicBezTo>
                    <a:cubicBezTo>
                      <a:pt x="12663" y="21494"/>
                      <a:pt x="13316" y="21600"/>
                      <a:pt x="14113" y="21600"/>
                    </a:cubicBezTo>
                    <a:cubicBezTo>
                      <a:pt x="14784" y="21600"/>
                      <a:pt x="15369" y="21494"/>
                      <a:pt x="15893" y="21259"/>
                    </a:cubicBezTo>
                    <a:cubicBezTo>
                      <a:pt x="16375" y="21042"/>
                      <a:pt x="16625" y="20761"/>
                      <a:pt x="16625" y="20460"/>
                    </a:cubicBezTo>
                    <a:lnTo>
                      <a:pt x="16625" y="7799"/>
                    </a:lnTo>
                    <a:lnTo>
                      <a:pt x="17673" y="7799"/>
                    </a:lnTo>
                    <a:lnTo>
                      <a:pt x="17673" y="13450"/>
                    </a:lnTo>
                    <a:cubicBezTo>
                      <a:pt x="17673" y="13685"/>
                      <a:pt x="17848" y="13902"/>
                      <a:pt x="18205" y="14072"/>
                    </a:cubicBezTo>
                    <a:cubicBezTo>
                      <a:pt x="18624" y="14241"/>
                      <a:pt x="19102" y="14316"/>
                      <a:pt x="19647" y="14316"/>
                    </a:cubicBezTo>
                    <a:cubicBezTo>
                      <a:pt x="20255" y="14316"/>
                      <a:pt x="20720" y="14241"/>
                      <a:pt x="21076" y="14072"/>
                    </a:cubicBezTo>
                    <a:cubicBezTo>
                      <a:pt x="21391" y="13902"/>
                      <a:pt x="21600" y="13685"/>
                      <a:pt x="21600" y="13450"/>
                    </a:cubicBezTo>
                    <a:lnTo>
                      <a:pt x="21600" y="7132"/>
                    </a:lnTo>
                    <a:cubicBezTo>
                      <a:pt x="21600" y="6444"/>
                      <a:pt x="21052" y="5833"/>
                      <a:pt x="19899" y="5307"/>
                    </a:cubicBezTo>
                    <a:cubicBezTo>
                      <a:pt x="18787" y="4798"/>
                      <a:pt x="17443" y="4534"/>
                      <a:pt x="15807" y="4534"/>
                    </a:cubicBezTo>
                    <a:cubicBezTo>
                      <a:pt x="15807" y="4534"/>
                      <a:pt x="5786" y="4534"/>
                      <a:pt x="5786" y="4534"/>
                    </a:cubicBezTo>
                    <a:close/>
                  </a:path>
                </a:pathLst>
              </a:custGeom>
              <a:solidFill>
                <a:schemeClr val="dk2"/>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ontserrat"/>
                  <a:ea typeface="Montserrat"/>
                  <a:cs typeface="Montserrat"/>
                  <a:sym typeface="Montserrat"/>
                </a:endParaRPr>
              </a:p>
            </p:txBody>
          </p:sp>
        </p:grpSp>
      </p:grpSp>
      <p:cxnSp>
        <p:nvCxnSpPr>
          <p:cNvPr id="12" name="Google Shape;212;p191">
            <a:extLst>
              <a:ext uri="{FF2B5EF4-FFF2-40B4-BE49-F238E27FC236}">
                <a16:creationId xmlns:a16="http://schemas.microsoft.com/office/drawing/2014/main" id="{E7178313-EF91-F015-0912-95C7626B4B92}"/>
              </a:ext>
            </a:extLst>
          </p:cNvPr>
          <p:cNvCxnSpPr/>
          <p:nvPr/>
        </p:nvCxnSpPr>
        <p:spPr>
          <a:xfrm>
            <a:off x="7171712" y="1176686"/>
            <a:ext cx="0" cy="4972543"/>
          </a:xfrm>
          <a:prstGeom prst="straightConnector1">
            <a:avLst/>
          </a:prstGeom>
          <a:noFill/>
          <a:ln w="9525" cap="flat" cmpd="sng">
            <a:solidFill>
              <a:srgbClr val="096CC5"/>
            </a:solidFill>
            <a:prstDash val="solid"/>
            <a:round/>
            <a:headEnd type="none" w="sm" len="sm"/>
            <a:tailEnd type="none" w="sm" len="sm"/>
          </a:ln>
        </p:spPr>
      </p:cxnSp>
      <p:graphicFrame>
        <p:nvGraphicFramePr>
          <p:cNvPr id="14" name="Chart 13">
            <a:extLst>
              <a:ext uri="{FF2B5EF4-FFF2-40B4-BE49-F238E27FC236}">
                <a16:creationId xmlns:a16="http://schemas.microsoft.com/office/drawing/2014/main" id="{1B4EE860-9925-5248-76E0-B7DA6B1926B6}"/>
              </a:ext>
            </a:extLst>
          </p:cNvPr>
          <p:cNvGraphicFramePr/>
          <p:nvPr/>
        </p:nvGraphicFramePr>
        <p:xfrm>
          <a:off x="189186" y="5954261"/>
          <a:ext cx="11808370" cy="5414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553786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7827</TotalTime>
  <Words>3343</Words>
  <Application>Microsoft Macintosh PowerPoint</Application>
  <PresentationFormat>Widescreen</PresentationFormat>
  <Paragraphs>475</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Raleway Black</vt:lpstr>
      <vt:lpstr>Montserrat</vt:lpstr>
      <vt:lpstr>Lato Light</vt:lpstr>
      <vt:lpstr>Calibri</vt:lpstr>
      <vt:lpstr>Arial</vt:lpstr>
      <vt:lpstr>Raleway</vt:lpstr>
      <vt:lpstr>Arial Black</vt:lpstr>
      <vt:lpstr>Josefin Sans</vt:lpstr>
      <vt:lpstr>Office Theme</vt:lpstr>
      <vt:lpstr>Custom Design</vt:lpstr>
      <vt:lpstr>PowerPoint Presentation</vt:lpstr>
      <vt:lpstr>PowerPoint Presentation</vt:lpstr>
      <vt:lpstr>PowerPoint Presentation</vt:lpstr>
      <vt:lpstr>RETHINKING A FEW CONCEPTS:</vt:lpstr>
      <vt:lpstr>PowerPoint Presentation</vt:lpstr>
      <vt:lpstr>DEMOGRAPHIC OVERVIEW:  AGGREGATE CONCERNS</vt:lpstr>
      <vt:lpstr>DEMOGRAPHICS: US, AGE &amp; GENDER, AGGREGATE CONCERN</vt:lpstr>
      <vt:lpstr>DEMOGRAPHICS: US, AGE &amp; GENDER, OPTIMAL AGING</vt:lpstr>
      <vt:lpstr>DEMOGRAPHICS: US, AGE &amp; GENDER, DRIVERS OF CHRONIC DISEASE</vt:lpstr>
      <vt:lpstr>DEMOGRAPHICS: US, AGE &amp; GENDER, ACTIVE NUTRITION</vt:lpstr>
      <vt:lpstr>PowerPoint Presentation</vt:lpstr>
      <vt:lpstr>HEALTH CONCERNS AND WHAT THEY TAKE SUPPLEMENTS FOR (1st 10) AGGREGATE CONCERN</vt:lpstr>
      <vt:lpstr>HEALTH CONCERNS AND WHAT THEY TAKE SUPPLEMENTS FOR (2nd 10) AGGREGATE CONCERN</vt:lpstr>
      <vt:lpstr>HEALTH CONCERNS AND WHAT THEY TAKE SUPPLEMENTS FOR (3rd 10) AGGREGATE CONCERN</vt:lpstr>
      <vt:lpstr>PowerPoint Presentation</vt:lpstr>
      <vt:lpstr>FAMILIARITY: US, AGGREGATE CONCERN</vt:lpstr>
      <vt:lpstr>PERCEIVED EFFECTIVENESS: US,  AGGREGATE CONCERN </vt:lpstr>
      <vt:lpstr>ATTRIBUTES INFLUENCING PURCHASE:  US, AGE &amp; GENDER, AGGREGATE CONCERN</vt:lpstr>
      <vt:lpstr>ATTRIBUTES INFLUENCING PURCHASE:  US, AGE &amp; GENDER, OPTIMAL AGING</vt:lpstr>
      <vt:lpstr>ATTRIBUTES INFLUENCING PURCHASE:  US, AGE &amp; GENDER, DRIVERS OF CHRONIC DISEASE</vt:lpstr>
      <vt:lpstr>ATTRIBUTES INFLUENCING PURCHASE:  US, AGE &amp; GENDER, ACTIVE NUTRITION</vt:lpstr>
      <vt:lpstr>PRIORITIZING SPENDING CUTS: US,  AGGREGATE CONCERN</vt:lpstr>
      <vt:lpstr>PowerPoint Presentation</vt:lpstr>
      <vt:lpstr>BRANDED INGREDIENTS:  COUNTRY, AGGREGATE CONCERN</vt:lpstr>
      <vt:lpstr>BRANDED INGREDIENTS:  US, AGE &amp; GENDER, AGGREGATE CONCERN</vt:lpstr>
      <vt:lpstr>BRANDED INGREDIENT VALUE PROPOSITION:  US, AGE &amp; GENDER, AGGREGATE CONCERN</vt:lpstr>
      <vt:lpstr>PowerPoint Presentation</vt:lpstr>
      <vt:lpstr>TRUST: US, AGE &amp; GENDER,  AGGREGATE CONCERN</vt:lpstr>
      <vt:lpstr>TRANSPARENCY PURCHASE INFLUENCE:  US, AGE &amp; GENDER, AGGREGATE CONCERN</vt:lpstr>
      <vt:lpstr>SUSTAINABILITY: US, AGE &amp; GENDER,  AGGREGATE CONCERN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Tom Lorenzen</dc:creator>
  <cp:lastModifiedBy>Len Monheit</cp:lastModifiedBy>
  <cp:revision>42</cp:revision>
  <dcterms:created xsi:type="dcterms:W3CDTF">2023-12-15T16:40:54Z</dcterms:created>
  <dcterms:modified xsi:type="dcterms:W3CDTF">2025-11-29T06:10:17Z</dcterms:modified>
</cp:coreProperties>
</file>