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media/image162.jpg" ContentType="image/png"/>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9"/>
  </p:notesMasterIdLst>
  <p:sldIdLst>
    <p:sldId id="478" r:id="rId5"/>
    <p:sldId id="664" r:id="rId6"/>
    <p:sldId id="667" r:id="rId7"/>
    <p:sldId id="1031" r:id="rId8"/>
    <p:sldId id="877" r:id="rId9"/>
    <p:sldId id="654" r:id="rId10"/>
    <p:sldId id="1034" r:id="rId11"/>
    <p:sldId id="920" r:id="rId12"/>
    <p:sldId id="1033" r:id="rId13"/>
    <p:sldId id="913" r:id="rId14"/>
    <p:sldId id="1039" r:id="rId15"/>
    <p:sldId id="937" r:id="rId16"/>
    <p:sldId id="1035" r:id="rId17"/>
    <p:sldId id="661" r:id="rId18"/>
    <p:sldId id="1026" r:id="rId19"/>
    <p:sldId id="457" r:id="rId20"/>
    <p:sldId id="369" r:id="rId21"/>
    <p:sldId id="371" r:id="rId22"/>
    <p:sldId id="1032" r:id="rId23"/>
    <p:sldId id="379" r:id="rId24"/>
    <p:sldId id="938" r:id="rId25"/>
    <p:sldId id="386" r:id="rId26"/>
    <p:sldId id="932" r:id="rId27"/>
    <p:sldId id="614" r:id="rId28"/>
    <p:sldId id="950" r:id="rId29"/>
    <p:sldId id="942" r:id="rId30"/>
    <p:sldId id="424" r:id="rId31"/>
    <p:sldId id="425" r:id="rId32"/>
    <p:sldId id="428" r:id="rId33"/>
    <p:sldId id="943" r:id="rId34"/>
    <p:sldId id="933" r:id="rId35"/>
    <p:sldId id="934" r:id="rId36"/>
    <p:sldId id="944" r:id="rId37"/>
    <p:sldId id="659" r:id="rId38"/>
    <p:sldId id="945" r:id="rId39"/>
    <p:sldId id="935" r:id="rId40"/>
    <p:sldId id="591" r:id="rId41"/>
    <p:sldId id="946" r:id="rId42"/>
    <p:sldId id="1036" r:id="rId43"/>
    <p:sldId id="1037" r:id="rId44"/>
    <p:sldId id="1022" r:id="rId45"/>
    <p:sldId id="949" r:id="rId46"/>
    <p:sldId id="1038" r:id="rId47"/>
    <p:sldId id="936"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nuka" initials="r"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0E84"/>
    <a:srgbClr val="008000"/>
    <a:srgbClr val="E6FEF5"/>
    <a:srgbClr val="29166F"/>
    <a:srgbClr val="292D78"/>
    <a:srgbClr val="280070"/>
    <a:srgbClr val="F9F9F9"/>
    <a:srgbClr val="EFFDFF"/>
    <a:srgbClr val="F2F8EE"/>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4" autoAdjust="0"/>
    <p:restoredTop sz="83898" autoAdjust="0"/>
  </p:normalViewPr>
  <p:slideViewPr>
    <p:cSldViewPr snapToGrid="0" snapToObjects="1">
      <p:cViewPr varScale="1">
        <p:scale>
          <a:sx n="89" d="100"/>
          <a:sy n="89" d="100"/>
        </p:scale>
        <p:origin x="1368" y="7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29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anette Fisher" userId="f04db287-19b1-4cdf-bba3-a9bb95b9a423" providerId="ADAL" clId="{6FD9F30B-DB82-4E7D-BEAD-F37A988866CB}"/>
    <pc:docChg chg="custSel modSld">
      <pc:chgData name="Jeanette Fisher" userId="f04db287-19b1-4cdf-bba3-a9bb95b9a423" providerId="ADAL" clId="{6FD9F30B-DB82-4E7D-BEAD-F37A988866CB}" dt="2025-12-02T21:32:39.528" v="39" actId="1076"/>
      <pc:docMkLst>
        <pc:docMk/>
      </pc:docMkLst>
      <pc:sldChg chg="modNotesTx">
        <pc:chgData name="Jeanette Fisher" userId="f04db287-19b1-4cdf-bba3-a9bb95b9a423" providerId="ADAL" clId="{6FD9F30B-DB82-4E7D-BEAD-F37A988866CB}" dt="2025-12-02T16:18:14.966" v="21" actId="20577"/>
        <pc:sldMkLst>
          <pc:docMk/>
          <pc:sldMk cId="1649760453" sldId="371"/>
        </pc:sldMkLst>
      </pc:sldChg>
      <pc:sldChg chg="modNotesTx">
        <pc:chgData name="Jeanette Fisher" userId="f04db287-19b1-4cdf-bba3-a9bb95b9a423" providerId="ADAL" clId="{6FD9F30B-DB82-4E7D-BEAD-F37A988866CB}" dt="2025-12-02T16:18:31.816" v="23" actId="20577"/>
        <pc:sldMkLst>
          <pc:docMk/>
          <pc:sldMk cId="3914922371" sldId="386"/>
        </pc:sldMkLst>
      </pc:sldChg>
      <pc:sldChg chg="modNotesTx">
        <pc:chgData name="Jeanette Fisher" userId="f04db287-19b1-4cdf-bba3-a9bb95b9a423" providerId="ADAL" clId="{6FD9F30B-DB82-4E7D-BEAD-F37A988866CB}" dt="2025-12-02T16:18:07.835" v="20" actId="20577"/>
        <pc:sldMkLst>
          <pc:docMk/>
          <pc:sldMk cId="2942286533" sldId="457"/>
        </pc:sldMkLst>
      </pc:sldChg>
      <pc:sldChg chg="modNotesTx">
        <pc:chgData name="Jeanette Fisher" userId="f04db287-19b1-4cdf-bba3-a9bb95b9a423" providerId="ADAL" clId="{6FD9F30B-DB82-4E7D-BEAD-F37A988866CB}" dt="2025-12-02T16:17:03.561" v="10" actId="20577"/>
        <pc:sldMkLst>
          <pc:docMk/>
          <pc:sldMk cId="852078225" sldId="478"/>
        </pc:sldMkLst>
      </pc:sldChg>
      <pc:sldChg chg="modNotesTx">
        <pc:chgData name="Jeanette Fisher" userId="f04db287-19b1-4cdf-bba3-a9bb95b9a423" providerId="ADAL" clId="{6FD9F30B-DB82-4E7D-BEAD-F37A988866CB}" dt="2025-12-02T16:19:16.830" v="32" actId="20577"/>
        <pc:sldMkLst>
          <pc:docMk/>
          <pc:sldMk cId="3098159832" sldId="591"/>
        </pc:sldMkLst>
      </pc:sldChg>
      <pc:sldChg chg="modNotesTx">
        <pc:chgData name="Jeanette Fisher" userId="f04db287-19b1-4cdf-bba3-a9bb95b9a423" providerId="ADAL" clId="{6FD9F30B-DB82-4E7D-BEAD-F37A988866CB}" dt="2025-12-02T16:18:43.493" v="25" actId="20577"/>
        <pc:sldMkLst>
          <pc:docMk/>
          <pc:sldMk cId="2536747620" sldId="614"/>
        </pc:sldMkLst>
      </pc:sldChg>
      <pc:sldChg chg="modNotesTx">
        <pc:chgData name="Jeanette Fisher" userId="f04db287-19b1-4cdf-bba3-a9bb95b9a423" providerId="ADAL" clId="{6FD9F30B-DB82-4E7D-BEAD-F37A988866CB}" dt="2025-12-02T16:17:35.388" v="14" actId="20577"/>
        <pc:sldMkLst>
          <pc:docMk/>
          <pc:sldMk cId="2310876639" sldId="654"/>
        </pc:sldMkLst>
      </pc:sldChg>
      <pc:sldChg chg="modSp mod">
        <pc:chgData name="Jeanette Fisher" userId="f04db287-19b1-4cdf-bba3-a9bb95b9a423" providerId="ADAL" clId="{6FD9F30B-DB82-4E7D-BEAD-F37A988866CB}" dt="2025-12-02T21:32:39.528" v="39" actId="1076"/>
        <pc:sldMkLst>
          <pc:docMk/>
          <pc:sldMk cId="992095870" sldId="659"/>
        </pc:sldMkLst>
        <pc:graphicFrameChg chg="mod modGraphic">
          <ac:chgData name="Jeanette Fisher" userId="f04db287-19b1-4cdf-bba3-a9bb95b9a423" providerId="ADAL" clId="{6FD9F30B-DB82-4E7D-BEAD-F37A988866CB}" dt="2025-12-02T21:32:39.528" v="39" actId="1076"/>
          <ac:graphicFrameMkLst>
            <pc:docMk/>
            <pc:sldMk cId="992095870" sldId="659"/>
            <ac:graphicFrameMk id="2" creationId="{AE25F14D-0FDB-99D9-D394-479F51AA618D}"/>
          </ac:graphicFrameMkLst>
        </pc:graphicFrameChg>
      </pc:sldChg>
      <pc:sldChg chg="modNotesTx">
        <pc:chgData name="Jeanette Fisher" userId="f04db287-19b1-4cdf-bba3-a9bb95b9a423" providerId="ADAL" clId="{6FD9F30B-DB82-4E7D-BEAD-F37A988866CB}" dt="2025-12-02T16:18:03.026" v="19" actId="20577"/>
        <pc:sldMkLst>
          <pc:docMk/>
          <pc:sldMk cId="1040668026" sldId="661"/>
        </pc:sldMkLst>
      </pc:sldChg>
      <pc:sldChg chg="modNotesTx">
        <pc:chgData name="Jeanette Fisher" userId="f04db287-19b1-4cdf-bba3-a9bb95b9a423" providerId="ADAL" clId="{6FD9F30B-DB82-4E7D-BEAD-F37A988866CB}" dt="2025-12-02T16:17:08.411" v="11" actId="20577"/>
        <pc:sldMkLst>
          <pc:docMk/>
          <pc:sldMk cId="3009626976" sldId="664"/>
        </pc:sldMkLst>
      </pc:sldChg>
      <pc:sldChg chg="modNotesTx">
        <pc:chgData name="Jeanette Fisher" userId="f04db287-19b1-4cdf-bba3-a9bb95b9a423" providerId="ADAL" clId="{6FD9F30B-DB82-4E7D-BEAD-F37A988866CB}" dt="2025-12-02T16:17:14.515" v="12" actId="20577"/>
        <pc:sldMkLst>
          <pc:docMk/>
          <pc:sldMk cId="118984373" sldId="667"/>
        </pc:sldMkLst>
      </pc:sldChg>
      <pc:sldChg chg="modNotesTx">
        <pc:chgData name="Jeanette Fisher" userId="f04db287-19b1-4cdf-bba3-a9bb95b9a423" providerId="ADAL" clId="{6FD9F30B-DB82-4E7D-BEAD-F37A988866CB}" dt="2025-12-02T16:17:25.700" v="13" actId="20577"/>
        <pc:sldMkLst>
          <pc:docMk/>
          <pc:sldMk cId="3098289142" sldId="877"/>
        </pc:sldMkLst>
      </pc:sldChg>
      <pc:sldChg chg="modNotesTx">
        <pc:chgData name="Jeanette Fisher" userId="f04db287-19b1-4cdf-bba3-a9bb95b9a423" providerId="ADAL" clId="{6FD9F30B-DB82-4E7D-BEAD-F37A988866CB}" dt="2025-12-02T16:17:45.393" v="16" actId="20577"/>
        <pc:sldMkLst>
          <pc:docMk/>
          <pc:sldMk cId="2525244070" sldId="913"/>
        </pc:sldMkLst>
      </pc:sldChg>
      <pc:sldChg chg="modNotesTx">
        <pc:chgData name="Jeanette Fisher" userId="f04db287-19b1-4cdf-bba3-a9bb95b9a423" providerId="ADAL" clId="{6FD9F30B-DB82-4E7D-BEAD-F37A988866CB}" dt="2025-12-02T16:17:40.315" v="15" actId="20577"/>
        <pc:sldMkLst>
          <pc:docMk/>
          <pc:sldMk cId="691938970" sldId="920"/>
        </pc:sldMkLst>
      </pc:sldChg>
      <pc:sldChg chg="modNotesTx">
        <pc:chgData name="Jeanette Fisher" userId="f04db287-19b1-4cdf-bba3-a9bb95b9a423" providerId="ADAL" clId="{6FD9F30B-DB82-4E7D-BEAD-F37A988866CB}" dt="2025-12-02T16:18:39.502" v="24" actId="20577"/>
        <pc:sldMkLst>
          <pc:docMk/>
          <pc:sldMk cId="4128353770" sldId="932"/>
        </pc:sldMkLst>
      </pc:sldChg>
      <pc:sldChg chg="modNotesTx">
        <pc:chgData name="Jeanette Fisher" userId="f04db287-19b1-4cdf-bba3-a9bb95b9a423" providerId="ADAL" clId="{6FD9F30B-DB82-4E7D-BEAD-F37A988866CB}" dt="2025-12-02T16:19:13.549" v="31" actId="20577"/>
        <pc:sldMkLst>
          <pc:docMk/>
          <pc:sldMk cId="1677459801" sldId="935"/>
        </pc:sldMkLst>
      </pc:sldChg>
      <pc:sldChg chg="modNotesTx">
        <pc:chgData name="Jeanette Fisher" userId="f04db287-19b1-4cdf-bba3-a9bb95b9a423" providerId="ADAL" clId="{6FD9F30B-DB82-4E7D-BEAD-F37A988866CB}" dt="2025-12-02T16:17:55.054" v="18" actId="20577"/>
        <pc:sldMkLst>
          <pc:docMk/>
          <pc:sldMk cId="4216570229" sldId="937"/>
        </pc:sldMkLst>
      </pc:sldChg>
      <pc:sldChg chg="modNotesTx">
        <pc:chgData name="Jeanette Fisher" userId="f04db287-19b1-4cdf-bba3-a9bb95b9a423" providerId="ADAL" clId="{6FD9F30B-DB82-4E7D-BEAD-F37A988866CB}" dt="2025-12-02T16:18:27.198" v="22" actId="20577"/>
        <pc:sldMkLst>
          <pc:docMk/>
          <pc:sldMk cId="2146008096" sldId="938"/>
        </pc:sldMkLst>
      </pc:sldChg>
      <pc:sldChg chg="modNotesTx">
        <pc:chgData name="Jeanette Fisher" userId="f04db287-19b1-4cdf-bba3-a9bb95b9a423" providerId="ADAL" clId="{6FD9F30B-DB82-4E7D-BEAD-F37A988866CB}" dt="2025-12-02T16:18:51.501" v="27" actId="20577"/>
        <pc:sldMkLst>
          <pc:docMk/>
          <pc:sldMk cId="337130286" sldId="942"/>
        </pc:sldMkLst>
      </pc:sldChg>
      <pc:sldChg chg="modNotesTx">
        <pc:chgData name="Jeanette Fisher" userId="f04db287-19b1-4cdf-bba3-a9bb95b9a423" providerId="ADAL" clId="{6FD9F30B-DB82-4E7D-BEAD-F37A988866CB}" dt="2025-12-02T16:18:58.397" v="28" actId="20577"/>
        <pc:sldMkLst>
          <pc:docMk/>
          <pc:sldMk cId="2929859623" sldId="943"/>
        </pc:sldMkLst>
      </pc:sldChg>
      <pc:sldChg chg="delSp modSp mod modNotesTx">
        <pc:chgData name="Jeanette Fisher" userId="f04db287-19b1-4cdf-bba3-a9bb95b9a423" providerId="ADAL" clId="{6FD9F30B-DB82-4E7D-BEAD-F37A988866CB}" dt="2025-12-02T16:19:05.284" v="29" actId="20577"/>
        <pc:sldMkLst>
          <pc:docMk/>
          <pc:sldMk cId="1833373545" sldId="944"/>
        </pc:sldMkLst>
        <pc:picChg chg="del">
          <ac:chgData name="Jeanette Fisher" userId="f04db287-19b1-4cdf-bba3-a9bb95b9a423" providerId="ADAL" clId="{6FD9F30B-DB82-4E7D-BEAD-F37A988866CB}" dt="2025-12-02T16:14:55.247" v="1" actId="478"/>
          <ac:picMkLst>
            <pc:docMk/>
            <pc:sldMk cId="1833373545" sldId="944"/>
            <ac:picMk id="6" creationId="{41E7B1F4-92DD-75D3-EB22-C24AC3D319B0}"/>
          </ac:picMkLst>
        </pc:picChg>
        <pc:picChg chg="mod">
          <ac:chgData name="Jeanette Fisher" userId="f04db287-19b1-4cdf-bba3-a9bb95b9a423" providerId="ADAL" clId="{6FD9F30B-DB82-4E7D-BEAD-F37A988866CB}" dt="2025-12-02T16:14:59.792" v="9" actId="1038"/>
          <ac:picMkLst>
            <pc:docMk/>
            <pc:sldMk cId="1833373545" sldId="944"/>
            <ac:picMk id="8" creationId="{50D6E627-3F91-311F-D1A3-8ED3E302807A}"/>
          </ac:picMkLst>
        </pc:picChg>
      </pc:sldChg>
      <pc:sldChg chg="modNotesTx">
        <pc:chgData name="Jeanette Fisher" userId="f04db287-19b1-4cdf-bba3-a9bb95b9a423" providerId="ADAL" clId="{6FD9F30B-DB82-4E7D-BEAD-F37A988866CB}" dt="2025-12-02T16:19:10.161" v="30" actId="20577"/>
        <pc:sldMkLst>
          <pc:docMk/>
          <pc:sldMk cId="1004188525" sldId="945"/>
        </pc:sldMkLst>
      </pc:sldChg>
      <pc:sldChg chg="modNotesTx">
        <pc:chgData name="Jeanette Fisher" userId="f04db287-19b1-4cdf-bba3-a9bb95b9a423" providerId="ADAL" clId="{6FD9F30B-DB82-4E7D-BEAD-F37A988866CB}" dt="2025-12-02T16:19:19.853" v="33" actId="20577"/>
        <pc:sldMkLst>
          <pc:docMk/>
          <pc:sldMk cId="3124836792" sldId="946"/>
        </pc:sldMkLst>
      </pc:sldChg>
      <pc:sldChg chg="modNotesTx">
        <pc:chgData name="Jeanette Fisher" userId="f04db287-19b1-4cdf-bba3-a9bb95b9a423" providerId="ADAL" clId="{6FD9F30B-DB82-4E7D-BEAD-F37A988866CB}" dt="2025-12-02T16:19:36.370" v="37" actId="20577"/>
        <pc:sldMkLst>
          <pc:docMk/>
          <pc:sldMk cId="1159086085" sldId="949"/>
        </pc:sldMkLst>
      </pc:sldChg>
      <pc:sldChg chg="modNotesTx">
        <pc:chgData name="Jeanette Fisher" userId="f04db287-19b1-4cdf-bba3-a9bb95b9a423" providerId="ADAL" clId="{6FD9F30B-DB82-4E7D-BEAD-F37A988866CB}" dt="2025-12-02T16:18:47.935" v="26" actId="20577"/>
        <pc:sldMkLst>
          <pc:docMk/>
          <pc:sldMk cId="2514558861" sldId="950"/>
        </pc:sldMkLst>
      </pc:sldChg>
      <pc:sldChg chg="modNotesTx">
        <pc:chgData name="Jeanette Fisher" userId="f04db287-19b1-4cdf-bba3-a9bb95b9a423" providerId="ADAL" clId="{6FD9F30B-DB82-4E7D-BEAD-F37A988866CB}" dt="2025-12-02T16:19:31.924" v="36" actId="20577"/>
        <pc:sldMkLst>
          <pc:docMk/>
          <pc:sldMk cId="3466664075" sldId="1022"/>
        </pc:sldMkLst>
      </pc:sldChg>
      <pc:sldChg chg="modNotesTx">
        <pc:chgData name="Jeanette Fisher" userId="f04db287-19b1-4cdf-bba3-a9bb95b9a423" providerId="ADAL" clId="{6FD9F30B-DB82-4E7D-BEAD-F37A988866CB}" dt="2025-12-02T16:19:23.824" v="34" actId="20577"/>
        <pc:sldMkLst>
          <pc:docMk/>
          <pc:sldMk cId="1921148147" sldId="1037"/>
        </pc:sldMkLst>
      </pc:sldChg>
      <pc:sldChg chg="modNotesTx">
        <pc:chgData name="Jeanette Fisher" userId="f04db287-19b1-4cdf-bba3-a9bb95b9a423" providerId="ADAL" clId="{6FD9F30B-DB82-4E7D-BEAD-F37A988866CB}" dt="2025-12-02T16:17:51.166" v="17" actId="20577"/>
        <pc:sldMkLst>
          <pc:docMk/>
          <pc:sldMk cId="3880421368" sldId="103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6C64DA-D72E-A24B-A153-E15B8317FC85}" type="datetimeFigureOut">
              <a:rPr lang="en-US" smtClean="0"/>
              <a:pPr/>
              <a:t>12/2/2025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31DDAB-CE46-8140-A1CE-2CE3F3A7947F}" type="slidenum">
              <a:rPr lang="en-US" smtClean="0"/>
              <a:pPr/>
              <a:t>‹#›</a:t>
            </a:fld>
            <a:endParaRPr lang="en-US"/>
          </a:p>
        </p:txBody>
      </p:sp>
    </p:spTree>
    <p:extLst>
      <p:ext uri="{BB962C8B-B14F-4D97-AF65-F5344CB8AC3E}">
        <p14:creationId xmlns:p14="http://schemas.microsoft.com/office/powerpoint/2010/main" val="248617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6431DDAB-CE46-8140-A1CE-2CE3F3A7947F}" type="slidenum">
              <a:rPr lang="en-US" smtClean="0"/>
              <a:t>1</a:t>
            </a:fld>
            <a:endParaRPr lang="en-US"/>
          </a:p>
        </p:txBody>
      </p:sp>
    </p:spTree>
    <p:extLst>
      <p:ext uri="{BB962C8B-B14F-4D97-AF65-F5344CB8AC3E}">
        <p14:creationId xmlns:p14="http://schemas.microsoft.com/office/powerpoint/2010/main" val="582316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1DDAB-CE46-8140-A1CE-2CE3F3A7947F}" type="slidenum">
              <a:rPr lang="en-US" smtClean="0"/>
              <a:pPr/>
              <a:t>12</a:t>
            </a:fld>
            <a:endParaRPr lang="en-US"/>
          </a:p>
        </p:txBody>
      </p:sp>
    </p:spTree>
    <p:extLst>
      <p:ext uri="{BB962C8B-B14F-4D97-AF65-F5344CB8AC3E}">
        <p14:creationId xmlns:p14="http://schemas.microsoft.com/office/powerpoint/2010/main" val="2604652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1DDAB-CE46-8140-A1CE-2CE3F3A7947F}" type="slidenum">
              <a:rPr lang="en-US" smtClean="0"/>
              <a:pPr/>
              <a:t>14</a:t>
            </a:fld>
            <a:endParaRPr lang="en-US"/>
          </a:p>
        </p:txBody>
      </p:sp>
    </p:spTree>
    <p:extLst>
      <p:ext uri="{BB962C8B-B14F-4D97-AF65-F5344CB8AC3E}">
        <p14:creationId xmlns:p14="http://schemas.microsoft.com/office/powerpoint/2010/main" val="383549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1DDAB-CE46-8140-A1CE-2CE3F3A7947F}" type="slidenum">
              <a:rPr lang="en-US" smtClean="0"/>
              <a:pPr/>
              <a:t>15</a:t>
            </a:fld>
            <a:endParaRPr lang="en-US"/>
          </a:p>
        </p:txBody>
      </p:sp>
    </p:spTree>
    <p:extLst>
      <p:ext uri="{BB962C8B-B14F-4D97-AF65-F5344CB8AC3E}">
        <p14:creationId xmlns:p14="http://schemas.microsoft.com/office/powerpoint/2010/main" val="540399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1DDAB-CE46-8140-A1CE-2CE3F3A7947F}" type="slidenum">
              <a:rPr lang="en-US" smtClean="0"/>
              <a:pPr/>
              <a:t>16</a:t>
            </a:fld>
            <a:endParaRPr lang="en-US"/>
          </a:p>
        </p:txBody>
      </p:sp>
    </p:spTree>
    <p:extLst>
      <p:ext uri="{BB962C8B-B14F-4D97-AF65-F5344CB8AC3E}">
        <p14:creationId xmlns:p14="http://schemas.microsoft.com/office/powerpoint/2010/main" val="26394187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2D318A-755A-4C24-9311-3DC4E7513119}" type="slidenum">
              <a:rPr lang="en-US" smtClean="0"/>
              <a:t>17</a:t>
            </a:fld>
            <a:endParaRPr lang="en-US"/>
          </a:p>
        </p:txBody>
      </p:sp>
    </p:spTree>
    <p:extLst>
      <p:ext uri="{BB962C8B-B14F-4D97-AF65-F5344CB8AC3E}">
        <p14:creationId xmlns:p14="http://schemas.microsoft.com/office/powerpoint/2010/main" val="4263559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1DDAB-CE46-8140-A1CE-2CE3F3A7947F}" type="slidenum">
              <a:rPr lang="en-US" smtClean="0"/>
              <a:pPr/>
              <a:t>18</a:t>
            </a:fld>
            <a:endParaRPr lang="en-US"/>
          </a:p>
        </p:txBody>
      </p:sp>
    </p:spTree>
    <p:extLst>
      <p:ext uri="{BB962C8B-B14F-4D97-AF65-F5344CB8AC3E}">
        <p14:creationId xmlns:p14="http://schemas.microsoft.com/office/powerpoint/2010/main" val="809909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60A7B-A9D5-0FB0-E6A3-F174120D80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468F76-4BD2-EBDF-2AE3-67A9F7DE86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4F94E4-4F9B-95DC-F7AF-A94BB033A70A}"/>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FD74A8BC-676D-8DA3-D499-40F01E54FD70}"/>
              </a:ext>
            </a:extLst>
          </p:cNvPr>
          <p:cNvSpPr>
            <a:spLocks noGrp="1"/>
          </p:cNvSpPr>
          <p:nvPr>
            <p:ph type="sldNum" sz="quarter" idx="5"/>
          </p:nvPr>
        </p:nvSpPr>
        <p:spPr/>
        <p:txBody>
          <a:bodyPr/>
          <a:lstStyle/>
          <a:p>
            <a:fld id="{9D2D318A-755A-4C24-9311-3DC4E7513119}" type="slidenum">
              <a:rPr lang="en-US" smtClean="0"/>
              <a:t>20</a:t>
            </a:fld>
            <a:endParaRPr lang="en-US"/>
          </a:p>
        </p:txBody>
      </p:sp>
    </p:spTree>
    <p:extLst>
      <p:ext uri="{BB962C8B-B14F-4D97-AF65-F5344CB8AC3E}">
        <p14:creationId xmlns:p14="http://schemas.microsoft.com/office/powerpoint/2010/main" val="1741051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1DDAB-CE46-8140-A1CE-2CE3F3A7947F}" type="slidenum">
              <a:rPr lang="en-US" smtClean="0"/>
              <a:pPr/>
              <a:t>21</a:t>
            </a:fld>
            <a:endParaRPr lang="en-US"/>
          </a:p>
        </p:txBody>
      </p:sp>
    </p:spTree>
    <p:extLst>
      <p:ext uri="{BB962C8B-B14F-4D97-AF65-F5344CB8AC3E}">
        <p14:creationId xmlns:p14="http://schemas.microsoft.com/office/powerpoint/2010/main" val="20042006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1DDAB-CE46-8140-A1CE-2CE3F3A7947F}" type="slidenum">
              <a:rPr lang="en-US" smtClean="0"/>
              <a:pPr/>
              <a:t>22</a:t>
            </a:fld>
            <a:endParaRPr lang="en-US"/>
          </a:p>
        </p:txBody>
      </p:sp>
    </p:spTree>
    <p:extLst>
      <p:ext uri="{BB962C8B-B14F-4D97-AF65-F5344CB8AC3E}">
        <p14:creationId xmlns:p14="http://schemas.microsoft.com/office/powerpoint/2010/main" val="5823528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1DDAB-CE46-8140-A1CE-2CE3F3A7947F}" type="slidenum">
              <a:rPr lang="en-US" smtClean="0"/>
              <a:pPr/>
              <a:t>23</a:t>
            </a:fld>
            <a:endParaRPr lang="en-US"/>
          </a:p>
        </p:txBody>
      </p:sp>
    </p:spTree>
    <p:extLst>
      <p:ext uri="{BB962C8B-B14F-4D97-AF65-F5344CB8AC3E}">
        <p14:creationId xmlns:p14="http://schemas.microsoft.com/office/powerpoint/2010/main" val="2638373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1DDAB-CE46-8140-A1CE-2CE3F3A7947F}" type="slidenum">
              <a:rPr lang="en-US" smtClean="0"/>
              <a:pPr/>
              <a:t>2</a:t>
            </a:fld>
            <a:endParaRPr lang="en-US"/>
          </a:p>
        </p:txBody>
      </p:sp>
    </p:spTree>
    <p:extLst>
      <p:ext uri="{BB962C8B-B14F-4D97-AF65-F5344CB8AC3E}">
        <p14:creationId xmlns:p14="http://schemas.microsoft.com/office/powerpoint/2010/main" val="4447751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1DDAB-CE46-8140-A1CE-2CE3F3A7947F}" type="slidenum">
              <a:rPr lang="en-US" smtClean="0"/>
              <a:pPr/>
              <a:t>24</a:t>
            </a:fld>
            <a:endParaRPr lang="en-US"/>
          </a:p>
        </p:txBody>
      </p:sp>
    </p:spTree>
    <p:extLst>
      <p:ext uri="{BB962C8B-B14F-4D97-AF65-F5344CB8AC3E}">
        <p14:creationId xmlns:p14="http://schemas.microsoft.com/office/powerpoint/2010/main" val="1107424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1DDAB-CE46-8140-A1CE-2CE3F3A7947F}" type="slidenum">
              <a:rPr lang="en-US" smtClean="0"/>
              <a:pPr/>
              <a:t>25</a:t>
            </a:fld>
            <a:endParaRPr lang="en-US"/>
          </a:p>
        </p:txBody>
      </p:sp>
    </p:spTree>
    <p:extLst>
      <p:ext uri="{BB962C8B-B14F-4D97-AF65-F5344CB8AC3E}">
        <p14:creationId xmlns:p14="http://schemas.microsoft.com/office/powerpoint/2010/main" val="14327118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1DDAB-CE46-8140-A1CE-2CE3F3A7947F}" type="slidenum">
              <a:rPr lang="en-US" smtClean="0"/>
              <a:pPr/>
              <a:t>26</a:t>
            </a:fld>
            <a:endParaRPr lang="en-US"/>
          </a:p>
        </p:txBody>
      </p:sp>
    </p:spTree>
    <p:extLst>
      <p:ext uri="{BB962C8B-B14F-4D97-AF65-F5344CB8AC3E}">
        <p14:creationId xmlns:p14="http://schemas.microsoft.com/office/powerpoint/2010/main" val="4355576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1DDAB-CE46-8140-A1CE-2CE3F3A7947F}" type="slidenum">
              <a:rPr lang="en-US" smtClean="0"/>
              <a:pPr/>
              <a:t>30</a:t>
            </a:fld>
            <a:endParaRPr lang="en-US"/>
          </a:p>
        </p:txBody>
      </p:sp>
    </p:spTree>
    <p:extLst>
      <p:ext uri="{BB962C8B-B14F-4D97-AF65-F5344CB8AC3E}">
        <p14:creationId xmlns:p14="http://schemas.microsoft.com/office/powerpoint/2010/main" val="34335356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1DDAB-CE46-8140-A1CE-2CE3F3A7947F}" type="slidenum">
              <a:rPr lang="en-US" smtClean="0"/>
              <a:pPr/>
              <a:t>33</a:t>
            </a:fld>
            <a:endParaRPr lang="en-US"/>
          </a:p>
        </p:txBody>
      </p:sp>
    </p:spTree>
    <p:extLst>
      <p:ext uri="{BB962C8B-B14F-4D97-AF65-F5344CB8AC3E}">
        <p14:creationId xmlns:p14="http://schemas.microsoft.com/office/powerpoint/2010/main" val="22112702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1DDAB-CE46-8140-A1CE-2CE3F3A7947F}" type="slidenum">
              <a:rPr lang="en-US" smtClean="0"/>
              <a:pPr/>
              <a:t>35</a:t>
            </a:fld>
            <a:endParaRPr lang="en-US"/>
          </a:p>
        </p:txBody>
      </p:sp>
    </p:spTree>
    <p:extLst>
      <p:ext uri="{BB962C8B-B14F-4D97-AF65-F5344CB8AC3E}">
        <p14:creationId xmlns:p14="http://schemas.microsoft.com/office/powerpoint/2010/main" val="796829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1DDAB-CE46-8140-A1CE-2CE3F3A7947F}" type="slidenum">
              <a:rPr lang="en-US" smtClean="0"/>
              <a:pPr/>
              <a:t>36</a:t>
            </a:fld>
            <a:endParaRPr lang="en-US"/>
          </a:p>
        </p:txBody>
      </p:sp>
    </p:spTree>
    <p:extLst>
      <p:ext uri="{BB962C8B-B14F-4D97-AF65-F5344CB8AC3E}">
        <p14:creationId xmlns:p14="http://schemas.microsoft.com/office/powerpoint/2010/main" val="24046582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1DDAB-CE46-8140-A1CE-2CE3F3A7947F}" type="slidenum">
              <a:rPr lang="en-US" smtClean="0"/>
              <a:pPr/>
              <a:t>37</a:t>
            </a:fld>
            <a:endParaRPr lang="en-US"/>
          </a:p>
        </p:txBody>
      </p:sp>
    </p:spTree>
    <p:extLst>
      <p:ext uri="{BB962C8B-B14F-4D97-AF65-F5344CB8AC3E}">
        <p14:creationId xmlns:p14="http://schemas.microsoft.com/office/powerpoint/2010/main" val="16962068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1DDAB-CE46-8140-A1CE-2CE3F3A7947F}" type="slidenum">
              <a:rPr lang="en-US" smtClean="0"/>
              <a:pPr/>
              <a:t>38</a:t>
            </a:fld>
            <a:endParaRPr lang="en-US"/>
          </a:p>
        </p:txBody>
      </p:sp>
    </p:spTree>
    <p:extLst>
      <p:ext uri="{BB962C8B-B14F-4D97-AF65-F5344CB8AC3E}">
        <p14:creationId xmlns:p14="http://schemas.microsoft.com/office/powerpoint/2010/main" val="29452742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1DDAB-CE46-8140-A1CE-2CE3F3A7947F}" type="slidenum">
              <a:rPr lang="en-US" smtClean="0"/>
              <a:pPr/>
              <a:t>39</a:t>
            </a:fld>
            <a:endParaRPr lang="en-US"/>
          </a:p>
        </p:txBody>
      </p:sp>
    </p:spTree>
    <p:extLst>
      <p:ext uri="{BB962C8B-B14F-4D97-AF65-F5344CB8AC3E}">
        <p14:creationId xmlns:p14="http://schemas.microsoft.com/office/powerpoint/2010/main" val="3740193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1DDAB-CE46-8140-A1CE-2CE3F3A7947F}" type="slidenum">
              <a:rPr lang="en-US" smtClean="0"/>
              <a:pPr/>
              <a:t>3</a:t>
            </a:fld>
            <a:endParaRPr lang="en-US"/>
          </a:p>
        </p:txBody>
      </p:sp>
    </p:spTree>
    <p:extLst>
      <p:ext uri="{BB962C8B-B14F-4D97-AF65-F5344CB8AC3E}">
        <p14:creationId xmlns:p14="http://schemas.microsoft.com/office/powerpoint/2010/main" val="526532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1DDAB-CE46-8140-A1CE-2CE3F3A7947F}" type="slidenum">
              <a:rPr lang="en-US" smtClean="0"/>
              <a:pPr/>
              <a:t>40</a:t>
            </a:fld>
            <a:endParaRPr lang="en-US"/>
          </a:p>
        </p:txBody>
      </p:sp>
    </p:spTree>
    <p:extLst>
      <p:ext uri="{BB962C8B-B14F-4D97-AF65-F5344CB8AC3E}">
        <p14:creationId xmlns:p14="http://schemas.microsoft.com/office/powerpoint/2010/main" val="27253984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36F21-C1D1-5ED2-FF65-32C8BC08E2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9B124F-F600-5F48-FC2D-C45EADBF40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11FD20-CEE5-0F3E-92CE-0CA038DF90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71EA012-7B04-D497-F205-326ED093A2F4}"/>
              </a:ext>
            </a:extLst>
          </p:cNvPr>
          <p:cNvSpPr>
            <a:spLocks noGrp="1"/>
          </p:cNvSpPr>
          <p:nvPr>
            <p:ph type="sldNum" sz="quarter" idx="5"/>
          </p:nvPr>
        </p:nvSpPr>
        <p:spPr/>
        <p:txBody>
          <a:bodyPr/>
          <a:lstStyle/>
          <a:p>
            <a:fld id="{E95CD10D-7009-48A8-9D66-50DCA9DDEA17}" type="slidenum">
              <a:rPr lang="en-US" smtClean="0"/>
              <a:t>41</a:t>
            </a:fld>
            <a:endParaRPr lang="en-US"/>
          </a:p>
        </p:txBody>
      </p:sp>
    </p:spTree>
    <p:extLst>
      <p:ext uri="{BB962C8B-B14F-4D97-AF65-F5344CB8AC3E}">
        <p14:creationId xmlns:p14="http://schemas.microsoft.com/office/powerpoint/2010/main" val="27414500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1DDAB-CE46-8140-A1CE-2CE3F3A7947F}" type="slidenum">
              <a:rPr lang="en-US" smtClean="0"/>
              <a:pPr/>
              <a:t>42</a:t>
            </a:fld>
            <a:endParaRPr lang="en-US"/>
          </a:p>
        </p:txBody>
      </p:sp>
    </p:spTree>
    <p:extLst>
      <p:ext uri="{BB962C8B-B14F-4D97-AF65-F5344CB8AC3E}">
        <p14:creationId xmlns:p14="http://schemas.microsoft.com/office/powerpoint/2010/main" val="28375192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6431DDAB-CE46-8140-A1CE-2CE3F3A7947F}" type="slidenum">
              <a:rPr lang="en-US" smtClean="0"/>
              <a:t>44</a:t>
            </a:fld>
            <a:endParaRPr lang="en-US"/>
          </a:p>
        </p:txBody>
      </p:sp>
    </p:spTree>
    <p:extLst>
      <p:ext uri="{BB962C8B-B14F-4D97-AF65-F5344CB8AC3E}">
        <p14:creationId xmlns:p14="http://schemas.microsoft.com/office/powerpoint/2010/main" val="597388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1DDAB-CE46-8140-A1CE-2CE3F3A7947F}" type="slidenum">
              <a:rPr lang="en-US" smtClean="0"/>
              <a:pPr/>
              <a:t>5</a:t>
            </a:fld>
            <a:endParaRPr lang="en-US"/>
          </a:p>
        </p:txBody>
      </p:sp>
    </p:spTree>
    <p:extLst>
      <p:ext uri="{BB962C8B-B14F-4D97-AF65-F5344CB8AC3E}">
        <p14:creationId xmlns:p14="http://schemas.microsoft.com/office/powerpoint/2010/main" val="1710532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431DDAB-CE46-8140-A1CE-2CE3F3A7947F}" type="slidenum">
              <a:rPr lang="en-US" smtClean="0"/>
              <a:pPr/>
              <a:t>6</a:t>
            </a:fld>
            <a:endParaRPr lang="en-US"/>
          </a:p>
        </p:txBody>
      </p:sp>
    </p:spTree>
    <p:extLst>
      <p:ext uri="{BB962C8B-B14F-4D97-AF65-F5344CB8AC3E}">
        <p14:creationId xmlns:p14="http://schemas.microsoft.com/office/powerpoint/2010/main" val="1038724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1DDAB-CE46-8140-A1CE-2CE3F3A7947F}" type="slidenum">
              <a:rPr lang="en-US" smtClean="0"/>
              <a:pPr/>
              <a:t>7</a:t>
            </a:fld>
            <a:endParaRPr lang="en-US"/>
          </a:p>
        </p:txBody>
      </p:sp>
    </p:spTree>
    <p:extLst>
      <p:ext uri="{BB962C8B-B14F-4D97-AF65-F5344CB8AC3E}">
        <p14:creationId xmlns:p14="http://schemas.microsoft.com/office/powerpoint/2010/main" val="4002756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1DDAB-CE46-8140-A1CE-2CE3F3A7947F}" type="slidenum">
              <a:rPr lang="en-US" smtClean="0"/>
              <a:pPr/>
              <a:t>8</a:t>
            </a:fld>
            <a:endParaRPr lang="en-US"/>
          </a:p>
        </p:txBody>
      </p:sp>
    </p:spTree>
    <p:extLst>
      <p:ext uri="{BB962C8B-B14F-4D97-AF65-F5344CB8AC3E}">
        <p14:creationId xmlns:p14="http://schemas.microsoft.com/office/powerpoint/2010/main" val="266294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1DDAB-CE46-8140-A1CE-2CE3F3A7947F}" type="slidenum">
              <a:rPr lang="en-US" smtClean="0"/>
              <a:pPr/>
              <a:t>10</a:t>
            </a:fld>
            <a:endParaRPr lang="en-US"/>
          </a:p>
        </p:txBody>
      </p:sp>
    </p:spTree>
    <p:extLst>
      <p:ext uri="{BB962C8B-B14F-4D97-AF65-F5344CB8AC3E}">
        <p14:creationId xmlns:p14="http://schemas.microsoft.com/office/powerpoint/2010/main" val="1063389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1DDAB-CE46-8140-A1CE-2CE3F3A7947F}" type="slidenum">
              <a:rPr lang="en-US" smtClean="0"/>
              <a:pPr/>
              <a:t>11</a:t>
            </a:fld>
            <a:endParaRPr lang="en-US"/>
          </a:p>
        </p:txBody>
      </p:sp>
    </p:spTree>
    <p:extLst>
      <p:ext uri="{BB962C8B-B14F-4D97-AF65-F5344CB8AC3E}">
        <p14:creationId xmlns:p14="http://schemas.microsoft.com/office/powerpoint/2010/main" val="8429251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86266-130A-734E-838D-E5590438DF5F}"/>
              </a:ext>
            </a:extLst>
          </p:cNvPr>
          <p:cNvSpPr>
            <a:spLocks noGrp="1"/>
          </p:cNvSpPr>
          <p:nvPr>
            <p:ph type="ctrTitle"/>
          </p:nvPr>
        </p:nvSpPr>
        <p:spPr>
          <a:xfrm>
            <a:off x="1524000" y="1122363"/>
            <a:ext cx="9144000" cy="2387600"/>
          </a:xfrm>
        </p:spPr>
        <p:txBody>
          <a:bodyPr anchor="b"/>
          <a:lstStyle>
            <a:lvl1pPr algn="ctr">
              <a:defRPr sz="6000">
                <a:solidFill>
                  <a:srgbClr val="292D78"/>
                </a:solidFill>
                <a:latin typeface="Avenir Next" panose="020B0503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30909196-562F-E246-8C42-970A93D2CB4B}"/>
              </a:ext>
            </a:extLst>
          </p:cNvPr>
          <p:cNvSpPr>
            <a:spLocks noGrp="1"/>
          </p:cNvSpPr>
          <p:nvPr>
            <p:ph type="subTitle" idx="1"/>
          </p:nvPr>
        </p:nvSpPr>
        <p:spPr>
          <a:xfrm>
            <a:off x="1524000" y="3602038"/>
            <a:ext cx="9144000" cy="1655762"/>
          </a:xfrm>
        </p:spPr>
        <p:txBody>
          <a:bodyPr/>
          <a:lstStyle>
            <a:lvl1pPr marL="0" indent="0" algn="ctr">
              <a:buNone/>
              <a:defRPr sz="2400">
                <a:latin typeface="Avenir Next" panose="020B05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161346E-1DED-B047-AD19-A072F30D7140}"/>
              </a:ext>
            </a:extLst>
          </p:cNvPr>
          <p:cNvSpPr>
            <a:spLocks noGrp="1"/>
          </p:cNvSpPr>
          <p:nvPr>
            <p:ph type="dt" sz="half" idx="10"/>
          </p:nvPr>
        </p:nvSpPr>
        <p:spPr/>
        <p:txBody>
          <a:bodyPr/>
          <a:lstStyle/>
          <a:p>
            <a:fld id="{09050140-704F-3F48-A671-A58725B6F4E8}" type="datetimeFigureOut">
              <a:rPr lang="en-US" smtClean="0"/>
              <a:pPr/>
              <a:t>12/2/2025</a:t>
            </a:fld>
            <a:endParaRPr lang="en-US"/>
          </a:p>
        </p:txBody>
      </p:sp>
      <p:sp>
        <p:nvSpPr>
          <p:cNvPr id="5" name="Footer Placeholder 4">
            <a:extLst>
              <a:ext uri="{FF2B5EF4-FFF2-40B4-BE49-F238E27FC236}">
                <a16:creationId xmlns:a16="http://schemas.microsoft.com/office/drawing/2014/main" id="{25F2B668-741B-C744-8CAE-3DF9F857285F}"/>
              </a:ext>
            </a:extLst>
          </p:cNvPr>
          <p:cNvSpPr>
            <a:spLocks noGrp="1"/>
          </p:cNvSpPr>
          <p:nvPr>
            <p:ph type="ftr" sz="quarter" idx="11"/>
          </p:nvPr>
        </p:nvSpPr>
        <p:spPr/>
        <p:txBody>
          <a:bodyPr/>
          <a:lstStyle/>
          <a:p>
            <a:endParaRPr lang="en-US"/>
          </a:p>
        </p:txBody>
      </p:sp>
      <p:sp>
        <p:nvSpPr>
          <p:cNvPr id="9" name="TextBox 9">
            <a:extLst>
              <a:ext uri="{FF2B5EF4-FFF2-40B4-BE49-F238E27FC236}">
                <a16:creationId xmlns:a16="http://schemas.microsoft.com/office/drawing/2014/main" id="{D5F89285-289E-2647-A2D5-C9E2387A6CCD}"/>
              </a:ext>
            </a:extLst>
          </p:cNvPr>
          <p:cNvSpPr txBox="1">
            <a:spLocks noChangeArrowheads="1"/>
          </p:cNvSpPr>
          <p:nvPr/>
        </p:nvSpPr>
        <p:spPr bwMode="auto">
          <a:xfrm>
            <a:off x="0" y="6581001"/>
            <a:ext cx="12192000" cy="276999"/>
          </a:xfrm>
          <a:prstGeom prst="rect">
            <a:avLst/>
          </a:prstGeom>
          <a:solidFill>
            <a:srgbClr val="29166F"/>
          </a:solidFill>
          <a:ln w="9525">
            <a:noFill/>
            <a:miter lim="800000"/>
            <a:headEnd/>
            <a:tailEnd/>
          </a:ln>
        </p:spPr>
        <p:txBody>
          <a:bodyPr>
            <a:spAutoFit/>
          </a:bodyPr>
          <a:lstStyle/>
          <a:p>
            <a:pPr marL="0" marR="0" indent="0" algn="l" defTabSz="1018824" rtl="0" eaLnBrk="1" fontAlgn="base" latinLnBrk="0" hangingPunct="1">
              <a:lnSpc>
                <a:spcPct val="100000"/>
              </a:lnSpc>
              <a:spcBef>
                <a:spcPct val="0"/>
              </a:spcBef>
              <a:spcAft>
                <a:spcPct val="0"/>
              </a:spcAft>
              <a:buClrTx/>
              <a:buSzTx/>
              <a:buFontTx/>
              <a:buNone/>
              <a:tabLst/>
              <a:defRPr/>
            </a:pPr>
            <a:r>
              <a:rPr lang="en-US" sz="1200" dirty="0">
                <a:solidFill>
                  <a:schemeClr val="bg1"/>
                </a:solidFill>
                <a:latin typeface="Avenir Book"/>
                <a:cs typeface="Avenir Book"/>
              </a:rPr>
              <a:t>© 2025 </a:t>
            </a:r>
            <a:r>
              <a:rPr lang="en-US" sz="1200" dirty="0" err="1">
                <a:solidFill>
                  <a:schemeClr val="bg1"/>
                </a:solidFill>
                <a:latin typeface="Avenir Book"/>
                <a:cs typeface="Avenir Book"/>
              </a:rPr>
              <a:t>Sabinsa</a:t>
            </a:r>
            <a:r>
              <a:rPr lang="en-US" sz="1200" baseline="0" dirty="0">
                <a:solidFill>
                  <a:schemeClr val="bg1"/>
                </a:solidFill>
                <a:latin typeface="Avenir Book"/>
                <a:cs typeface="Avenir Book"/>
              </a:rPr>
              <a:t> </a:t>
            </a:r>
            <a:r>
              <a:rPr lang="en-US" sz="1200" dirty="0">
                <a:solidFill>
                  <a:schemeClr val="bg1"/>
                </a:solidFill>
                <a:latin typeface="Avenir Book"/>
                <a:cs typeface="Avenir Book"/>
              </a:rPr>
              <a:t>| sabinsa.com</a:t>
            </a:r>
          </a:p>
        </p:txBody>
      </p:sp>
      <p:sp>
        <p:nvSpPr>
          <p:cNvPr id="10" name="Slide Number Placeholder 5">
            <a:extLst>
              <a:ext uri="{FF2B5EF4-FFF2-40B4-BE49-F238E27FC236}">
                <a16:creationId xmlns:a16="http://schemas.microsoft.com/office/drawing/2014/main" id="{D7290012-4ECA-D942-9D9D-672B1BB80B6D}"/>
              </a:ext>
            </a:extLst>
          </p:cNvPr>
          <p:cNvSpPr txBox="1">
            <a:spLocks/>
          </p:cNvSpPr>
          <p:nvPr userDrawn="1"/>
        </p:nvSpPr>
        <p:spPr>
          <a:xfrm>
            <a:off x="9606322" y="6581000"/>
            <a:ext cx="2346960" cy="276999"/>
          </a:xfrm>
          <a:prstGeom prst="rect">
            <a:avLst/>
          </a:prstGeom>
        </p:spPr>
        <p:txBody>
          <a:bodyPr vert="horz" lIns="101882" tIns="50941" rIns="101882" bIns="50941" rtlCol="0" anchor="ctr"/>
          <a:lstStyle>
            <a:defPPr>
              <a:defRPr lang="en-US"/>
            </a:defPPr>
            <a:lvl1pPr marL="0" algn="r" defTabSz="914400" rtl="0" eaLnBrk="1" fontAlgn="auto" latinLnBrk="0" hangingPunct="1">
              <a:spcBef>
                <a:spcPts val="0"/>
              </a:spcBef>
              <a:spcAft>
                <a:spcPts val="0"/>
              </a:spcAft>
              <a:defRPr sz="1300" kern="1200">
                <a:solidFill>
                  <a:schemeClr val="bg1"/>
                </a:solidFill>
                <a:latin typeface="Avenir Book"/>
                <a:ea typeface="+mn-ea"/>
                <a:cs typeface="Avenir Book"/>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A6E35FA-CC68-4083-8C40-5E2DBE2CA359}" type="slidenum">
              <a:rPr lang="en-US" smtClean="0"/>
              <a:pPr>
                <a:defRPr/>
              </a:pPr>
              <a:t>‹#›</a:t>
            </a:fld>
            <a:endParaRPr lang="en-US" dirty="0"/>
          </a:p>
        </p:txBody>
      </p:sp>
      <p:grpSp>
        <p:nvGrpSpPr>
          <p:cNvPr id="11" name="Group 10">
            <a:extLst>
              <a:ext uri="{FF2B5EF4-FFF2-40B4-BE49-F238E27FC236}">
                <a16:creationId xmlns:a16="http://schemas.microsoft.com/office/drawing/2014/main" id="{8F590969-96B3-244F-9510-D4B01305C1A0}"/>
              </a:ext>
            </a:extLst>
          </p:cNvPr>
          <p:cNvGrpSpPr/>
          <p:nvPr userDrawn="1"/>
        </p:nvGrpSpPr>
        <p:grpSpPr>
          <a:xfrm>
            <a:off x="9220200" y="-6167"/>
            <a:ext cx="2971800" cy="2247900"/>
            <a:chOff x="7075077" y="0"/>
            <a:chExt cx="2971800" cy="2247900"/>
          </a:xfrm>
        </p:grpSpPr>
        <p:pic>
          <p:nvPicPr>
            <p:cNvPr id="12" name="Picture 11">
              <a:extLst>
                <a:ext uri="{FF2B5EF4-FFF2-40B4-BE49-F238E27FC236}">
                  <a16:creationId xmlns:a16="http://schemas.microsoft.com/office/drawing/2014/main" id="{20851ECE-E7F4-AF4A-8B48-A490A389C9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75077" y="0"/>
              <a:ext cx="2971800" cy="2247900"/>
            </a:xfrm>
            <a:prstGeom prst="rect">
              <a:avLst/>
            </a:prstGeom>
          </p:spPr>
        </p:pic>
        <p:pic>
          <p:nvPicPr>
            <p:cNvPr id="13" name="Picture 3" descr="C:\Documents and Settings\girishkg\Desktop\SabinsaLogo_00.wmf">
              <a:extLst>
                <a:ext uri="{FF2B5EF4-FFF2-40B4-BE49-F238E27FC236}">
                  <a16:creationId xmlns:a16="http://schemas.microsoft.com/office/drawing/2014/main" id="{1914C59B-F155-F542-B422-42523BCA4011}"/>
                </a:ext>
              </a:extLst>
            </p:cNvPr>
            <p:cNvPicPr>
              <a:picLocks noChangeAspect="1" noChangeArrowheads="1"/>
            </p:cNvPicPr>
            <p:nvPr userDrawn="1"/>
          </p:nvPicPr>
          <p:blipFill>
            <a:blip r:embed="rId3" cstate="print"/>
            <a:srcRect/>
            <a:stretch>
              <a:fillRect/>
            </a:stretch>
          </p:blipFill>
          <p:spPr bwMode="auto">
            <a:xfrm>
              <a:off x="9456354" y="172720"/>
              <a:ext cx="434407" cy="604520"/>
            </a:xfrm>
            <a:prstGeom prst="rect">
              <a:avLst/>
            </a:prstGeom>
            <a:noFill/>
          </p:spPr>
        </p:pic>
      </p:grpSp>
    </p:spTree>
    <p:extLst>
      <p:ext uri="{BB962C8B-B14F-4D97-AF65-F5344CB8AC3E}">
        <p14:creationId xmlns:p14="http://schemas.microsoft.com/office/powerpoint/2010/main" val="10222512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D872928-B479-F7C5-9C83-C448FBA36175}"/>
              </a:ext>
            </a:extLst>
          </p:cNvPr>
          <p:cNvSpPr>
            <a:spLocks noGrp="1"/>
          </p:cNvSpPr>
          <p:nvPr>
            <p:ph type="title" hasCustomPrompt="1"/>
          </p:nvPr>
        </p:nvSpPr>
        <p:spPr>
          <a:xfrm>
            <a:off x="914400" y="1020445"/>
            <a:ext cx="4114800" cy="5029200"/>
          </a:xfrm>
        </p:spPr>
        <p:txBody>
          <a:bodyPr>
            <a:normAutofit/>
          </a:bodyPr>
          <a:lstStyle>
            <a:lvl1pPr>
              <a:defRPr sz="3600"/>
            </a:lvl1pPr>
          </a:lstStyle>
          <a:p>
            <a:r>
              <a:rPr lang="en-US" dirty="0"/>
              <a:t>Click to add title</a:t>
            </a:r>
          </a:p>
        </p:txBody>
      </p:sp>
      <p:sp>
        <p:nvSpPr>
          <p:cNvPr id="9" name="Content Placeholder 10">
            <a:extLst>
              <a:ext uri="{FF2B5EF4-FFF2-40B4-BE49-F238E27FC236}">
                <a16:creationId xmlns:a16="http://schemas.microsoft.com/office/drawing/2014/main" id="{61E3771A-E1EB-0CBE-828C-2C5E1F2AE6CF}"/>
              </a:ext>
            </a:extLst>
          </p:cNvPr>
          <p:cNvSpPr>
            <a:spLocks noGrp="1"/>
          </p:cNvSpPr>
          <p:nvPr>
            <p:ph sz="quarter" idx="11" hasCustomPrompt="1"/>
          </p:nvPr>
        </p:nvSpPr>
        <p:spPr>
          <a:xfrm>
            <a:off x="6475227" y="1020445"/>
            <a:ext cx="4802735" cy="5029200"/>
          </a:xfrm>
        </p:spPr>
        <p:txBody>
          <a:bodyPr anchor="ctr">
            <a:normAutofit/>
          </a:bodyPr>
          <a:lstStyle>
            <a:lvl1pPr marL="228600" indent="-228600">
              <a:lnSpc>
                <a:spcPct val="125000"/>
              </a:lnSpc>
              <a:spcBef>
                <a:spcPts val="0"/>
              </a:spcBef>
              <a:spcAft>
                <a:spcPts val="1200"/>
              </a:spcAft>
              <a:buFont typeface="Arial" panose="020B0604020202020204" pitchFamily="34" charset="0"/>
              <a:buChar char="•"/>
              <a:defRPr sz="1800"/>
            </a:lvl1pPr>
            <a:lvl2pPr marL="411480" indent="-228600">
              <a:lnSpc>
                <a:spcPct val="125000"/>
              </a:lnSpc>
              <a:spcBef>
                <a:spcPts val="0"/>
              </a:spcBef>
              <a:spcAft>
                <a:spcPts val="1200"/>
              </a:spcAft>
              <a:buFont typeface="Arial" panose="020B0604020202020204" pitchFamily="34" charset="0"/>
              <a:buChar char="•"/>
              <a:defRPr sz="1600"/>
            </a:lvl2pPr>
            <a:lvl3pPr marL="594360" indent="-228600">
              <a:lnSpc>
                <a:spcPct val="125000"/>
              </a:lnSpc>
              <a:spcBef>
                <a:spcPts val="0"/>
              </a:spcBef>
              <a:spcAft>
                <a:spcPts val="1200"/>
              </a:spcAft>
              <a:buFont typeface="Arial" panose="020B0604020202020204" pitchFamily="34" charset="0"/>
              <a:buChar char="•"/>
              <a:defRPr sz="1400"/>
            </a:lvl3pPr>
            <a:lvl4pPr marL="777240" indent="-228600">
              <a:lnSpc>
                <a:spcPct val="125000"/>
              </a:lnSpc>
              <a:spcBef>
                <a:spcPts val="0"/>
              </a:spcBef>
              <a:spcAft>
                <a:spcPts val="1200"/>
              </a:spcAft>
              <a:buFont typeface="Arial" panose="020B0604020202020204" pitchFamily="34" charset="0"/>
              <a:buChar char="•"/>
              <a:defRPr sz="1200"/>
            </a:lvl4pPr>
            <a:lvl5pPr marL="960120" indent="-228600">
              <a:lnSpc>
                <a:spcPct val="125000"/>
              </a:lnSpc>
              <a:spcBef>
                <a:spcPts val="0"/>
              </a:spcBef>
              <a:spcAft>
                <a:spcPts val="1200"/>
              </a:spcAft>
              <a:buFont typeface="Arial" panose="020B0604020202020204" pitchFamily="34" charset="0"/>
              <a:buChar cha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43412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Picture and Content">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9C70371-D147-2B29-EAEB-B10A799D09DF}"/>
              </a:ext>
            </a:extLst>
          </p:cNvPr>
          <p:cNvSpPr>
            <a:spLocks noGrp="1"/>
          </p:cNvSpPr>
          <p:nvPr>
            <p:ph type="title" hasCustomPrompt="1"/>
          </p:nvPr>
        </p:nvSpPr>
        <p:spPr>
          <a:xfrm>
            <a:off x="916169" y="614812"/>
            <a:ext cx="10359659" cy="1325563"/>
          </a:xfrm>
        </p:spPr>
        <p:txBody>
          <a:bodyPr>
            <a:normAutofit/>
          </a:bodyPr>
          <a:lstStyle>
            <a:lvl1pPr>
              <a:defRPr sz="3600"/>
            </a:lvl1pPr>
          </a:lstStyle>
          <a:p>
            <a:r>
              <a:rPr lang="en-US" dirty="0"/>
              <a:t>Click to add title</a:t>
            </a:r>
          </a:p>
        </p:txBody>
      </p:sp>
      <p:sp>
        <p:nvSpPr>
          <p:cNvPr id="3" name="Picture Placeholder 2">
            <a:extLst>
              <a:ext uri="{FF2B5EF4-FFF2-40B4-BE49-F238E27FC236}">
                <a16:creationId xmlns:a16="http://schemas.microsoft.com/office/drawing/2014/main" id="{1C5AE226-98C6-70F4-8DED-59E8FE30401C}"/>
              </a:ext>
            </a:extLst>
          </p:cNvPr>
          <p:cNvSpPr>
            <a:spLocks noGrp="1"/>
          </p:cNvSpPr>
          <p:nvPr>
            <p:ph type="pic" sz="quarter" idx="11"/>
          </p:nvPr>
        </p:nvSpPr>
        <p:spPr>
          <a:xfrm>
            <a:off x="-367" y="2177378"/>
            <a:ext cx="5713413" cy="4669987"/>
          </a:xfrm>
          <a:custGeom>
            <a:avLst/>
            <a:gdLst>
              <a:gd name="connsiteX0" fmla="*/ 400038 w 5713413"/>
              <a:gd name="connsiteY0" fmla="*/ 0 h 4669987"/>
              <a:gd name="connsiteX1" fmla="*/ 5713413 w 5713413"/>
              <a:gd name="connsiteY1" fmla="*/ 0 h 4669987"/>
              <a:gd name="connsiteX2" fmla="*/ 5713413 w 5713413"/>
              <a:gd name="connsiteY2" fmla="*/ 4315224 h 4669987"/>
              <a:gd name="connsiteX3" fmla="*/ 400038 w 5713413"/>
              <a:gd name="connsiteY3" fmla="*/ 4315224 h 4669987"/>
              <a:gd name="connsiteX4" fmla="*/ 0 w 5713413"/>
              <a:gd name="connsiteY4" fmla="*/ 0 h 4669987"/>
              <a:gd name="connsiteX5" fmla="*/ 386684 w 5713413"/>
              <a:gd name="connsiteY5" fmla="*/ 0 h 4669987"/>
              <a:gd name="connsiteX6" fmla="*/ 386684 w 5713413"/>
              <a:gd name="connsiteY6" fmla="*/ 4328578 h 4669987"/>
              <a:gd name="connsiteX7" fmla="*/ 5713413 w 5713413"/>
              <a:gd name="connsiteY7" fmla="*/ 4328578 h 4669987"/>
              <a:gd name="connsiteX8" fmla="*/ 5713413 w 5713413"/>
              <a:gd name="connsiteY8" fmla="*/ 4669987 h 4669987"/>
              <a:gd name="connsiteX9" fmla="*/ 0 w 5713413"/>
              <a:gd name="connsiteY9" fmla="*/ 4669987 h 466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3413" h="4669987">
                <a:moveTo>
                  <a:pt x="400038" y="0"/>
                </a:moveTo>
                <a:lnTo>
                  <a:pt x="5713413" y="0"/>
                </a:lnTo>
                <a:lnTo>
                  <a:pt x="5713413" y="4315224"/>
                </a:lnTo>
                <a:lnTo>
                  <a:pt x="400038" y="4315224"/>
                </a:lnTo>
                <a:close/>
                <a:moveTo>
                  <a:pt x="0" y="0"/>
                </a:moveTo>
                <a:lnTo>
                  <a:pt x="386684" y="0"/>
                </a:lnTo>
                <a:lnTo>
                  <a:pt x="386684" y="4328578"/>
                </a:lnTo>
                <a:lnTo>
                  <a:pt x="5713413" y="4328578"/>
                </a:lnTo>
                <a:lnTo>
                  <a:pt x="5713413" y="4669987"/>
                </a:lnTo>
                <a:lnTo>
                  <a:pt x="0" y="4669987"/>
                </a:lnTo>
                <a:close/>
              </a:path>
            </a:pathLst>
          </a:custGeom>
        </p:spPr>
        <p:txBody>
          <a:bodyPr wrap="square">
            <a:noAutofit/>
          </a:bodyPr>
          <a:lstStyle>
            <a:lvl1pPr marL="0" indent="0" algn="ctr">
              <a:buNone/>
              <a:defRPr sz="2000"/>
            </a:lvl1pPr>
          </a:lstStyle>
          <a:p>
            <a:r>
              <a:rPr lang="en-US"/>
              <a:t>Click icon to add picture</a:t>
            </a:r>
            <a:endParaRPr lang="en-US" dirty="0"/>
          </a:p>
        </p:txBody>
      </p:sp>
      <p:sp>
        <p:nvSpPr>
          <p:cNvPr id="12" name="Content Placeholder 11">
            <a:extLst>
              <a:ext uri="{FF2B5EF4-FFF2-40B4-BE49-F238E27FC236}">
                <a16:creationId xmlns:a16="http://schemas.microsoft.com/office/drawing/2014/main" id="{8EEA9034-22FD-3C2F-6A27-63638969802D}"/>
              </a:ext>
            </a:extLst>
          </p:cNvPr>
          <p:cNvSpPr>
            <a:spLocks noGrp="1"/>
          </p:cNvSpPr>
          <p:nvPr>
            <p:ph sz="quarter" idx="10" hasCustomPrompt="1"/>
          </p:nvPr>
        </p:nvSpPr>
        <p:spPr>
          <a:xfrm>
            <a:off x="6475413" y="2153285"/>
            <a:ext cx="4799012" cy="4089903"/>
          </a:xfrm>
        </p:spPr>
        <p:txBody>
          <a:bodyPr>
            <a:normAutofit/>
          </a:bodyPr>
          <a:lstStyle>
            <a:lvl1pPr>
              <a:lnSpc>
                <a:spcPct val="95000"/>
              </a:lnSpc>
              <a:spcBef>
                <a:spcPts val="1000"/>
              </a:spcBef>
              <a:spcAft>
                <a:spcPts val="1200"/>
              </a:spcAft>
              <a:defRPr sz="2000"/>
            </a:lvl1pPr>
            <a:lvl2pPr>
              <a:lnSpc>
                <a:spcPct val="95000"/>
              </a:lnSpc>
              <a:spcBef>
                <a:spcPts val="1000"/>
              </a:spcBef>
              <a:spcAft>
                <a:spcPts val="1200"/>
              </a:spcAft>
              <a:defRPr sz="1800"/>
            </a:lvl2pPr>
            <a:lvl3pPr>
              <a:lnSpc>
                <a:spcPct val="95000"/>
              </a:lnSpc>
              <a:spcBef>
                <a:spcPts val="1000"/>
              </a:spcBef>
              <a:spcAft>
                <a:spcPts val="1200"/>
              </a:spcAft>
              <a:defRPr sz="1600"/>
            </a:lvl3pPr>
            <a:lvl4pPr>
              <a:lnSpc>
                <a:spcPct val="95000"/>
              </a:lnSpc>
              <a:spcBef>
                <a:spcPts val="1000"/>
              </a:spcBef>
              <a:spcAft>
                <a:spcPts val="1200"/>
              </a:spcAft>
              <a:defRPr sz="1400"/>
            </a:lvl4pPr>
            <a:lvl5pPr>
              <a:lnSpc>
                <a:spcPct val="95000"/>
              </a:lnSpc>
              <a:spcBef>
                <a:spcPts val="1000"/>
              </a:spcBef>
              <a:spcAft>
                <a:spcPts val="1200"/>
              </a:spcAft>
              <a:defRPr sz="14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6926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2 column layout 1">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2090F11-94D5-C2A6-0759-3E7541B0993A}"/>
              </a:ext>
            </a:extLst>
          </p:cNvPr>
          <p:cNvSpPr>
            <a:spLocks noGrp="1"/>
          </p:cNvSpPr>
          <p:nvPr>
            <p:ph type="title" hasCustomPrompt="1"/>
          </p:nvPr>
        </p:nvSpPr>
        <p:spPr>
          <a:xfrm>
            <a:off x="929640" y="485113"/>
            <a:ext cx="10515600" cy="1531525"/>
          </a:xfrm>
        </p:spPr>
        <p:txBody>
          <a:bodyPr>
            <a:normAutofit/>
          </a:bodyPr>
          <a:lstStyle>
            <a:lvl1pPr>
              <a:defRPr sz="3600"/>
            </a:lvl1pPr>
          </a:lstStyle>
          <a:p>
            <a:r>
              <a:rPr lang="en-US" dirty="0"/>
              <a:t>Click to add title</a:t>
            </a:r>
          </a:p>
        </p:txBody>
      </p:sp>
      <p:sp>
        <p:nvSpPr>
          <p:cNvPr id="12" name="Content Placeholder 11">
            <a:extLst>
              <a:ext uri="{FF2B5EF4-FFF2-40B4-BE49-F238E27FC236}">
                <a16:creationId xmlns:a16="http://schemas.microsoft.com/office/drawing/2014/main" id="{634FD449-C6E0-CF8A-82B2-52438C952C07}"/>
              </a:ext>
            </a:extLst>
          </p:cNvPr>
          <p:cNvSpPr>
            <a:spLocks noGrp="1"/>
          </p:cNvSpPr>
          <p:nvPr>
            <p:ph sz="quarter" idx="10" hasCustomPrompt="1"/>
          </p:nvPr>
        </p:nvSpPr>
        <p:spPr>
          <a:xfrm>
            <a:off x="929640" y="2153285"/>
            <a:ext cx="4953001" cy="4219602"/>
          </a:xfrm>
        </p:spPr>
        <p:txBody>
          <a:bodyPr lIns="91440">
            <a:normAutofit/>
          </a:bodyPr>
          <a:lstStyle>
            <a:lvl1pPr>
              <a:spcBef>
                <a:spcPts val="1000"/>
              </a:spcBef>
              <a:spcAft>
                <a:spcPts val="1200"/>
              </a:spcAft>
              <a:defRPr sz="1800"/>
            </a:lvl1pPr>
            <a:lvl2pPr>
              <a:spcBef>
                <a:spcPts val="1000"/>
              </a:spcBef>
              <a:spcAft>
                <a:spcPts val="1200"/>
              </a:spcAft>
              <a:defRPr sz="1600"/>
            </a:lvl2pPr>
            <a:lvl3pPr>
              <a:spcBef>
                <a:spcPts val="1000"/>
              </a:spcBef>
              <a:spcAft>
                <a:spcPts val="1200"/>
              </a:spcAft>
              <a:defRPr sz="1400"/>
            </a:lvl3pPr>
            <a:lvl4pPr>
              <a:spcBef>
                <a:spcPts val="1000"/>
              </a:spcBef>
              <a:spcAft>
                <a:spcPts val="1200"/>
              </a:spcAft>
              <a:defRPr sz="1200"/>
            </a:lvl4pPr>
            <a:lvl5pPr>
              <a:spcBef>
                <a:spcPts val="1000"/>
              </a:spcBef>
              <a:spcAft>
                <a:spcPts val="1200"/>
              </a:spcAft>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1">
            <a:extLst>
              <a:ext uri="{FF2B5EF4-FFF2-40B4-BE49-F238E27FC236}">
                <a16:creationId xmlns:a16="http://schemas.microsoft.com/office/drawing/2014/main" id="{F971E741-6253-D410-B562-50CA5976207A}"/>
              </a:ext>
            </a:extLst>
          </p:cNvPr>
          <p:cNvSpPr>
            <a:spLocks noGrp="1"/>
          </p:cNvSpPr>
          <p:nvPr>
            <p:ph sz="quarter" idx="11" hasCustomPrompt="1"/>
          </p:nvPr>
        </p:nvSpPr>
        <p:spPr>
          <a:xfrm>
            <a:off x="6309360" y="2153285"/>
            <a:ext cx="5135880" cy="4219602"/>
          </a:xfrm>
        </p:spPr>
        <p:txBody>
          <a:bodyPr lIns="91440">
            <a:normAutofit/>
          </a:bodyPr>
          <a:lstStyle>
            <a:lvl1pPr>
              <a:spcBef>
                <a:spcPts val="1000"/>
              </a:spcBef>
              <a:spcAft>
                <a:spcPts val="1200"/>
              </a:spcAft>
              <a:defRPr sz="1800"/>
            </a:lvl1pPr>
            <a:lvl2pPr>
              <a:spcBef>
                <a:spcPts val="1000"/>
              </a:spcBef>
              <a:spcAft>
                <a:spcPts val="1200"/>
              </a:spcAft>
              <a:defRPr sz="1600"/>
            </a:lvl2pPr>
            <a:lvl3pPr>
              <a:spcBef>
                <a:spcPts val="1000"/>
              </a:spcBef>
              <a:spcAft>
                <a:spcPts val="1200"/>
              </a:spcAft>
              <a:defRPr sz="1400"/>
            </a:lvl3pPr>
            <a:lvl4pPr>
              <a:spcBef>
                <a:spcPts val="1000"/>
              </a:spcBef>
              <a:spcAft>
                <a:spcPts val="1200"/>
              </a:spcAft>
              <a:defRPr sz="1200"/>
            </a:lvl4pPr>
            <a:lvl5pPr>
              <a:spcBef>
                <a:spcPts val="1000"/>
              </a:spcBef>
              <a:spcAft>
                <a:spcPts val="1200"/>
              </a:spcAft>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0090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480D84-D473-774A-9AD8-513B4E67DB7F}"/>
              </a:ext>
            </a:extLst>
          </p:cNvPr>
          <p:cNvSpPr>
            <a:spLocks noGrp="1"/>
          </p:cNvSpPr>
          <p:nvPr>
            <p:ph idx="1"/>
          </p:nvPr>
        </p:nvSpPr>
        <p:spPr/>
        <p:txBody>
          <a:bodyPr/>
          <a:lstStyle>
            <a:lvl1pPr>
              <a:defRPr>
                <a:latin typeface="Avenir Next" panose="020B0503020202020204" pitchFamily="34" charset="0"/>
              </a:defRPr>
            </a:lvl1pPr>
            <a:lvl2pPr>
              <a:defRPr>
                <a:latin typeface="Avenir Next" panose="020B0503020202020204" pitchFamily="34" charset="0"/>
              </a:defRPr>
            </a:lvl2pPr>
            <a:lvl3pPr>
              <a:defRPr>
                <a:latin typeface="Avenir Next" panose="020B0503020202020204" pitchFamily="34" charset="0"/>
              </a:defRPr>
            </a:lvl3pPr>
            <a:lvl4pPr>
              <a:defRPr>
                <a:latin typeface="Avenir Next" panose="020B0503020202020204" pitchFamily="34" charset="0"/>
              </a:defRPr>
            </a:lvl4pPr>
            <a:lvl5pPr>
              <a:defRPr>
                <a:latin typeface="Avenir Next" panose="020B05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E2323B-5905-064A-8DBB-7A6FB6CEA972}"/>
              </a:ext>
            </a:extLst>
          </p:cNvPr>
          <p:cNvSpPr>
            <a:spLocks noGrp="1"/>
          </p:cNvSpPr>
          <p:nvPr>
            <p:ph type="dt" sz="half" idx="10"/>
          </p:nvPr>
        </p:nvSpPr>
        <p:spPr/>
        <p:txBody>
          <a:bodyPr/>
          <a:lstStyle/>
          <a:p>
            <a:fld id="{09050140-704F-3F48-A671-A58725B6F4E8}" type="datetimeFigureOut">
              <a:rPr lang="en-US" smtClean="0"/>
              <a:pPr/>
              <a:t>12/2/2025</a:t>
            </a:fld>
            <a:endParaRPr lang="en-US"/>
          </a:p>
        </p:txBody>
      </p:sp>
      <p:sp>
        <p:nvSpPr>
          <p:cNvPr id="5" name="Footer Placeholder 4">
            <a:extLst>
              <a:ext uri="{FF2B5EF4-FFF2-40B4-BE49-F238E27FC236}">
                <a16:creationId xmlns:a16="http://schemas.microsoft.com/office/drawing/2014/main" id="{E27CFDCE-974D-B840-AA8E-FBEB38EBED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7BA8E8-574B-AE42-8F07-70D3D52D05FD}"/>
              </a:ext>
            </a:extLst>
          </p:cNvPr>
          <p:cNvSpPr>
            <a:spLocks noGrp="1"/>
          </p:cNvSpPr>
          <p:nvPr>
            <p:ph type="sldNum" sz="quarter" idx="12"/>
          </p:nvPr>
        </p:nvSpPr>
        <p:spPr/>
        <p:txBody>
          <a:bodyPr/>
          <a:lstStyle/>
          <a:p>
            <a:fld id="{AFD518E4-327B-C141-9C31-5D21331CA508}" type="slidenum">
              <a:rPr lang="en-US" smtClean="0"/>
              <a:pPr/>
              <a:t>‹#›</a:t>
            </a:fld>
            <a:endParaRPr lang="en-US"/>
          </a:p>
        </p:txBody>
      </p:sp>
      <p:sp>
        <p:nvSpPr>
          <p:cNvPr id="13" name="Title 1">
            <a:extLst>
              <a:ext uri="{FF2B5EF4-FFF2-40B4-BE49-F238E27FC236}">
                <a16:creationId xmlns:a16="http://schemas.microsoft.com/office/drawing/2014/main" id="{553AE64A-7D5E-4BD0-8E22-EFF946C0AD57}"/>
              </a:ext>
            </a:extLst>
          </p:cNvPr>
          <p:cNvSpPr>
            <a:spLocks noGrp="1"/>
          </p:cNvSpPr>
          <p:nvPr>
            <p:ph type="title"/>
          </p:nvPr>
        </p:nvSpPr>
        <p:spPr>
          <a:xfrm>
            <a:off x="838200" y="735604"/>
            <a:ext cx="10515600" cy="747259"/>
          </a:xfrm>
        </p:spPr>
        <p:txBody>
          <a:bodyPr/>
          <a:lstStyle>
            <a:lvl1pPr>
              <a:defRPr>
                <a:latin typeface="Avenir Next" panose="020B0503020202020204" pitchFamily="34" charset="0"/>
              </a:defRPr>
            </a:lvl1pPr>
          </a:lstStyle>
          <a:p>
            <a:r>
              <a:rPr lang="en-US" dirty="0"/>
              <a:t>Click to edit Master title style</a:t>
            </a:r>
          </a:p>
        </p:txBody>
      </p:sp>
    </p:spTree>
    <p:extLst>
      <p:ext uri="{BB962C8B-B14F-4D97-AF65-F5344CB8AC3E}">
        <p14:creationId xmlns:p14="http://schemas.microsoft.com/office/powerpoint/2010/main" val="1561407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EDFE0-1657-FA49-AD88-3FF506DE800E}"/>
              </a:ext>
            </a:extLst>
          </p:cNvPr>
          <p:cNvSpPr>
            <a:spLocks noGrp="1"/>
          </p:cNvSpPr>
          <p:nvPr>
            <p:ph type="title"/>
          </p:nvPr>
        </p:nvSpPr>
        <p:spPr>
          <a:xfrm>
            <a:off x="831850" y="1709738"/>
            <a:ext cx="10515600" cy="2852737"/>
          </a:xfrm>
        </p:spPr>
        <p:txBody>
          <a:bodyPr anchor="b"/>
          <a:lstStyle>
            <a:lvl1pPr>
              <a:defRPr sz="6000">
                <a:latin typeface="Avenir Next" panose="020B0503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5374D580-9ADB-A54A-A68E-FEFD6DBCB4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Avenir Next" panose="020B0503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9D1CA46C-1F0E-8942-A6B9-9E26964341AE}"/>
              </a:ext>
            </a:extLst>
          </p:cNvPr>
          <p:cNvSpPr>
            <a:spLocks noGrp="1"/>
          </p:cNvSpPr>
          <p:nvPr>
            <p:ph type="dt" sz="half" idx="10"/>
          </p:nvPr>
        </p:nvSpPr>
        <p:spPr/>
        <p:txBody>
          <a:bodyPr/>
          <a:lstStyle/>
          <a:p>
            <a:fld id="{09050140-704F-3F48-A671-A58725B6F4E8}" type="datetimeFigureOut">
              <a:rPr lang="en-US" smtClean="0"/>
              <a:pPr/>
              <a:t>12/2/2025</a:t>
            </a:fld>
            <a:endParaRPr lang="en-US"/>
          </a:p>
        </p:txBody>
      </p:sp>
      <p:sp>
        <p:nvSpPr>
          <p:cNvPr id="5" name="Footer Placeholder 4">
            <a:extLst>
              <a:ext uri="{FF2B5EF4-FFF2-40B4-BE49-F238E27FC236}">
                <a16:creationId xmlns:a16="http://schemas.microsoft.com/office/drawing/2014/main" id="{D879684D-5370-8D45-93C4-A29B794AF7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74EE05-7E55-2F44-9D43-6DADCB1D5AC2}"/>
              </a:ext>
            </a:extLst>
          </p:cNvPr>
          <p:cNvSpPr>
            <a:spLocks noGrp="1"/>
          </p:cNvSpPr>
          <p:nvPr>
            <p:ph type="sldNum" sz="quarter" idx="12"/>
          </p:nvPr>
        </p:nvSpPr>
        <p:spPr/>
        <p:txBody>
          <a:bodyPr/>
          <a:lstStyle/>
          <a:p>
            <a:fld id="{AFD518E4-327B-C141-9C31-5D21331CA508}" type="slidenum">
              <a:rPr lang="en-US" smtClean="0"/>
              <a:pPr/>
              <a:t>‹#›</a:t>
            </a:fld>
            <a:endParaRPr lang="en-US"/>
          </a:p>
        </p:txBody>
      </p:sp>
    </p:spTree>
    <p:extLst>
      <p:ext uri="{BB962C8B-B14F-4D97-AF65-F5344CB8AC3E}">
        <p14:creationId xmlns:p14="http://schemas.microsoft.com/office/powerpoint/2010/main" val="12992080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DEBBE8-28EE-F44C-96E9-82D0D59889F6}"/>
              </a:ext>
            </a:extLst>
          </p:cNvPr>
          <p:cNvSpPr>
            <a:spLocks noGrp="1"/>
          </p:cNvSpPr>
          <p:nvPr>
            <p:ph sz="half" idx="1"/>
          </p:nvPr>
        </p:nvSpPr>
        <p:spPr>
          <a:xfrm>
            <a:off x="838200" y="1825625"/>
            <a:ext cx="5181600" cy="4351338"/>
          </a:xfrm>
        </p:spPr>
        <p:txBody>
          <a:bodyPr/>
          <a:lstStyle>
            <a:lvl1pPr>
              <a:defRPr>
                <a:latin typeface="Avenir Next" panose="020B0503020202020204" pitchFamily="34" charset="0"/>
              </a:defRPr>
            </a:lvl1pPr>
            <a:lvl2pPr>
              <a:defRPr>
                <a:latin typeface="Avenir Next" panose="020B0503020202020204" pitchFamily="34" charset="0"/>
              </a:defRPr>
            </a:lvl2pPr>
            <a:lvl3pPr>
              <a:defRPr>
                <a:latin typeface="Avenir Next" panose="020B0503020202020204" pitchFamily="34" charset="0"/>
              </a:defRPr>
            </a:lvl3pPr>
            <a:lvl4pPr>
              <a:defRPr>
                <a:latin typeface="Avenir Next" panose="020B0503020202020204" pitchFamily="34" charset="0"/>
              </a:defRPr>
            </a:lvl4pPr>
            <a:lvl5pPr>
              <a:defRPr>
                <a:latin typeface="Avenir Next" panose="020B05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41786A6-A376-3442-B6A6-4AFF0B0F5B5F}"/>
              </a:ext>
            </a:extLst>
          </p:cNvPr>
          <p:cNvSpPr>
            <a:spLocks noGrp="1"/>
          </p:cNvSpPr>
          <p:nvPr>
            <p:ph sz="half" idx="2"/>
          </p:nvPr>
        </p:nvSpPr>
        <p:spPr>
          <a:xfrm>
            <a:off x="6172200" y="1825625"/>
            <a:ext cx="5181600" cy="4351338"/>
          </a:xfrm>
        </p:spPr>
        <p:txBody>
          <a:bodyPr/>
          <a:lstStyle>
            <a:lvl1pPr>
              <a:defRPr>
                <a:latin typeface="Avenir Next" panose="020B0503020202020204" pitchFamily="34" charset="0"/>
              </a:defRPr>
            </a:lvl1pPr>
            <a:lvl2pPr>
              <a:defRPr>
                <a:latin typeface="Avenir Next" panose="020B0503020202020204" pitchFamily="34" charset="0"/>
              </a:defRPr>
            </a:lvl2pPr>
            <a:lvl3pPr>
              <a:defRPr>
                <a:latin typeface="Avenir Next" panose="020B0503020202020204" pitchFamily="34" charset="0"/>
              </a:defRPr>
            </a:lvl3pPr>
            <a:lvl4pPr>
              <a:defRPr>
                <a:latin typeface="Avenir Next" panose="020B0503020202020204" pitchFamily="34" charset="0"/>
              </a:defRPr>
            </a:lvl4pPr>
            <a:lvl5pPr>
              <a:defRPr>
                <a:latin typeface="Avenir Next" panose="020B05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19AFBE44-22B7-C341-8D9A-2515A2C9FA30}"/>
              </a:ext>
            </a:extLst>
          </p:cNvPr>
          <p:cNvSpPr>
            <a:spLocks noGrp="1"/>
          </p:cNvSpPr>
          <p:nvPr>
            <p:ph type="dt" sz="half" idx="10"/>
          </p:nvPr>
        </p:nvSpPr>
        <p:spPr/>
        <p:txBody>
          <a:bodyPr/>
          <a:lstStyle/>
          <a:p>
            <a:fld id="{09050140-704F-3F48-A671-A58725B6F4E8}" type="datetimeFigureOut">
              <a:rPr lang="en-US" smtClean="0"/>
              <a:pPr/>
              <a:t>12/2/2025</a:t>
            </a:fld>
            <a:endParaRPr lang="en-US"/>
          </a:p>
        </p:txBody>
      </p:sp>
      <p:sp>
        <p:nvSpPr>
          <p:cNvPr id="6" name="Footer Placeholder 5">
            <a:extLst>
              <a:ext uri="{FF2B5EF4-FFF2-40B4-BE49-F238E27FC236}">
                <a16:creationId xmlns:a16="http://schemas.microsoft.com/office/drawing/2014/main" id="{7F3AB64B-7B9B-E445-B1CC-465B738257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21C154-6E00-CD4A-A0B8-F71E0EB23B36}"/>
              </a:ext>
            </a:extLst>
          </p:cNvPr>
          <p:cNvSpPr>
            <a:spLocks noGrp="1"/>
          </p:cNvSpPr>
          <p:nvPr>
            <p:ph type="sldNum" sz="quarter" idx="12"/>
          </p:nvPr>
        </p:nvSpPr>
        <p:spPr/>
        <p:txBody>
          <a:bodyPr/>
          <a:lstStyle/>
          <a:p>
            <a:fld id="{AFD518E4-327B-C141-9C31-5D21331CA508}" type="slidenum">
              <a:rPr lang="en-US" smtClean="0"/>
              <a:pPr/>
              <a:t>‹#›</a:t>
            </a:fld>
            <a:endParaRPr lang="en-US"/>
          </a:p>
        </p:txBody>
      </p:sp>
      <p:sp>
        <p:nvSpPr>
          <p:cNvPr id="13" name="Title 1">
            <a:extLst>
              <a:ext uri="{FF2B5EF4-FFF2-40B4-BE49-F238E27FC236}">
                <a16:creationId xmlns:a16="http://schemas.microsoft.com/office/drawing/2014/main" id="{FCC7E32B-5CD0-42EB-8018-859DE9631B5E}"/>
              </a:ext>
            </a:extLst>
          </p:cNvPr>
          <p:cNvSpPr>
            <a:spLocks noGrp="1"/>
          </p:cNvSpPr>
          <p:nvPr>
            <p:ph type="title"/>
          </p:nvPr>
        </p:nvSpPr>
        <p:spPr>
          <a:xfrm>
            <a:off x="838200" y="735604"/>
            <a:ext cx="10515600" cy="747259"/>
          </a:xfrm>
        </p:spPr>
        <p:txBody>
          <a:bodyPr/>
          <a:lstStyle>
            <a:lvl1pPr>
              <a:defRPr>
                <a:latin typeface="Avenir Next" panose="020B0503020202020204" pitchFamily="34" charset="0"/>
              </a:defRPr>
            </a:lvl1pPr>
          </a:lstStyle>
          <a:p>
            <a:r>
              <a:rPr lang="en-US" dirty="0"/>
              <a:t>Click to edit Master title style</a:t>
            </a:r>
          </a:p>
        </p:txBody>
      </p:sp>
    </p:spTree>
    <p:extLst>
      <p:ext uri="{BB962C8B-B14F-4D97-AF65-F5344CB8AC3E}">
        <p14:creationId xmlns:p14="http://schemas.microsoft.com/office/powerpoint/2010/main" val="9655330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C3590-4ECE-3A40-B59E-FD60A03A84DC}"/>
              </a:ext>
            </a:extLst>
          </p:cNvPr>
          <p:cNvSpPr>
            <a:spLocks noGrp="1"/>
          </p:cNvSpPr>
          <p:nvPr>
            <p:ph type="title"/>
          </p:nvPr>
        </p:nvSpPr>
        <p:spPr>
          <a:xfrm>
            <a:off x="838200" y="735604"/>
            <a:ext cx="10515600" cy="747259"/>
          </a:xfrm>
        </p:spPr>
        <p:txBody>
          <a:bodyPr/>
          <a:lstStyle>
            <a:lvl1pPr>
              <a:defRPr>
                <a:latin typeface="Avenir Next" panose="020B05030202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3E4076C7-F127-2F49-BF8C-2B571BA79806}"/>
              </a:ext>
            </a:extLst>
          </p:cNvPr>
          <p:cNvSpPr>
            <a:spLocks noGrp="1"/>
          </p:cNvSpPr>
          <p:nvPr>
            <p:ph type="dt" sz="half" idx="10"/>
          </p:nvPr>
        </p:nvSpPr>
        <p:spPr/>
        <p:txBody>
          <a:bodyPr/>
          <a:lstStyle/>
          <a:p>
            <a:fld id="{09050140-704F-3F48-A671-A58725B6F4E8}" type="datetimeFigureOut">
              <a:rPr lang="en-US" smtClean="0"/>
              <a:pPr/>
              <a:t>12/2/2025</a:t>
            </a:fld>
            <a:endParaRPr lang="en-US"/>
          </a:p>
        </p:txBody>
      </p:sp>
      <p:sp>
        <p:nvSpPr>
          <p:cNvPr id="4" name="Footer Placeholder 3">
            <a:extLst>
              <a:ext uri="{FF2B5EF4-FFF2-40B4-BE49-F238E27FC236}">
                <a16:creationId xmlns:a16="http://schemas.microsoft.com/office/drawing/2014/main" id="{1C62310A-3D81-0340-AC10-B0B70572ED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1B7A7E-87F3-5C43-9089-09F96A834B6D}"/>
              </a:ext>
            </a:extLst>
          </p:cNvPr>
          <p:cNvSpPr>
            <a:spLocks noGrp="1"/>
          </p:cNvSpPr>
          <p:nvPr>
            <p:ph type="sldNum" sz="quarter" idx="12"/>
          </p:nvPr>
        </p:nvSpPr>
        <p:spPr/>
        <p:txBody>
          <a:bodyPr/>
          <a:lstStyle/>
          <a:p>
            <a:fld id="{AFD518E4-327B-C141-9C31-5D21331CA508}" type="slidenum">
              <a:rPr lang="en-US" smtClean="0"/>
              <a:pPr/>
              <a:t>‹#›</a:t>
            </a:fld>
            <a:endParaRPr lang="en-US"/>
          </a:p>
        </p:txBody>
      </p:sp>
    </p:spTree>
    <p:extLst>
      <p:ext uri="{BB962C8B-B14F-4D97-AF65-F5344CB8AC3E}">
        <p14:creationId xmlns:p14="http://schemas.microsoft.com/office/powerpoint/2010/main" val="33356501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EA3C67-3ED7-1440-8E94-D977A3E40C43}"/>
              </a:ext>
            </a:extLst>
          </p:cNvPr>
          <p:cNvSpPr>
            <a:spLocks noGrp="1"/>
          </p:cNvSpPr>
          <p:nvPr>
            <p:ph type="dt" sz="half" idx="10"/>
          </p:nvPr>
        </p:nvSpPr>
        <p:spPr/>
        <p:txBody>
          <a:bodyPr/>
          <a:lstStyle/>
          <a:p>
            <a:fld id="{09050140-704F-3F48-A671-A58725B6F4E8}" type="datetimeFigureOut">
              <a:rPr lang="en-US" smtClean="0"/>
              <a:pPr/>
              <a:t>12/2/2025</a:t>
            </a:fld>
            <a:endParaRPr lang="en-US"/>
          </a:p>
        </p:txBody>
      </p:sp>
      <p:sp>
        <p:nvSpPr>
          <p:cNvPr id="3" name="Footer Placeholder 2">
            <a:extLst>
              <a:ext uri="{FF2B5EF4-FFF2-40B4-BE49-F238E27FC236}">
                <a16:creationId xmlns:a16="http://schemas.microsoft.com/office/drawing/2014/main" id="{7CAB7F8B-0796-E44E-A7F4-4E3A113781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9CD980-9422-0F4B-BF67-3DF370CC7C81}"/>
              </a:ext>
            </a:extLst>
          </p:cNvPr>
          <p:cNvSpPr>
            <a:spLocks noGrp="1"/>
          </p:cNvSpPr>
          <p:nvPr>
            <p:ph type="sldNum" sz="quarter" idx="12"/>
          </p:nvPr>
        </p:nvSpPr>
        <p:spPr/>
        <p:txBody>
          <a:bodyPr/>
          <a:lstStyle/>
          <a:p>
            <a:fld id="{AFD518E4-327B-C141-9C31-5D21331CA508}" type="slidenum">
              <a:rPr lang="en-US" smtClean="0"/>
              <a:pPr/>
              <a:t>‹#›</a:t>
            </a:fld>
            <a:endParaRPr lang="en-US"/>
          </a:p>
        </p:txBody>
      </p:sp>
    </p:spTree>
    <p:extLst>
      <p:ext uri="{BB962C8B-B14F-4D97-AF65-F5344CB8AC3E}">
        <p14:creationId xmlns:p14="http://schemas.microsoft.com/office/powerpoint/2010/main" val="13234954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6B074-F653-ED43-8585-2A5FB93CC2D4}"/>
              </a:ext>
            </a:extLst>
          </p:cNvPr>
          <p:cNvSpPr>
            <a:spLocks noGrp="1"/>
          </p:cNvSpPr>
          <p:nvPr>
            <p:ph type="title"/>
          </p:nvPr>
        </p:nvSpPr>
        <p:spPr>
          <a:xfrm>
            <a:off x="839788" y="987424"/>
            <a:ext cx="3932237" cy="1069975"/>
          </a:xfrm>
        </p:spPr>
        <p:txBody>
          <a:bodyPr anchor="b"/>
          <a:lstStyle>
            <a:lvl1pPr>
              <a:defRPr sz="3200">
                <a:latin typeface="Avenir Next" panose="020B0503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7E5DB9D7-6071-B847-8A8E-C81E021D34FD}"/>
              </a:ext>
            </a:extLst>
          </p:cNvPr>
          <p:cNvSpPr>
            <a:spLocks noGrp="1"/>
          </p:cNvSpPr>
          <p:nvPr>
            <p:ph idx="1"/>
          </p:nvPr>
        </p:nvSpPr>
        <p:spPr>
          <a:xfrm>
            <a:off x="5183188" y="987425"/>
            <a:ext cx="6172200" cy="4873625"/>
          </a:xfrm>
        </p:spPr>
        <p:txBody>
          <a:bodyPr/>
          <a:lstStyle>
            <a:lvl1pPr>
              <a:defRPr sz="3200">
                <a:latin typeface="Avenir Next" panose="020B0503020202020204" pitchFamily="34" charset="0"/>
              </a:defRPr>
            </a:lvl1pPr>
            <a:lvl2pPr>
              <a:defRPr sz="2800">
                <a:latin typeface="Avenir Next" panose="020B0503020202020204" pitchFamily="34" charset="0"/>
              </a:defRPr>
            </a:lvl2pPr>
            <a:lvl3pPr>
              <a:defRPr sz="2400">
                <a:latin typeface="Avenir Next" panose="020B0503020202020204" pitchFamily="34" charset="0"/>
              </a:defRPr>
            </a:lvl3pPr>
            <a:lvl4pPr>
              <a:defRPr sz="2000">
                <a:latin typeface="Avenir Next" panose="020B0503020202020204" pitchFamily="34" charset="0"/>
              </a:defRPr>
            </a:lvl4pPr>
            <a:lvl5pPr>
              <a:defRPr sz="2000">
                <a:latin typeface="Avenir Next" panose="020B05030202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D16C7AC-A890-4144-A172-A0F409AA98A6}"/>
              </a:ext>
            </a:extLst>
          </p:cNvPr>
          <p:cNvSpPr>
            <a:spLocks noGrp="1"/>
          </p:cNvSpPr>
          <p:nvPr>
            <p:ph type="body" sz="half" idx="2"/>
          </p:nvPr>
        </p:nvSpPr>
        <p:spPr>
          <a:xfrm>
            <a:off x="839788" y="2057400"/>
            <a:ext cx="3932237" cy="3811588"/>
          </a:xfrm>
        </p:spPr>
        <p:txBody>
          <a:bodyPr/>
          <a:lstStyle>
            <a:lvl1pPr marL="0" indent="0">
              <a:buNone/>
              <a:defRPr sz="1600">
                <a:latin typeface="Avenir Next" panose="020B05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2A0CD1E2-F225-AE4C-8757-5748B41CE3B6}"/>
              </a:ext>
            </a:extLst>
          </p:cNvPr>
          <p:cNvSpPr>
            <a:spLocks noGrp="1"/>
          </p:cNvSpPr>
          <p:nvPr>
            <p:ph type="dt" sz="half" idx="10"/>
          </p:nvPr>
        </p:nvSpPr>
        <p:spPr/>
        <p:txBody>
          <a:bodyPr/>
          <a:lstStyle/>
          <a:p>
            <a:fld id="{09050140-704F-3F48-A671-A58725B6F4E8}" type="datetimeFigureOut">
              <a:rPr lang="en-US" smtClean="0"/>
              <a:pPr/>
              <a:t>12/2/2025</a:t>
            </a:fld>
            <a:endParaRPr lang="en-US"/>
          </a:p>
        </p:txBody>
      </p:sp>
      <p:sp>
        <p:nvSpPr>
          <p:cNvPr id="6" name="Footer Placeholder 5">
            <a:extLst>
              <a:ext uri="{FF2B5EF4-FFF2-40B4-BE49-F238E27FC236}">
                <a16:creationId xmlns:a16="http://schemas.microsoft.com/office/drawing/2014/main" id="{3C6E7683-0566-0640-8081-8CE0E68B36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0C8377-0FC7-B941-8813-A2314109A338}"/>
              </a:ext>
            </a:extLst>
          </p:cNvPr>
          <p:cNvSpPr>
            <a:spLocks noGrp="1"/>
          </p:cNvSpPr>
          <p:nvPr>
            <p:ph type="sldNum" sz="quarter" idx="12"/>
          </p:nvPr>
        </p:nvSpPr>
        <p:spPr/>
        <p:txBody>
          <a:bodyPr/>
          <a:lstStyle/>
          <a:p>
            <a:fld id="{AFD518E4-327B-C141-9C31-5D21331CA508}" type="slidenum">
              <a:rPr lang="en-US" smtClean="0"/>
              <a:pPr/>
              <a:t>‹#›</a:t>
            </a:fld>
            <a:endParaRPr lang="en-US"/>
          </a:p>
        </p:txBody>
      </p:sp>
    </p:spTree>
    <p:extLst>
      <p:ext uri="{BB962C8B-B14F-4D97-AF65-F5344CB8AC3E}">
        <p14:creationId xmlns:p14="http://schemas.microsoft.com/office/powerpoint/2010/main" val="6333007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3F1FD-992A-8D48-964F-9828D6121599}"/>
              </a:ext>
            </a:extLst>
          </p:cNvPr>
          <p:cNvSpPr>
            <a:spLocks noGrp="1"/>
          </p:cNvSpPr>
          <p:nvPr>
            <p:ph type="title"/>
          </p:nvPr>
        </p:nvSpPr>
        <p:spPr/>
        <p:txBody>
          <a:bodyPr/>
          <a:lstStyle>
            <a:lvl1pPr>
              <a:defRPr>
                <a:latin typeface="Avenir Next" panose="020B0503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F6310D99-94BC-C142-9E78-ECC87D85ECA8}"/>
              </a:ext>
            </a:extLst>
          </p:cNvPr>
          <p:cNvSpPr>
            <a:spLocks noGrp="1"/>
          </p:cNvSpPr>
          <p:nvPr>
            <p:ph type="body" orient="vert" idx="1"/>
          </p:nvPr>
        </p:nvSpPr>
        <p:spPr/>
        <p:txBody>
          <a:bodyPr vert="eaVert"/>
          <a:lstStyle>
            <a:lvl1pPr>
              <a:defRPr>
                <a:latin typeface="Avenir Next" panose="020B0503020202020204" pitchFamily="34" charset="0"/>
              </a:defRPr>
            </a:lvl1pPr>
            <a:lvl2pPr>
              <a:defRPr>
                <a:latin typeface="Avenir Next" panose="020B0503020202020204" pitchFamily="34" charset="0"/>
              </a:defRPr>
            </a:lvl2pPr>
            <a:lvl3pPr>
              <a:defRPr>
                <a:latin typeface="Avenir Next" panose="020B0503020202020204" pitchFamily="34" charset="0"/>
              </a:defRPr>
            </a:lvl3pPr>
            <a:lvl4pPr>
              <a:defRPr>
                <a:latin typeface="Avenir Next" panose="020B0503020202020204" pitchFamily="34" charset="0"/>
              </a:defRPr>
            </a:lvl4pPr>
            <a:lvl5pPr>
              <a:defRPr>
                <a:latin typeface="Avenir Next" panose="020B05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4E5077A-BE72-DE48-9C32-61C276BBE6D2}"/>
              </a:ext>
            </a:extLst>
          </p:cNvPr>
          <p:cNvSpPr>
            <a:spLocks noGrp="1"/>
          </p:cNvSpPr>
          <p:nvPr>
            <p:ph type="dt" sz="half" idx="10"/>
          </p:nvPr>
        </p:nvSpPr>
        <p:spPr/>
        <p:txBody>
          <a:bodyPr/>
          <a:lstStyle/>
          <a:p>
            <a:fld id="{09050140-704F-3F48-A671-A58725B6F4E8}" type="datetimeFigureOut">
              <a:rPr lang="en-US" smtClean="0"/>
              <a:pPr/>
              <a:t>12/2/2025</a:t>
            </a:fld>
            <a:endParaRPr lang="en-US"/>
          </a:p>
        </p:txBody>
      </p:sp>
      <p:sp>
        <p:nvSpPr>
          <p:cNvPr id="5" name="Footer Placeholder 4">
            <a:extLst>
              <a:ext uri="{FF2B5EF4-FFF2-40B4-BE49-F238E27FC236}">
                <a16:creationId xmlns:a16="http://schemas.microsoft.com/office/drawing/2014/main" id="{37E91F15-652C-784B-9F59-4182BC982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02E3FC-F013-5140-8F60-3D6EEEF8CE9F}"/>
              </a:ext>
            </a:extLst>
          </p:cNvPr>
          <p:cNvSpPr>
            <a:spLocks noGrp="1"/>
          </p:cNvSpPr>
          <p:nvPr>
            <p:ph type="sldNum" sz="quarter" idx="12"/>
          </p:nvPr>
        </p:nvSpPr>
        <p:spPr/>
        <p:txBody>
          <a:bodyPr/>
          <a:lstStyle/>
          <a:p>
            <a:fld id="{AFD518E4-327B-C141-9C31-5D21331CA508}" type="slidenum">
              <a:rPr lang="en-US" smtClean="0"/>
              <a:pPr/>
              <a:t>‹#›</a:t>
            </a:fld>
            <a:endParaRPr lang="en-US"/>
          </a:p>
        </p:txBody>
      </p:sp>
    </p:spTree>
    <p:extLst>
      <p:ext uri="{BB962C8B-B14F-4D97-AF65-F5344CB8AC3E}">
        <p14:creationId xmlns:p14="http://schemas.microsoft.com/office/powerpoint/2010/main" val="1563225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B5B80-ECAD-4543-8464-BE5D1173E653}"/>
              </a:ext>
            </a:extLst>
          </p:cNvPr>
          <p:cNvSpPr>
            <a:spLocks noGrp="1"/>
          </p:cNvSpPr>
          <p:nvPr>
            <p:ph type="title" orient="vert"/>
          </p:nvPr>
        </p:nvSpPr>
        <p:spPr>
          <a:xfrm>
            <a:off x="8724900" y="365125"/>
            <a:ext cx="2628900" cy="5811838"/>
          </a:xfrm>
        </p:spPr>
        <p:txBody>
          <a:bodyPr vert="eaVert"/>
          <a:lstStyle>
            <a:lvl1pPr>
              <a:defRPr>
                <a:latin typeface="Avenir Next" panose="020B0503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191E1AB0-9067-C64C-9130-1415FB3E8F43}"/>
              </a:ext>
            </a:extLst>
          </p:cNvPr>
          <p:cNvSpPr>
            <a:spLocks noGrp="1"/>
          </p:cNvSpPr>
          <p:nvPr>
            <p:ph type="body" orient="vert" idx="1"/>
          </p:nvPr>
        </p:nvSpPr>
        <p:spPr>
          <a:xfrm>
            <a:off x="838200" y="365125"/>
            <a:ext cx="7734300" cy="5811838"/>
          </a:xfrm>
        </p:spPr>
        <p:txBody>
          <a:bodyPr vert="eaVert"/>
          <a:lstStyle>
            <a:lvl1pPr>
              <a:defRPr>
                <a:latin typeface="Avenir Next" panose="020B0503020202020204" pitchFamily="34" charset="0"/>
              </a:defRPr>
            </a:lvl1pPr>
            <a:lvl2pPr>
              <a:defRPr>
                <a:latin typeface="Avenir Next" panose="020B0503020202020204" pitchFamily="34" charset="0"/>
              </a:defRPr>
            </a:lvl2pPr>
            <a:lvl3pPr>
              <a:defRPr>
                <a:latin typeface="Avenir Next" panose="020B0503020202020204" pitchFamily="34" charset="0"/>
              </a:defRPr>
            </a:lvl3pPr>
            <a:lvl4pPr>
              <a:defRPr>
                <a:latin typeface="Avenir Next" panose="020B0503020202020204" pitchFamily="34" charset="0"/>
              </a:defRPr>
            </a:lvl4pPr>
            <a:lvl5pPr>
              <a:defRPr>
                <a:latin typeface="Avenir Next" panose="020B05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45D91B7-86C4-B648-A3FC-4F849F8363FF}"/>
              </a:ext>
            </a:extLst>
          </p:cNvPr>
          <p:cNvSpPr>
            <a:spLocks noGrp="1"/>
          </p:cNvSpPr>
          <p:nvPr>
            <p:ph type="dt" sz="half" idx="10"/>
          </p:nvPr>
        </p:nvSpPr>
        <p:spPr/>
        <p:txBody>
          <a:bodyPr/>
          <a:lstStyle/>
          <a:p>
            <a:fld id="{09050140-704F-3F48-A671-A58725B6F4E8}" type="datetimeFigureOut">
              <a:rPr lang="en-US" smtClean="0"/>
              <a:pPr/>
              <a:t>12/2/2025</a:t>
            </a:fld>
            <a:endParaRPr lang="en-US"/>
          </a:p>
        </p:txBody>
      </p:sp>
      <p:sp>
        <p:nvSpPr>
          <p:cNvPr id="5" name="Footer Placeholder 4">
            <a:extLst>
              <a:ext uri="{FF2B5EF4-FFF2-40B4-BE49-F238E27FC236}">
                <a16:creationId xmlns:a16="http://schemas.microsoft.com/office/drawing/2014/main" id="{30C030A0-0CCC-B04D-9B01-0886A012CA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25389C-39CF-6F4A-8155-E3D4014EB1CE}"/>
              </a:ext>
            </a:extLst>
          </p:cNvPr>
          <p:cNvSpPr>
            <a:spLocks noGrp="1"/>
          </p:cNvSpPr>
          <p:nvPr>
            <p:ph type="sldNum" sz="quarter" idx="12"/>
          </p:nvPr>
        </p:nvSpPr>
        <p:spPr/>
        <p:txBody>
          <a:bodyPr/>
          <a:lstStyle/>
          <a:p>
            <a:fld id="{AFD518E4-327B-C141-9C31-5D21331CA508}" type="slidenum">
              <a:rPr lang="en-US" smtClean="0"/>
              <a:pPr/>
              <a:t>‹#›</a:t>
            </a:fld>
            <a:endParaRPr lang="en-US"/>
          </a:p>
        </p:txBody>
      </p:sp>
    </p:spTree>
    <p:extLst>
      <p:ext uri="{BB962C8B-B14F-4D97-AF65-F5344CB8AC3E}">
        <p14:creationId xmlns:p14="http://schemas.microsoft.com/office/powerpoint/2010/main" val="22534673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w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A33B31-FD67-4245-8462-80F379ADAF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to edit Master title style</a:t>
            </a:r>
          </a:p>
        </p:txBody>
      </p:sp>
      <p:sp>
        <p:nvSpPr>
          <p:cNvPr id="3" name="Text Placeholder 2">
            <a:extLst>
              <a:ext uri="{FF2B5EF4-FFF2-40B4-BE49-F238E27FC236}">
                <a16:creationId xmlns:a16="http://schemas.microsoft.com/office/drawing/2014/main" id="{C2167A48-D3D4-D540-BDBE-5B6ABD0686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793A0A-2E89-3042-AB78-9AEF18F781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50140-704F-3F48-A671-A58725B6F4E8}" type="datetimeFigureOut">
              <a:rPr lang="en-US" smtClean="0"/>
              <a:pPr/>
              <a:t>12/2/2025</a:t>
            </a:fld>
            <a:endParaRPr lang="en-US"/>
          </a:p>
        </p:txBody>
      </p:sp>
      <p:sp>
        <p:nvSpPr>
          <p:cNvPr id="5" name="Footer Placeholder 4">
            <a:extLst>
              <a:ext uri="{FF2B5EF4-FFF2-40B4-BE49-F238E27FC236}">
                <a16:creationId xmlns:a16="http://schemas.microsoft.com/office/drawing/2014/main" id="{8B55756B-A3C2-EA4B-AAF3-71B1E5616C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E15D95-9AF3-C049-904A-0DA439BE92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D518E4-327B-C141-9C31-5D21331CA508}" type="slidenum">
              <a:rPr lang="en-US" smtClean="0"/>
              <a:pPr/>
              <a:t>‹#›</a:t>
            </a:fld>
            <a:endParaRPr lang="en-US"/>
          </a:p>
        </p:txBody>
      </p:sp>
      <p:sp>
        <p:nvSpPr>
          <p:cNvPr id="10" name="Slide Number Placeholder 5">
            <a:extLst>
              <a:ext uri="{FF2B5EF4-FFF2-40B4-BE49-F238E27FC236}">
                <a16:creationId xmlns:a16="http://schemas.microsoft.com/office/drawing/2014/main" id="{95B8551F-69A6-BA43-8471-FE365AF004E9}"/>
              </a:ext>
            </a:extLst>
          </p:cNvPr>
          <p:cNvSpPr txBox="1">
            <a:spLocks/>
          </p:cNvSpPr>
          <p:nvPr userDrawn="1"/>
        </p:nvSpPr>
        <p:spPr>
          <a:xfrm>
            <a:off x="9606322" y="6432521"/>
            <a:ext cx="2346960" cy="345440"/>
          </a:xfrm>
          <a:prstGeom prst="rect">
            <a:avLst/>
          </a:prstGeom>
        </p:spPr>
        <p:txBody>
          <a:bodyPr vert="horz" lIns="101882" tIns="50941" rIns="101882" bIns="50941" rtlCol="0" anchor="ctr"/>
          <a:lstStyle>
            <a:defPPr>
              <a:defRPr lang="en-US"/>
            </a:defPPr>
            <a:lvl1pPr marL="0" algn="r" defTabSz="914400" rtl="0" eaLnBrk="1" fontAlgn="auto" latinLnBrk="0" hangingPunct="1">
              <a:spcBef>
                <a:spcPts val="0"/>
              </a:spcBef>
              <a:spcAft>
                <a:spcPts val="0"/>
              </a:spcAft>
              <a:defRPr sz="1300" kern="1200">
                <a:solidFill>
                  <a:schemeClr val="bg1"/>
                </a:solidFill>
                <a:latin typeface="Avenir Book"/>
                <a:ea typeface="+mn-ea"/>
                <a:cs typeface="Avenir Book"/>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A6E35FA-CC68-4083-8C40-5E2DBE2CA359}" type="slidenum">
              <a:rPr lang="en-US" smtClean="0"/>
              <a:pPr>
                <a:defRPr/>
              </a:pPr>
              <a:t>‹#›</a:t>
            </a:fld>
            <a:endParaRPr lang="en-US" dirty="0"/>
          </a:p>
        </p:txBody>
      </p:sp>
      <p:grpSp>
        <p:nvGrpSpPr>
          <p:cNvPr id="11" name="Group 10">
            <a:extLst>
              <a:ext uri="{FF2B5EF4-FFF2-40B4-BE49-F238E27FC236}">
                <a16:creationId xmlns:a16="http://schemas.microsoft.com/office/drawing/2014/main" id="{10EC4312-DC41-A342-8566-B8D08AE96B67}"/>
              </a:ext>
            </a:extLst>
          </p:cNvPr>
          <p:cNvGrpSpPr/>
          <p:nvPr userDrawn="1"/>
        </p:nvGrpSpPr>
        <p:grpSpPr>
          <a:xfrm>
            <a:off x="9220200" y="-6167"/>
            <a:ext cx="2971800" cy="2247900"/>
            <a:chOff x="7075077" y="0"/>
            <a:chExt cx="2971800" cy="2247900"/>
          </a:xfrm>
        </p:grpSpPr>
        <p:pic>
          <p:nvPicPr>
            <p:cNvPr id="12" name="Picture 11">
              <a:extLst>
                <a:ext uri="{FF2B5EF4-FFF2-40B4-BE49-F238E27FC236}">
                  <a16:creationId xmlns:a16="http://schemas.microsoft.com/office/drawing/2014/main" id="{C1F1A3EA-B0FB-E046-BF5B-AB44E83E1D44}"/>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7075077" y="0"/>
              <a:ext cx="2971800" cy="2247900"/>
            </a:xfrm>
            <a:prstGeom prst="rect">
              <a:avLst/>
            </a:prstGeom>
          </p:spPr>
        </p:pic>
        <p:pic>
          <p:nvPicPr>
            <p:cNvPr id="13" name="Picture 3" descr="C:\Documents and Settings\girishkg\Desktop\SabinsaLogo_00.wmf">
              <a:extLst>
                <a:ext uri="{FF2B5EF4-FFF2-40B4-BE49-F238E27FC236}">
                  <a16:creationId xmlns:a16="http://schemas.microsoft.com/office/drawing/2014/main" id="{AF2BA8BF-595D-DF4E-9D57-1C5D57A3FA1C}"/>
                </a:ext>
              </a:extLst>
            </p:cNvPr>
            <p:cNvPicPr>
              <a:picLocks noChangeAspect="1" noChangeArrowheads="1"/>
            </p:cNvPicPr>
            <p:nvPr userDrawn="1"/>
          </p:nvPicPr>
          <p:blipFill>
            <a:blip r:embed="rId15" cstate="print"/>
            <a:srcRect/>
            <a:stretch>
              <a:fillRect/>
            </a:stretch>
          </p:blipFill>
          <p:spPr bwMode="auto">
            <a:xfrm>
              <a:off x="9456354" y="172720"/>
              <a:ext cx="434407" cy="604520"/>
            </a:xfrm>
            <a:prstGeom prst="rect">
              <a:avLst/>
            </a:prstGeom>
            <a:noFill/>
          </p:spPr>
        </p:pic>
      </p:grpSp>
      <p:sp>
        <p:nvSpPr>
          <p:cNvPr id="17" name="TextBox 9">
            <a:extLst>
              <a:ext uri="{FF2B5EF4-FFF2-40B4-BE49-F238E27FC236}">
                <a16:creationId xmlns:a16="http://schemas.microsoft.com/office/drawing/2014/main" id="{443287CA-84A4-244F-A251-8C14EA18D1C1}"/>
              </a:ext>
            </a:extLst>
          </p:cNvPr>
          <p:cNvSpPr txBox="1">
            <a:spLocks noChangeArrowheads="1"/>
          </p:cNvSpPr>
          <p:nvPr userDrawn="1"/>
        </p:nvSpPr>
        <p:spPr bwMode="auto">
          <a:xfrm>
            <a:off x="0" y="6581001"/>
            <a:ext cx="12192000" cy="276999"/>
          </a:xfrm>
          <a:prstGeom prst="rect">
            <a:avLst/>
          </a:prstGeom>
          <a:solidFill>
            <a:srgbClr val="29166F"/>
          </a:solidFill>
          <a:ln w="9525">
            <a:noFill/>
            <a:miter lim="800000"/>
            <a:headEnd/>
            <a:tailEnd/>
          </a:ln>
        </p:spPr>
        <p:txBody>
          <a:bodyPr>
            <a:spAutoFit/>
          </a:bodyPr>
          <a:lstStyle/>
          <a:p>
            <a:pPr marL="0" marR="0" indent="0" algn="l" defTabSz="1018824" rtl="0" eaLnBrk="1" fontAlgn="base" latinLnBrk="0" hangingPunct="1">
              <a:lnSpc>
                <a:spcPct val="100000"/>
              </a:lnSpc>
              <a:spcBef>
                <a:spcPct val="0"/>
              </a:spcBef>
              <a:spcAft>
                <a:spcPct val="0"/>
              </a:spcAft>
              <a:buClrTx/>
              <a:buSzTx/>
              <a:buFontTx/>
              <a:buNone/>
              <a:tabLst/>
              <a:defRPr/>
            </a:pPr>
            <a:r>
              <a:rPr lang="en-US" sz="1200" dirty="0">
                <a:solidFill>
                  <a:schemeClr val="bg1"/>
                </a:solidFill>
                <a:latin typeface="Avenir Book"/>
                <a:cs typeface="Avenir Book"/>
              </a:rPr>
              <a:t>© 2025 </a:t>
            </a:r>
            <a:r>
              <a:rPr lang="en-US" sz="1200" dirty="0" err="1">
                <a:solidFill>
                  <a:schemeClr val="bg1"/>
                </a:solidFill>
                <a:latin typeface="Avenir Book"/>
                <a:cs typeface="Avenir Book"/>
              </a:rPr>
              <a:t>Sabinsa</a:t>
            </a:r>
            <a:r>
              <a:rPr lang="en-US" sz="1200" dirty="0">
                <a:solidFill>
                  <a:schemeClr val="bg1"/>
                </a:solidFill>
                <a:latin typeface="Avenir Book"/>
                <a:cs typeface="Avenir Book"/>
              </a:rPr>
              <a:t> | sabinsa.com</a:t>
            </a:r>
          </a:p>
        </p:txBody>
      </p:sp>
      <p:sp>
        <p:nvSpPr>
          <p:cNvPr id="18" name="Slide Number Placeholder 5">
            <a:extLst>
              <a:ext uri="{FF2B5EF4-FFF2-40B4-BE49-F238E27FC236}">
                <a16:creationId xmlns:a16="http://schemas.microsoft.com/office/drawing/2014/main" id="{D9E06138-DCBD-9649-A811-E0A9DECA41B2}"/>
              </a:ext>
            </a:extLst>
          </p:cNvPr>
          <p:cNvSpPr txBox="1">
            <a:spLocks/>
          </p:cNvSpPr>
          <p:nvPr userDrawn="1"/>
        </p:nvSpPr>
        <p:spPr>
          <a:xfrm>
            <a:off x="9606322" y="6581000"/>
            <a:ext cx="2346960" cy="276999"/>
          </a:xfrm>
          <a:prstGeom prst="rect">
            <a:avLst/>
          </a:prstGeom>
        </p:spPr>
        <p:txBody>
          <a:bodyPr vert="horz" lIns="101882" tIns="50941" rIns="101882" bIns="50941" rtlCol="0" anchor="ctr"/>
          <a:lstStyle>
            <a:defPPr>
              <a:defRPr lang="en-US"/>
            </a:defPPr>
            <a:lvl1pPr marL="0" algn="r" defTabSz="914400" rtl="0" eaLnBrk="1" fontAlgn="auto" latinLnBrk="0" hangingPunct="1">
              <a:spcBef>
                <a:spcPts val="0"/>
              </a:spcBef>
              <a:spcAft>
                <a:spcPts val="0"/>
              </a:spcAft>
              <a:defRPr sz="1300" kern="1200">
                <a:solidFill>
                  <a:schemeClr val="bg1"/>
                </a:solidFill>
                <a:latin typeface="Avenir Book"/>
                <a:ea typeface="+mn-ea"/>
                <a:cs typeface="Avenir Book"/>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A6E35FA-CC68-4083-8C40-5E2DBE2CA359}" type="slidenum">
              <a:rPr lang="en-US" smtClean="0"/>
              <a:pPr>
                <a:defRPr/>
              </a:pPr>
              <a:t>‹#›</a:t>
            </a:fld>
            <a:endParaRPr lang="en-US" dirty="0"/>
          </a:p>
        </p:txBody>
      </p:sp>
    </p:spTree>
    <p:extLst>
      <p:ext uri="{BB962C8B-B14F-4D97-AF65-F5344CB8AC3E}">
        <p14:creationId xmlns:p14="http://schemas.microsoft.com/office/powerpoint/2010/main" val="35349061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8" r:id="rId8"/>
    <p:sldLayoutId id="2147483659" r:id="rId9"/>
    <p:sldLayoutId id="2147483660" r:id="rId10"/>
    <p:sldLayoutId id="2147483661" r:id="rId11"/>
    <p:sldLayoutId id="2147483662" r:id="rId12"/>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defTabSz="914400" rtl="0" eaLnBrk="1" latinLnBrk="0" hangingPunct="1">
        <a:lnSpc>
          <a:spcPct val="90000"/>
        </a:lnSpc>
        <a:spcBef>
          <a:spcPct val="0"/>
        </a:spcBef>
        <a:buNone/>
        <a:defRPr kumimoji="0" lang="en-US" sz="4000" b="0" i="0" u="none" strike="noStrike" kern="1200" cap="none" spc="0" normalizeH="0" baseline="0" dirty="0">
          <a:ln>
            <a:noFill/>
          </a:ln>
          <a:solidFill>
            <a:srgbClr val="292D78"/>
          </a:solidFill>
          <a:effectLst/>
          <a:uLnTx/>
          <a:uFillTx/>
          <a:latin typeface="Avenir Next LT Pro Demi" panose="020B0704020202020204" pitchFamily="34" charset="0"/>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doi.org/10.3390/ijms232416226"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36.png"/><Relationship Id="rId4" Type="http://schemas.openxmlformats.org/officeDocument/2006/relationships/image" Target="../media/image2.wmf"/></Relationships>
</file>

<file path=ppt/slides/_rels/slide21.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9.png"/><Relationship Id="rId10" Type="http://schemas.openxmlformats.org/officeDocument/2006/relationships/image" Target="../media/image43.svg"/><Relationship Id="rId4" Type="http://schemas.openxmlformats.org/officeDocument/2006/relationships/image" Target="../media/image38.svg"/><Relationship Id="rId9"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wmf"/><Relationship Id="rId5" Type="http://schemas.openxmlformats.org/officeDocument/2006/relationships/image" Target="../media/image1.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tiff"/><Relationship Id="rId7"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55.jpeg"/><Relationship Id="rId7"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4.svg"/></Relationships>
</file>

<file path=ppt/slides/_rels/slide2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2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3.sv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svg"/><Relationship Id="rId9"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71.sv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77.png"/><Relationship Id="rId4" Type="http://schemas.openxmlformats.org/officeDocument/2006/relationships/image" Target="../media/image82.sv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5.emf"/><Relationship Id="rId5" Type="http://schemas.openxmlformats.org/officeDocument/2006/relationships/oleObject" Target="../embeddings/oleObject2.bin"/><Relationship Id="rId4" Type="http://schemas.openxmlformats.org/officeDocument/2006/relationships/image" Target="../media/image84.emf"/></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87.png"/></Relationships>
</file>

<file path=ppt/slides/_rels/slide37.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wmf"/><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17" Type="http://schemas.openxmlformats.org/officeDocument/2006/relationships/image" Target="../media/image111.png"/><Relationship Id="rId2" Type="http://schemas.openxmlformats.org/officeDocument/2006/relationships/notesSlide" Target="../notesSlides/notesSlide31.xml"/><Relationship Id="rId16"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5" Type="http://schemas.openxmlformats.org/officeDocument/2006/relationships/image" Target="../media/image10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png"/></Relationships>
</file>

<file path=ppt/slides/_rels/slide42.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svg"/><Relationship Id="rId3" Type="http://schemas.openxmlformats.org/officeDocument/2006/relationships/hyperlink" Target="http://www.sabinsa.com/" TargetMode="External"/><Relationship Id="rId7" Type="http://schemas.openxmlformats.org/officeDocument/2006/relationships/image" Target="../media/image113.jpg"/><Relationship Id="rId12" Type="http://schemas.openxmlformats.org/officeDocument/2006/relationships/image" Target="../media/image118.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12.jpg"/><Relationship Id="rId11" Type="http://schemas.openxmlformats.org/officeDocument/2006/relationships/image" Target="../media/image117.svg"/><Relationship Id="rId5" Type="http://schemas.openxmlformats.org/officeDocument/2006/relationships/hyperlink" Target="mailto:info@sabinsa.com" TargetMode="External"/><Relationship Id="rId15" Type="http://schemas.openxmlformats.org/officeDocument/2006/relationships/image" Target="../media/image2.wmf"/><Relationship Id="rId10" Type="http://schemas.openxmlformats.org/officeDocument/2006/relationships/image" Target="../media/image116.png"/><Relationship Id="rId4" Type="http://schemas.openxmlformats.org/officeDocument/2006/relationships/hyperlink" Target="http://www.livlonga.com/" TargetMode="External"/><Relationship Id="rId9" Type="http://schemas.openxmlformats.org/officeDocument/2006/relationships/image" Target="../media/image115.svg"/><Relationship Id="rId1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Layout" Target="../slideLayouts/slideLayout3.xml"/><Relationship Id="rId4" Type="http://schemas.openxmlformats.org/officeDocument/2006/relationships/image" Target="../media/image96.png"/></Relationships>
</file>

<file path=ppt/slides/_rels/slide44.xml.rels><?xml version="1.0" encoding="UTF-8" standalone="yes"?>
<Relationships xmlns="http://schemas.openxmlformats.org/package/2006/relationships"><Relationship Id="rId13" Type="http://schemas.openxmlformats.org/officeDocument/2006/relationships/image" Target="../media/image132.png"/><Relationship Id="rId18" Type="http://schemas.openxmlformats.org/officeDocument/2006/relationships/image" Target="../media/image137.png"/><Relationship Id="rId26" Type="http://schemas.openxmlformats.org/officeDocument/2006/relationships/image" Target="../media/image145.png"/><Relationship Id="rId39" Type="http://schemas.openxmlformats.org/officeDocument/2006/relationships/image" Target="../media/image158.jpg"/><Relationship Id="rId21" Type="http://schemas.openxmlformats.org/officeDocument/2006/relationships/image" Target="../media/image140.png"/><Relationship Id="rId34" Type="http://schemas.openxmlformats.org/officeDocument/2006/relationships/image" Target="../media/image153.png"/><Relationship Id="rId42" Type="http://schemas.openxmlformats.org/officeDocument/2006/relationships/image" Target="../media/image161.png"/><Relationship Id="rId47" Type="http://schemas.openxmlformats.org/officeDocument/2006/relationships/image" Target="../media/image166.jpg"/><Relationship Id="rId50" Type="http://schemas.openxmlformats.org/officeDocument/2006/relationships/image" Target="../media/image169.png"/><Relationship Id="rId55" Type="http://schemas.openxmlformats.org/officeDocument/2006/relationships/image" Target="../media/image174.png"/><Relationship Id="rId7" Type="http://schemas.openxmlformats.org/officeDocument/2006/relationships/image" Target="../media/image126.wmf"/><Relationship Id="rId2" Type="http://schemas.openxmlformats.org/officeDocument/2006/relationships/notesSlide" Target="../notesSlides/notesSlide33.xml"/><Relationship Id="rId16" Type="http://schemas.openxmlformats.org/officeDocument/2006/relationships/image" Target="../media/image135.png"/><Relationship Id="rId29" Type="http://schemas.openxmlformats.org/officeDocument/2006/relationships/image" Target="../media/image148.jpg"/><Relationship Id="rId11" Type="http://schemas.openxmlformats.org/officeDocument/2006/relationships/image" Target="../media/image130.png"/><Relationship Id="rId24" Type="http://schemas.openxmlformats.org/officeDocument/2006/relationships/image" Target="../media/image143.png"/><Relationship Id="rId32" Type="http://schemas.openxmlformats.org/officeDocument/2006/relationships/image" Target="../media/image151.png"/><Relationship Id="rId37" Type="http://schemas.openxmlformats.org/officeDocument/2006/relationships/image" Target="../media/image156.png"/><Relationship Id="rId40" Type="http://schemas.openxmlformats.org/officeDocument/2006/relationships/image" Target="../media/image159.png"/><Relationship Id="rId45" Type="http://schemas.openxmlformats.org/officeDocument/2006/relationships/image" Target="../media/image164.jpg"/><Relationship Id="rId53" Type="http://schemas.openxmlformats.org/officeDocument/2006/relationships/image" Target="../media/image172.png"/><Relationship Id="rId5" Type="http://schemas.openxmlformats.org/officeDocument/2006/relationships/image" Target="../media/image124.wmf"/><Relationship Id="rId10" Type="http://schemas.openxmlformats.org/officeDocument/2006/relationships/image" Target="../media/image129.png"/><Relationship Id="rId19" Type="http://schemas.openxmlformats.org/officeDocument/2006/relationships/image" Target="../media/image138.png"/><Relationship Id="rId31" Type="http://schemas.openxmlformats.org/officeDocument/2006/relationships/image" Target="../media/image150.png"/><Relationship Id="rId44" Type="http://schemas.openxmlformats.org/officeDocument/2006/relationships/image" Target="../media/image163.png"/><Relationship Id="rId52" Type="http://schemas.openxmlformats.org/officeDocument/2006/relationships/image" Target="../media/image171.png"/><Relationship Id="rId4" Type="http://schemas.openxmlformats.org/officeDocument/2006/relationships/image" Target="../media/image123.wmf"/><Relationship Id="rId9" Type="http://schemas.openxmlformats.org/officeDocument/2006/relationships/image" Target="../media/image128.png"/><Relationship Id="rId14" Type="http://schemas.openxmlformats.org/officeDocument/2006/relationships/image" Target="../media/image133.png"/><Relationship Id="rId22" Type="http://schemas.openxmlformats.org/officeDocument/2006/relationships/image" Target="../media/image141.png"/><Relationship Id="rId27" Type="http://schemas.openxmlformats.org/officeDocument/2006/relationships/image" Target="../media/image146.png"/><Relationship Id="rId30" Type="http://schemas.openxmlformats.org/officeDocument/2006/relationships/image" Target="../media/image149.jpg"/><Relationship Id="rId35" Type="http://schemas.openxmlformats.org/officeDocument/2006/relationships/image" Target="../media/image154.png"/><Relationship Id="rId43" Type="http://schemas.openxmlformats.org/officeDocument/2006/relationships/image" Target="../media/image162.jpg"/><Relationship Id="rId48" Type="http://schemas.openxmlformats.org/officeDocument/2006/relationships/image" Target="../media/image167.png"/><Relationship Id="rId56" Type="http://schemas.openxmlformats.org/officeDocument/2006/relationships/image" Target="../media/image175.png"/><Relationship Id="rId8" Type="http://schemas.openxmlformats.org/officeDocument/2006/relationships/image" Target="../media/image127.png"/><Relationship Id="rId51" Type="http://schemas.openxmlformats.org/officeDocument/2006/relationships/image" Target="../media/image170.jpg"/><Relationship Id="rId3" Type="http://schemas.openxmlformats.org/officeDocument/2006/relationships/image" Target="../media/image122.png"/><Relationship Id="rId12" Type="http://schemas.openxmlformats.org/officeDocument/2006/relationships/image" Target="../media/image131.png"/><Relationship Id="rId17" Type="http://schemas.openxmlformats.org/officeDocument/2006/relationships/image" Target="../media/image136.jpg"/><Relationship Id="rId25" Type="http://schemas.openxmlformats.org/officeDocument/2006/relationships/image" Target="../media/image144.png"/><Relationship Id="rId33" Type="http://schemas.openxmlformats.org/officeDocument/2006/relationships/image" Target="../media/image152.jpg"/><Relationship Id="rId38" Type="http://schemas.openxmlformats.org/officeDocument/2006/relationships/image" Target="../media/image157.jpg"/><Relationship Id="rId46" Type="http://schemas.openxmlformats.org/officeDocument/2006/relationships/image" Target="../media/image165.jpg"/><Relationship Id="rId20" Type="http://schemas.openxmlformats.org/officeDocument/2006/relationships/image" Target="../media/image139.png"/><Relationship Id="rId41" Type="http://schemas.openxmlformats.org/officeDocument/2006/relationships/image" Target="../media/image160.jpg"/><Relationship Id="rId54" Type="http://schemas.openxmlformats.org/officeDocument/2006/relationships/image" Target="../media/image173.png"/><Relationship Id="rId1" Type="http://schemas.openxmlformats.org/officeDocument/2006/relationships/slideLayout" Target="../slideLayouts/slideLayout2.xml"/><Relationship Id="rId6" Type="http://schemas.openxmlformats.org/officeDocument/2006/relationships/image" Target="../media/image125.wmf"/><Relationship Id="rId15" Type="http://schemas.openxmlformats.org/officeDocument/2006/relationships/image" Target="../media/image134.jpg"/><Relationship Id="rId23" Type="http://schemas.openxmlformats.org/officeDocument/2006/relationships/image" Target="../media/image142.png"/><Relationship Id="rId28" Type="http://schemas.openxmlformats.org/officeDocument/2006/relationships/image" Target="../media/image147.png"/><Relationship Id="rId36" Type="http://schemas.openxmlformats.org/officeDocument/2006/relationships/image" Target="../media/image155.png"/><Relationship Id="rId49" Type="http://schemas.openxmlformats.org/officeDocument/2006/relationships/image" Target="../media/image168.pn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3D4F245-6EDE-00B9-37AA-1CD0D8DA7EE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4501824"/>
          </a:xfrm>
          <a:prstGeom prst="rect">
            <a:avLst/>
          </a:prstGeom>
        </p:spPr>
      </p:pic>
      <p:pic>
        <p:nvPicPr>
          <p:cNvPr id="17" name="Picture 16" descr="Text&#10;&#10;Description automatically generated with medium confidence">
            <a:extLst>
              <a:ext uri="{FF2B5EF4-FFF2-40B4-BE49-F238E27FC236}">
                <a16:creationId xmlns:a16="http://schemas.microsoft.com/office/drawing/2014/main" id="{16DEB91B-E0C7-74F3-D59D-0AFCCD04B215}"/>
              </a:ext>
            </a:extLst>
          </p:cNvPr>
          <p:cNvPicPr>
            <a:picLocks noChangeAspect="1"/>
          </p:cNvPicPr>
          <p:nvPr/>
        </p:nvPicPr>
        <p:blipFill>
          <a:blip r:embed="rId4"/>
          <a:stretch>
            <a:fillRect/>
          </a:stretch>
        </p:blipFill>
        <p:spPr>
          <a:xfrm>
            <a:off x="3156427" y="4730127"/>
            <a:ext cx="1359119" cy="833352"/>
          </a:xfrm>
          <a:prstGeom prst="rect">
            <a:avLst/>
          </a:prstGeom>
        </p:spPr>
      </p:pic>
      <p:pic>
        <p:nvPicPr>
          <p:cNvPr id="18" name="Picture 17" descr="Text&#10;&#10;Description automatically generated with medium confidence">
            <a:extLst>
              <a:ext uri="{FF2B5EF4-FFF2-40B4-BE49-F238E27FC236}">
                <a16:creationId xmlns:a16="http://schemas.microsoft.com/office/drawing/2014/main" id="{E914E59A-C37E-6B34-5E8D-B6F543CDD4F6}"/>
              </a:ext>
            </a:extLst>
          </p:cNvPr>
          <p:cNvPicPr>
            <a:picLocks noChangeAspect="1"/>
          </p:cNvPicPr>
          <p:nvPr/>
        </p:nvPicPr>
        <p:blipFill>
          <a:blip r:embed="rId5"/>
          <a:stretch>
            <a:fillRect/>
          </a:stretch>
        </p:blipFill>
        <p:spPr>
          <a:xfrm>
            <a:off x="4966754" y="5732538"/>
            <a:ext cx="1837648" cy="644930"/>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57FECE15-9734-2D0E-6EF6-877DBCF60C99}"/>
              </a:ext>
            </a:extLst>
          </p:cNvPr>
          <p:cNvPicPr>
            <a:picLocks noChangeAspect="1"/>
          </p:cNvPicPr>
          <p:nvPr/>
        </p:nvPicPr>
        <p:blipFill>
          <a:blip r:embed="rId6"/>
          <a:stretch>
            <a:fillRect/>
          </a:stretch>
        </p:blipFill>
        <p:spPr>
          <a:xfrm>
            <a:off x="4990072" y="4721881"/>
            <a:ext cx="1765402" cy="841597"/>
          </a:xfrm>
          <a:prstGeom prst="rect">
            <a:avLst/>
          </a:prstGeom>
        </p:spPr>
      </p:pic>
      <p:pic>
        <p:nvPicPr>
          <p:cNvPr id="21" name="Picture 20" descr="Text&#10;&#10;Description automatically generated with medium confidence">
            <a:extLst>
              <a:ext uri="{FF2B5EF4-FFF2-40B4-BE49-F238E27FC236}">
                <a16:creationId xmlns:a16="http://schemas.microsoft.com/office/drawing/2014/main" id="{A963F21A-59C1-C7A2-B599-F7ECD6507B4F}"/>
              </a:ext>
            </a:extLst>
          </p:cNvPr>
          <p:cNvPicPr>
            <a:picLocks noChangeAspect="1"/>
          </p:cNvPicPr>
          <p:nvPr/>
        </p:nvPicPr>
        <p:blipFill>
          <a:blip r:embed="rId7"/>
          <a:stretch>
            <a:fillRect/>
          </a:stretch>
        </p:blipFill>
        <p:spPr>
          <a:xfrm>
            <a:off x="3124897" y="5699836"/>
            <a:ext cx="1325004" cy="736811"/>
          </a:xfrm>
          <a:prstGeom prst="rect">
            <a:avLst/>
          </a:prstGeom>
        </p:spPr>
      </p:pic>
      <p:pic>
        <p:nvPicPr>
          <p:cNvPr id="28" name="Picture 27" descr="A black and yellow sign with green text&#10;&#10;Description automatically generated">
            <a:extLst>
              <a:ext uri="{FF2B5EF4-FFF2-40B4-BE49-F238E27FC236}">
                <a16:creationId xmlns:a16="http://schemas.microsoft.com/office/drawing/2014/main" id="{DDC24135-6126-46DC-A75F-99257F7BA734}"/>
              </a:ext>
            </a:extLst>
          </p:cNvPr>
          <p:cNvPicPr>
            <a:picLocks noChangeAspect="1"/>
          </p:cNvPicPr>
          <p:nvPr/>
        </p:nvPicPr>
        <p:blipFill>
          <a:blip r:embed="rId8"/>
          <a:stretch>
            <a:fillRect/>
          </a:stretch>
        </p:blipFill>
        <p:spPr>
          <a:xfrm>
            <a:off x="7268724" y="4858164"/>
            <a:ext cx="1481040" cy="707578"/>
          </a:xfrm>
          <a:prstGeom prst="rect">
            <a:avLst/>
          </a:prstGeom>
        </p:spPr>
      </p:pic>
      <p:pic>
        <p:nvPicPr>
          <p:cNvPr id="29" name="Picture 28" descr="A close up of a trophy&#10;&#10;Description automatically generated">
            <a:extLst>
              <a:ext uri="{FF2B5EF4-FFF2-40B4-BE49-F238E27FC236}">
                <a16:creationId xmlns:a16="http://schemas.microsoft.com/office/drawing/2014/main" id="{8B47028E-6051-856F-394E-148D44A54464}"/>
              </a:ext>
            </a:extLst>
          </p:cNvPr>
          <p:cNvPicPr>
            <a:picLocks noChangeAspect="1"/>
          </p:cNvPicPr>
          <p:nvPr/>
        </p:nvPicPr>
        <p:blipFill>
          <a:blip r:embed="rId9"/>
          <a:stretch>
            <a:fillRect/>
          </a:stretch>
        </p:blipFill>
        <p:spPr>
          <a:xfrm>
            <a:off x="7205662" y="5721905"/>
            <a:ext cx="1614994" cy="693476"/>
          </a:xfrm>
          <a:prstGeom prst="rect">
            <a:avLst/>
          </a:prstGeom>
        </p:spPr>
      </p:pic>
      <p:cxnSp>
        <p:nvCxnSpPr>
          <p:cNvPr id="33" name="Straight Connector 32">
            <a:extLst>
              <a:ext uri="{FF2B5EF4-FFF2-40B4-BE49-F238E27FC236}">
                <a16:creationId xmlns:a16="http://schemas.microsoft.com/office/drawing/2014/main" id="{CE562F3D-0A8E-9877-E1F3-A3D201FD40C9}"/>
              </a:ext>
            </a:extLst>
          </p:cNvPr>
          <p:cNvCxnSpPr>
            <a:cxnSpLocks/>
          </p:cNvCxnSpPr>
          <p:nvPr/>
        </p:nvCxnSpPr>
        <p:spPr>
          <a:xfrm>
            <a:off x="515938" y="4501824"/>
            <a:ext cx="11026357" cy="0"/>
          </a:xfrm>
          <a:prstGeom prst="line">
            <a:avLst/>
          </a:prstGeom>
          <a:ln>
            <a:solidFill>
              <a:srgbClr val="007D45"/>
            </a:solidFill>
          </a:ln>
          <a:effectLst>
            <a:outerShdw blurRad="50800" dist="254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8" name="Picture 37" descr="A close up of a sign&#10;&#10;Description automatically generated">
            <a:extLst>
              <a:ext uri="{FF2B5EF4-FFF2-40B4-BE49-F238E27FC236}">
                <a16:creationId xmlns:a16="http://schemas.microsoft.com/office/drawing/2014/main" id="{E0F17624-F580-B2BB-2C8E-329400E8F342}"/>
              </a:ext>
            </a:extLst>
          </p:cNvPr>
          <p:cNvPicPr>
            <a:picLocks noChangeAspect="1"/>
          </p:cNvPicPr>
          <p:nvPr/>
        </p:nvPicPr>
        <p:blipFill>
          <a:blip r:embed="rId10"/>
          <a:stretch>
            <a:fillRect/>
          </a:stretch>
        </p:blipFill>
        <p:spPr>
          <a:xfrm>
            <a:off x="515938" y="4714444"/>
            <a:ext cx="2262839" cy="1674700"/>
          </a:xfrm>
          <a:prstGeom prst="rect">
            <a:avLst/>
          </a:prstGeom>
          <a:effectLst>
            <a:outerShdw blurRad="50800" dist="38100" dir="2700000" algn="tl" rotWithShape="0">
              <a:prstClr val="black">
                <a:alpha val="40000"/>
              </a:prstClr>
            </a:outerShdw>
          </a:effectLst>
        </p:spPr>
      </p:pic>
      <p:pic>
        <p:nvPicPr>
          <p:cNvPr id="59" name="Picture 58" descr="A black background with text&#10;&#10;AI-generated content may be incorrect.">
            <a:extLst>
              <a:ext uri="{FF2B5EF4-FFF2-40B4-BE49-F238E27FC236}">
                <a16:creationId xmlns:a16="http://schemas.microsoft.com/office/drawing/2014/main" id="{49CE8F6D-DA73-BAB1-8715-3ACD4E94B730}"/>
              </a:ext>
            </a:extLst>
          </p:cNvPr>
          <p:cNvPicPr>
            <a:picLocks noChangeAspect="1"/>
          </p:cNvPicPr>
          <p:nvPr/>
        </p:nvPicPr>
        <p:blipFill>
          <a:blip r:embed="rId11"/>
          <a:stretch>
            <a:fillRect/>
          </a:stretch>
        </p:blipFill>
        <p:spPr>
          <a:xfrm>
            <a:off x="9245378" y="5677074"/>
            <a:ext cx="2352455" cy="734570"/>
          </a:xfrm>
          <a:prstGeom prst="rect">
            <a:avLst/>
          </a:prstGeom>
        </p:spPr>
      </p:pic>
      <p:pic>
        <p:nvPicPr>
          <p:cNvPr id="60" name="Picture 59" descr="A black background with green text&#10;&#10;AI-generated content may be incorrect.">
            <a:extLst>
              <a:ext uri="{FF2B5EF4-FFF2-40B4-BE49-F238E27FC236}">
                <a16:creationId xmlns:a16="http://schemas.microsoft.com/office/drawing/2014/main" id="{ECF78EBF-C222-13CE-7ED5-7744573101DD}"/>
              </a:ext>
            </a:extLst>
          </p:cNvPr>
          <p:cNvPicPr>
            <a:picLocks noChangeAspect="1"/>
          </p:cNvPicPr>
          <p:nvPr/>
        </p:nvPicPr>
        <p:blipFill>
          <a:blip r:embed="rId12"/>
          <a:stretch>
            <a:fillRect/>
          </a:stretch>
        </p:blipFill>
        <p:spPr>
          <a:xfrm>
            <a:off x="9280752" y="4825999"/>
            <a:ext cx="2692110" cy="756671"/>
          </a:xfrm>
          <a:prstGeom prst="rect">
            <a:avLst/>
          </a:prstGeom>
        </p:spPr>
      </p:pic>
      <p:sp>
        <p:nvSpPr>
          <p:cNvPr id="11" name="TextBox 10">
            <a:extLst>
              <a:ext uri="{FF2B5EF4-FFF2-40B4-BE49-F238E27FC236}">
                <a16:creationId xmlns:a16="http://schemas.microsoft.com/office/drawing/2014/main" id="{7CE210F0-93ED-2295-230A-20BEBC047FF8}"/>
              </a:ext>
            </a:extLst>
          </p:cNvPr>
          <p:cNvSpPr txBox="1"/>
          <p:nvPr/>
        </p:nvSpPr>
        <p:spPr>
          <a:xfrm>
            <a:off x="6164653" y="2333825"/>
            <a:ext cx="5297556" cy="1477328"/>
          </a:xfrm>
          <a:prstGeom prst="rect">
            <a:avLst/>
          </a:prstGeom>
          <a:noFill/>
        </p:spPr>
        <p:txBody>
          <a:bodyPr wrap="square" rtlCol="0">
            <a:spAutoFit/>
          </a:bodyPr>
          <a:lstStyle/>
          <a:p>
            <a:pPr algn="ctr"/>
            <a:r>
              <a:rPr lang="en-US" sz="3000" spc="100" dirty="0">
                <a:solidFill>
                  <a:schemeClr val="bg1">
                    <a:lumMod val="95000"/>
                  </a:schemeClr>
                </a:solidFill>
                <a:latin typeface="Avenir Next LT Pro" panose="020B0504020202020204" pitchFamily="34" charset="0"/>
              </a:rPr>
              <a:t>The Science Behind Supporting the Body's Most Resilient Organ</a:t>
            </a:r>
            <a:endParaRPr lang="en-IN" sz="3000" spc="100" dirty="0">
              <a:solidFill>
                <a:schemeClr val="bg1">
                  <a:lumMod val="95000"/>
                </a:schemeClr>
              </a:solidFill>
              <a:latin typeface="Avenir Next LT Pro" panose="020B0504020202020204" pitchFamily="34" charset="0"/>
            </a:endParaRPr>
          </a:p>
        </p:txBody>
      </p:sp>
      <p:sp>
        <p:nvSpPr>
          <p:cNvPr id="12" name="TextBox 11">
            <a:extLst>
              <a:ext uri="{FF2B5EF4-FFF2-40B4-BE49-F238E27FC236}">
                <a16:creationId xmlns:a16="http://schemas.microsoft.com/office/drawing/2014/main" id="{4342E7B7-DA7E-DCB1-4E15-05F43146BF65}"/>
              </a:ext>
            </a:extLst>
          </p:cNvPr>
          <p:cNvSpPr txBox="1"/>
          <p:nvPr/>
        </p:nvSpPr>
        <p:spPr>
          <a:xfrm>
            <a:off x="5344998" y="665727"/>
            <a:ext cx="7099204" cy="1754326"/>
          </a:xfrm>
          <a:prstGeom prst="rect">
            <a:avLst/>
          </a:prstGeom>
          <a:noFill/>
        </p:spPr>
        <p:txBody>
          <a:bodyPr wrap="square" rtlCol="0">
            <a:spAutoFit/>
          </a:bodyPr>
          <a:lstStyle/>
          <a:p>
            <a:pPr algn="ctr"/>
            <a:r>
              <a:rPr lang="en-US" sz="5400" b="1" spc="300" dirty="0">
                <a:ln w="11430"/>
                <a:solidFill>
                  <a:srgbClr val="FFC000"/>
                </a:solidFill>
                <a:effectLst>
                  <a:outerShdw blurRad="25400" algn="tl" rotWithShape="0">
                    <a:srgbClr val="000000">
                      <a:alpha val="43000"/>
                    </a:srgbClr>
                  </a:outerShdw>
                </a:effectLst>
                <a:latin typeface="Avenir Next LT Pro Demi" panose="020B0704020202020204" pitchFamily="34" charset="0"/>
              </a:rPr>
              <a:t>LIVER HEALTH &amp; HEALTHY AGING</a:t>
            </a:r>
          </a:p>
        </p:txBody>
      </p:sp>
      <p:cxnSp>
        <p:nvCxnSpPr>
          <p:cNvPr id="13" name="Straight Connector 12">
            <a:extLst>
              <a:ext uri="{FF2B5EF4-FFF2-40B4-BE49-F238E27FC236}">
                <a16:creationId xmlns:a16="http://schemas.microsoft.com/office/drawing/2014/main" id="{3425B6BB-B574-BA25-8BAB-65356E42F12F}"/>
              </a:ext>
            </a:extLst>
          </p:cNvPr>
          <p:cNvCxnSpPr>
            <a:cxnSpLocks/>
          </p:cNvCxnSpPr>
          <p:nvPr/>
        </p:nvCxnSpPr>
        <p:spPr>
          <a:xfrm>
            <a:off x="6164653" y="2363642"/>
            <a:ext cx="5297556" cy="0"/>
          </a:xfrm>
          <a:prstGeom prst="line">
            <a:avLst/>
          </a:prstGeom>
          <a:ln w="19050">
            <a:solidFill>
              <a:schemeClr val="bg2">
                <a:lumMod val="50000"/>
              </a:schemeClr>
            </a:solidFill>
          </a:ln>
        </p:spPr>
        <p:style>
          <a:lnRef idx="1">
            <a:schemeClr val="accent6"/>
          </a:lnRef>
          <a:fillRef idx="0">
            <a:schemeClr val="accent6"/>
          </a:fillRef>
          <a:effectRef idx="0">
            <a:schemeClr val="accent6"/>
          </a:effectRef>
          <a:fontRef idx="minor">
            <a:schemeClr val="tx1"/>
          </a:fontRef>
        </p:style>
      </p:cxnSp>
      <p:sp>
        <p:nvSpPr>
          <p:cNvPr id="3" name="TextBox 2">
            <a:extLst>
              <a:ext uri="{FF2B5EF4-FFF2-40B4-BE49-F238E27FC236}">
                <a16:creationId xmlns:a16="http://schemas.microsoft.com/office/drawing/2014/main" id="{90D71AB3-F130-BA53-7312-CD6CDF31266B}"/>
              </a:ext>
            </a:extLst>
          </p:cNvPr>
          <p:cNvSpPr txBox="1"/>
          <p:nvPr/>
        </p:nvSpPr>
        <p:spPr>
          <a:xfrm>
            <a:off x="5551721" y="3944122"/>
            <a:ext cx="6396086" cy="3693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chemeClr val="bg1"/>
                </a:solidFill>
                <a:effectLst/>
                <a:uLnTx/>
                <a:uFillTx/>
                <a:latin typeface="Avenir Next LT Pro" panose="020B0504020202020204" pitchFamily="34" charset="0"/>
                <a:ea typeface="+mn-ea"/>
                <a:cs typeface="+mn-cs"/>
              </a:rPr>
              <a:t>Mo Hussain, VP Strategic Affairs</a:t>
            </a:r>
          </a:p>
        </p:txBody>
      </p:sp>
    </p:spTree>
    <p:extLst>
      <p:ext uri="{BB962C8B-B14F-4D97-AF65-F5344CB8AC3E}">
        <p14:creationId xmlns:p14="http://schemas.microsoft.com/office/powerpoint/2010/main" val="8520782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E50C2-B2F6-C560-D9CF-027BA6A195FA}"/>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95AF7DDF-9B6F-8F69-3333-CBC35E868E18}"/>
              </a:ext>
            </a:extLst>
          </p:cNvPr>
          <p:cNvSpPr txBox="1">
            <a:spLocks/>
          </p:cNvSpPr>
          <p:nvPr/>
        </p:nvSpPr>
        <p:spPr>
          <a:xfrm>
            <a:off x="641685" y="563152"/>
            <a:ext cx="10515600" cy="7472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292D78"/>
                </a:solidFill>
                <a:latin typeface="Avenir Next" panose="020B0503020202020204" pitchFamily="34" charset="0"/>
                <a:ea typeface="+mj-ea"/>
                <a:cs typeface="+mj-cs"/>
              </a:defRPr>
            </a:lvl1pPr>
          </a:lstStyle>
          <a:p>
            <a:endParaRPr lang="en-US" dirty="0">
              <a:solidFill>
                <a:srgbClr val="002060"/>
              </a:solidFill>
            </a:endParaRPr>
          </a:p>
        </p:txBody>
      </p:sp>
      <p:sp>
        <p:nvSpPr>
          <p:cNvPr id="2" name="TextBox 1">
            <a:extLst>
              <a:ext uri="{FF2B5EF4-FFF2-40B4-BE49-F238E27FC236}">
                <a16:creationId xmlns:a16="http://schemas.microsoft.com/office/drawing/2014/main" id="{09127937-47C1-A738-7EBD-BD34415A74C3}"/>
              </a:ext>
            </a:extLst>
          </p:cNvPr>
          <p:cNvSpPr txBox="1"/>
          <p:nvPr/>
        </p:nvSpPr>
        <p:spPr>
          <a:xfrm>
            <a:off x="913706" y="408622"/>
            <a:ext cx="9780798" cy="677108"/>
          </a:xfrm>
          <a:prstGeom prst="rect">
            <a:avLst/>
          </a:prstGeom>
          <a:noFill/>
        </p:spPr>
        <p:txBody>
          <a:bodyPr wrap="square">
            <a:spAutoFit/>
          </a:bodyPr>
          <a:lstStyle/>
          <a:p>
            <a:r>
              <a:rPr lang="en-GB" sz="3800" dirty="0">
                <a:solidFill>
                  <a:srgbClr val="002060"/>
                </a:solidFill>
                <a:latin typeface="Avenir Next LT Pro Demi" panose="020B0704020202020204" pitchFamily="34" charset="0"/>
              </a:rPr>
              <a:t>Non-alcoholic Fatty Liver Disease (NAFLD)</a:t>
            </a:r>
          </a:p>
        </p:txBody>
      </p:sp>
      <p:sp>
        <p:nvSpPr>
          <p:cNvPr id="6" name="Content Placeholder 1">
            <a:extLst>
              <a:ext uri="{FF2B5EF4-FFF2-40B4-BE49-F238E27FC236}">
                <a16:creationId xmlns:a16="http://schemas.microsoft.com/office/drawing/2014/main" id="{F5870677-4F3D-A367-1C52-0A5C016F478D}"/>
              </a:ext>
            </a:extLst>
          </p:cNvPr>
          <p:cNvSpPr txBox="1">
            <a:spLocks/>
          </p:cNvSpPr>
          <p:nvPr/>
        </p:nvSpPr>
        <p:spPr>
          <a:xfrm>
            <a:off x="913706" y="1965041"/>
            <a:ext cx="7325833" cy="35125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000"/>
              </a:lnSpc>
              <a:spcBef>
                <a:spcPts val="1200"/>
              </a:spcBef>
              <a:buClr>
                <a:srgbClr val="002060"/>
              </a:buClr>
              <a:buSzPct val="100000"/>
              <a:buFont typeface="Symbol" panose="05050102010706020507" pitchFamily="18" charset="2"/>
              <a:buChar char=""/>
            </a:pPr>
            <a:r>
              <a:rPr lang="en-US" sz="2000" dirty="0">
                <a:latin typeface="Avenir Next LT Pro" panose="020B0504020202020204" pitchFamily="34" charset="0"/>
              </a:rPr>
              <a:t>A condition in which fat builds up in the liver</a:t>
            </a:r>
          </a:p>
          <a:p>
            <a:pPr>
              <a:lnSpc>
                <a:spcPts val="3000"/>
              </a:lnSpc>
              <a:spcBef>
                <a:spcPts val="1200"/>
              </a:spcBef>
              <a:buClr>
                <a:srgbClr val="002060"/>
              </a:buClr>
              <a:buSzPct val="100000"/>
              <a:buFont typeface="Symbol" panose="05050102010706020507" pitchFamily="18" charset="2"/>
              <a:buChar char=""/>
            </a:pPr>
            <a:r>
              <a:rPr lang="en-US" sz="2000" dirty="0">
                <a:latin typeface="Avenir Next LT Pro" panose="020B0504020202020204" pitchFamily="34" charset="0"/>
              </a:rPr>
              <a:t>Characterized by liver damage, similar to that caused by alcohol abuse</a:t>
            </a:r>
          </a:p>
          <a:p>
            <a:pPr>
              <a:lnSpc>
                <a:spcPts val="3000"/>
              </a:lnSpc>
              <a:spcBef>
                <a:spcPts val="1200"/>
              </a:spcBef>
              <a:buClr>
                <a:srgbClr val="002060"/>
              </a:buClr>
              <a:buSzPct val="100000"/>
              <a:buFont typeface="Symbol" panose="05050102010706020507" pitchFamily="18" charset="2"/>
              <a:buChar char=""/>
            </a:pPr>
            <a:r>
              <a:rPr lang="en-US" sz="2000" dirty="0">
                <a:latin typeface="Avenir Next LT Pro" panose="020B0504020202020204" pitchFamily="34" charset="0"/>
              </a:rPr>
              <a:t>Nonalcoholic fatty liver (NAFL) and nonalcoholic steatohepatitis (NASH) are types of NAFLD</a:t>
            </a:r>
          </a:p>
          <a:p>
            <a:pPr>
              <a:lnSpc>
                <a:spcPts val="3000"/>
              </a:lnSpc>
              <a:spcBef>
                <a:spcPts val="1200"/>
              </a:spcBef>
              <a:buClr>
                <a:srgbClr val="002060"/>
              </a:buClr>
              <a:buSzPct val="100000"/>
              <a:buFont typeface="Symbol" panose="05050102010706020507" pitchFamily="18" charset="2"/>
              <a:buChar char=""/>
            </a:pPr>
            <a:r>
              <a:rPr lang="en-US" sz="2000" dirty="0">
                <a:latin typeface="Avenir Next LT Pro" panose="020B0504020202020204" pitchFamily="34" charset="0"/>
              </a:rPr>
              <a:t>A chronic condition which may progress to fatal liver cancer</a:t>
            </a:r>
          </a:p>
          <a:p>
            <a:pPr>
              <a:lnSpc>
                <a:spcPts val="3000"/>
              </a:lnSpc>
              <a:spcBef>
                <a:spcPts val="1200"/>
              </a:spcBef>
              <a:buClr>
                <a:srgbClr val="002060"/>
              </a:buClr>
              <a:buSzPct val="100000"/>
              <a:buFont typeface="Symbol" panose="05050102010706020507" pitchFamily="18" charset="2"/>
              <a:buChar char=""/>
            </a:pPr>
            <a:r>
              <a:rPr lang="en-US" sz="2000" dirty="0">
                <a:latin typeface="Avenir Next LT Pro" panose="020B0504020202020204" pitchFamily="34" charset="0"/>
              </a:rPr>
              <a:t>Weight loss and diet changes are generally recommended</a:t>
            </a:r>
          </a:p>
        </p:txBody>
      </p:sp>
      <p:pic>
        <p:nvPicPr>
          <p:cNvPr id="7" name="Content Placeholder 3">
            <a:extLst>
              <a:ext uri="{FF2B5EF4-FFF2-40B4-BE49-F238E27FC236}">
                <a16:creationId xmlns:a16="http://schemas.microsoft.com/office/drawing/2014/main" id="{84A12E56-6501-4B82-B95A-B86BD8777E7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6856" r="3860" b="1861"/>
          <a:stretch/>
        </p:blipFill>
        <p:spPr>
          <a:xfrm>
            <a:off x="8351520" y="1548481"/>
            <a:ext cx="3120072" cy="4423674"/>
          </a:xfrm>
          <a:prstGeom prst="roundRect">
            <a:avLst>
              <a:gd name="adj" fmla="val 12760"/>
            </a:avLst>
          </a:prstGeom>
          <a:ln>
            <a:noFill/>
          </a:ln>
          <a:effectLst>
            <a:softEdge rad="112500"/>
          </a:effectLst>
        </p:spPr>
      </p:pic>
      <p:sp>
        <p:nvSpPr>
          <p:cNvPr id="9" name="Rectangle 8">
            <a:extLst>
              <a:ext uri="{FF2B5EF4-FFF2-40B4-BE49-F238E27FC236}">
                <a16:creationId xmlns:a16="http://schemas.microsoft.com/office/drawing/2014/main" id="{C322345C-8C2F-2837-0C60-E38C7BCC5F38}"/>
              </a:ext>
            </a:extLst>
          </p:cNvPr>
          <p:cNvSpPr/>
          <p:nvPr/>
        </p:nvSpPr>
        <p:spPr>
          <a:xfrm rot="16200000">
            <a:off x="2939186" y="-1854687"/>
            <a:ext cx="61626" cy="594000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rgbClr val="00B050"/>
              </a:solidFill>
            </a:endParaRPr>
          </a:p>
        </p:txBody>
      </p:sp>
    </p:spTree>
    <p:extLst>
      <p:ext uri="{BB962C8B-B14F-4D97-AF65-F5344CB8AC3E}">
        <p14:creationId xmlns:p14="http://schemas.microsoft.com/office/powerpoint/2010/main" val="25252440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108796-3731-1A6D-7E40-E02573DE5C35}"/>
              </a:ext>
            </a:extLst>
          </p:cNvPr>
          <p:cNvSpPr>
            <a:spLocks noGrp="1"/>
          </p:cNvSpPr>
          <p:nvPr>
            <p:ph type="title"/>
          </p:nvPr>
        </p:nvSpPr>
        <p:spPr>
          <a:xfrm>
            <a:off x="2616200" y="291528"/>
            <a:ext cx="2727960" cy="463386"/>
          </a:xfrm>
        </p:spPr>
        <p:txBody>
          <a:bodyPr>
            <a:noAutofit/>
          </a:bodyPr>
          <a:lstStyle/>
          <a:p>
            <a:r>
              <a:rPr lang="en-US" sz="2800" dirty="0">
                <a:latin typeface="Avenir Next LT Pro Demi" panose="020B0704020202020204" pitchFamily="34" charset="0"/>
              </a:rPr>
              <a:t>NAFLD</a:t>
            </a:r>
          </a:p>
        </p:txBody>
      </p:sp>
      <p:pic>
        <p:nvPicPr>
          <p:cNvPr id="7" name="Picture 6">
            <a:extLst>
              <a:ext uri="{FF2B5EF4-FFF2-40B4-BE49-F238E27FC236}">
                <a16:creationId xmlns:a16="http://schemas.microsoft.com/office/drawing/2014/main" id="{4CE04ED9-3DC0-0308-FF6C-D15B522B86BD}"/>
              </a:ext>
            </a:extLst>
          </p:cNvPr>
          <p:cNvPicPr>
            <a:picLocks noChangeAspect="1"/>
          </p:cNvPicPr>
          <p:nvPr/>
        </p:nvPicPr>
        <p:blipFill>
          <a:blip r:embed="rId3"/>
          <a:srcRect t="4842"/>
          <a:stretch>
            <a:fillRect/>
          </a:stretch>
        </p:blipFill>
        <p:spPr>
          <a:xfrm>
            <a:off x="304800" y="707622"/>
            <a:ext cx="11602720" cy="5467854"/>
          </a:xfrm>
          <a:prstGeom prst="snipRoundRect">
            <a:avLst>
              <a:gd name="adj1" fmla="val 0"/>
              <a:gd name="adj2" fmla="val 12140"/>
            </a:avLst>
          </a:prstGeom>
        </p:spPr>
      </p:pic>
      <p:sp>
        <p:nvSpPr>
          <p:cNvPr id="10" name="TextBox 9">
            <a:extLst>
              <a:ext uri="{FF2B5EF4-FFF2-40B4-BE49-F238E27FC236}">
                <a16:creationId xmlns:a16="http://schemas.microsoft.com/office/drawing/2014/main" id="{93D21231-054B-969F-5FD1-84F88ABC2CED}"/>
              </a:ext>
            </a:extLst>
          </p:cNvPr>
          <p:cNvSpPr txBox="1"/>
          <p:nvPr/>
        </p:nvSpPr>
        <p:spPr>
          <a:xfrm>
            <a:off x="3065565" y="6228215"/>
            <a:ext cx="6060869" cy="307777"/>
          </a:xfrm>
          <a:prstGeom prst="rect">
            <a:avLst/>
          </a:prstGeom>
          <a:noFill/>
        </p:spPr>
        <p:txBody>
          <a:bodyPr wrap="square">
            <a:spAutoFit/>
          </a:bodyPr>
          <a:lstStyle/>
          <a:p>
            <a:r>
              <a:rPr lang="en-US" sz="1400" b="0" i="1" kern="1200" dirty="0">
                <a:solidFill>
                  <a:schemeClr val="tx1"/>
                </a:solidFill>
                <a:effectLst/>
                <a:latin typeface="Avenir Next LT Pro" panose="020B0504020202020204" pitchFamily="34" charset="0"/>
              </a:rPr>
              <a:t>Int J Mol Sci. </a:t>
            </a:r>
            <a:r>
              <a:rPr lang="en-US" sz="1400" b="0" i="0" kern="1200" dirty="0">
                <a:solidFill>
                  <a:schemeClr val="tx1"/>
                </a:solidFill>
                <a:effectLst/>
                <a:latin typeface="Avenir Next LT Pro" panose="020B0504020202020204" pitchFamily="34" charset="0"/>
              </a:rPr>
              <a:t>2022 Dec 19;23(24):16226. </a:t>
            </a:r>
            <a:r>
              <a:rPr lang="en-US" sz="1400" b="0" i="0" kern="1200" dirty="0" err="1">
                <a:solidFill>
                  <a:schemeClr val="tx1"/>
                </a:solidFill>
                <a:effectLst/>
                <a:latin typeface="Avenir Next LT Pro" panose="020B0504020202020204" pitchFamily="34" charset="0"/>
              </a:rPr>
              <a:t>doi</a:t>
            </a:r>
            <a:r>
              <a:rPr lang="en-US" sz="1400" b="0" i="0" kern="1200" dirty="0">
                <a:solidFill>
                  <a:schemeClr val="tx1"/>
                </a:solidFill>
                <a:effectLst/>
                <a:latin typeface="Avenir Next LT Pro" panose="020B0504020202020204" pitchFamily="34" charset="0"/>
              </a:rPr>
              <a:t>: </a:t>
            </a:r>
            <a:r>
              <a:rPr lang="en-US" sz="1400" b="0" i="0" u="sng" kern="1200" dirty="0">
                <a:solidFill>
                  <a:schemeClr val="tx1"/>
                </a:solidFill>
                <a:effectLst/>
                <a:latin typeface="Avenir Next LT Pro" panose="020B0504020202020204" pitchFamily="34" charset="0"/>
                <a:hlinkClick r:id="rId4"/>
              </a:rPr>
              <a:t>10.3390/ijms232416226</a:t>
            </a:r>
            <a:endParaRPr lang="en-US" sz="1400" dirty="0">
              <a:latin typeface="Avenir Next LT Pro" panose="020B0504020202020204" pitchFamily="34" charset="0"/>
            </a:endParaRPr>
          </a:p>
        </p:txBody>
      </p:sp>
      <p:sp>
        <p:nvSpPr>
          <p:cNvPr id="4" name="Title 2">
            <a:extLst>
              <a:ext uri="{FF2B5EF4-FFF2-40B4-BE49-F238E27FC236}">
                <a16:creationId xmlns:a16="http://schemas.microsoft.com/office/drawing/2014/main" id="{22A3BBB1-025C-4314-1EC2-9FB89CC7E63D}"/>
              </a:ext>
            </a:extLst>
          </p:cNvPr>
          <p:cNvSpPr txBox="1">
            <a:spLocks/>
          </p:cNvSpPr>
          <p:nvPr/>
        </p:nvSpPr>
        <p:spPr>
          <a:xfrm>
            <a:off x="7762454" y="318751"/>
            <a:ext cx="2727960" cy="4633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292D78"/>
                </a:solidFill>
                <a:latin typeface="Avenir Next" panose="020B0503020202020204" pitchFamily="34" charset="0"/>
                <a:ea typeface="+mj-ea"/>
                <a:cs typeface="+mj-cs"/>
              </a:defRPr>
            </a:lvl1pPr>
          </a:lstStyle>
          <a:p>
            <a:r>
              <a:rPr lang="en-US" sz="2800" dirty="0">
                <a:latin typeface="Avenir Next LT Pro Demi" panose="020B0704020202020204" pitchFamily="34" charset="0"/>
              </a:rPr>
              <a:t>ALD</a:t>
            </a:r>
          </a:p>
        </p:txBody>
      </p:sp>
    </p:spTree>
    <p:extLst>
      <p:ext uri="{BB962C8B-B14F-4D97-AF65-F5344CB8AC3E}">
        <p14:creationId xmlns:p14="http://schemas.microsoft.com/office/powerpoint/2010/main" val="38804213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527959C-7C1C-BD4D-2CA7-80AD8958124E}"/>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rcRect l="13591" t="15530" r="9592" b="14024"/>
          <a:stretch>
            <a:fillRect/>
          </a:stretch>
        </p:blipFill>
        <p:spPr>
          <a:xfrm>
            <a:off x="3789678" y="1455492"/>
            <a:ext cx="8148322" cy="4643085"/>
          </a:xfrm>
          <a:prstGeom prst="rect">
            <a:avLst/>
          </a:prstGeom>
          <a:noFill/>
        </p:spPr>
      </p:pic>
      <p:sp>
        <p:nvSpPr>
          <p:cNvPr id="4" name="Rectangle 1">
            <a:extLst>
              <a:ext uri="{FF2B5EF4-FFF2-40B4-BE49-F238E27FC236}">
                <a16:creationId xmlns:a16="http://schemas.microsoft.com/office/drawing/2014/main" id="{7EB06B87-7EA3-1921-CC72-5365DC2B0631}"/>
              </a:ext>
            </a:extLst>
          </p:cNvPr>
          <p:cNvSpPr>
            <a:spLocks noGrp="1" noChangeArrowheads="1"/>
          </p:cNvSpPr>
          <p:nvPr>
            <p:ph sz="half" idx="1"/>
          </p:nvPr>
        </p:nvSpPr>
        <p:spPr bwMode="auto">
          <a:xfrm>
            <a:off x="254000" y="1759151"/>
            <a:ext cx="3789680" cy="4357294"/>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fontScale="92500" lnSpcReduction="10000"/>
          </a:bodyPr>
          <a:lstStyle/>
          <a:p>
            <a:r>
              <a:rPr lang="en-US" altLang="en-US" sz="1800" dirty="0">
                <a:latin typeface="Avenir Next LT Pro" panose="020B0504020202020204" pitchFamily="34" charset="0"/>
              </a:rPr>
              <a:t>Metabolic Dysfunction-Associated </a:t>
            </a:r>
            <a:r>
              <a:rPr lang="en-US" altLang="en-US" sz="1800" dirty="0" err="1">
                <a:latin typeface="Avenir Next LT Pro" panose="020B0504020202020204" pitchFamily="34" charset="0"/>
              </a:rPr>
              <a:t>Steatotic</a:t>
            </a:r>
            <a:r>
              <a:rPr lang="en-US" altLang="en-US" sz="1800" dirty="0">
                <a:latin typeface="Avenir Next LT Pro" panose="020B0504020202020204" pitchFamily="34" charset="0"/>
              </a:rPr>
              <a:t> Liver Disease (MASLD) </a:t>
            </a:r>
          </a:p>
          <a:p>
            <a:pPr lvl="1"/>
            <a:r>
              <a:rPr lang="en-US" altLang="en-US" sz="1800" dirty="0">
                <a:latin typeface="Avenir Next LT Pro" panose="020B0504020202020204" pitchFamily="34" charset="0"/>
              </a:rPr>
              <a:t>Formerly known as NAFLD</a:t>
            </a:r>
          </a:p>
          <a:p>
            <a:pPr lvl="1"/>
            <a:r>
              <a:rPr lang="en-US" altLang="en-US" sz="1800" dirty="0">
                <a:latin typeface="Avenir Next LT Pro" panose="020B0504020202020204" pitchFamily="34" charset="0"/>
              </a:rPr>
              <a:t>General term for all conditions of fatty liver not caused by excess alcohol, viral hepatitis, or HIV </a:t>
            </a:r>
          </a:p>
          <a:p>
            <a:pPr lvl="0"/>
            <a:r>
              <a:rPr lang="en-US" altLang="en-US" sz="1800" dirty="0">
                <a:latin typeface="Avenir Next LT Pro" panose="020B0504020202020204" pitchFamily="34" charset="0"/>
              </a:rPr>
              <a:t>Affects 30% of adults globally </a:t>
            </a:r>
          </a:p>
          <a:p>
            <a:pPr lvl="1"/>
            <a:r>
              <a:rPr lang="en-US" altLang="en-US" sz="1800" dirty="0">
                <a:latin typeface="Avenir Next LT Pro" panose="020B0504020202020204" pitchFamily="34" charset="0"/>
              </a:rPr>
              <a:t>50% of individuals with Type 2 diabetes</a:t>
            </a:r>
          </a:p>
          <a:p>
            <a:pPr lvl="1"/>
            <a:r>
              <a:rPr lang="en-US" altLang="en-US" sz="1800" dirty="0">
                <a:latin typeface="Avenir Next LT Pro" panose="020B0504020202020204" pitchFamily="34" charset="0"/>
              </a:rPr>
              <a:t>90% of morbidly obese individuals </a:t>
            </a:r>
          </a:p>
          <a:p>
            <a:pPr lvl="0"/>
            <a:r>
              <a:rPr lang="en-US" altLang="en-US" sz="1800" dirty="0">
                <a:latin typeface="Avenir Next LT Pro" panose="020B0504020202020204" pitchFamily="34" charset="0"/>
              </a:rPr>
              <a:t>Silent disease with minimal early symptoms </a:t>
            </a:r>
          </a:p>
          <a:p>
            <a:pPr lvl="0"/>
            <a:r>
              <a:rPr lang="en-US" altLang="en-US" sz="1800" dirty="0">
                <a:latin typeface="Avenir Next LT Pro" panose="020B0504020202020204" pitchFamily="34" charset="0"/>
              </a:rPr>
              <a:t>Leading indication for liver transplantation in the U.S. </a:t>
            </a:r>
          </a:p>
        </p:txBody>
      </p:sp>
      <p:sp>
        <p:nvSpPr>
          <p:cNvPr id="3" name="Title 2">
            <a:extLst>
              <a:ext uri="{FF2B5EF4-FFF2-40B4-BE49-F238E27FC236}">
                <a16:creationId xmlns:a16="http://schemas.microsoft.com/office/drawing/2014/main" id="{869F16B6-C08A-C1EF-2618-0684B73326EF}"/>
              </a:ext>
            </a:extLst>
          </p:cNvPr>
          <p:cNvSpPr>
            <a:spLocks noGrp="1"/>
          </p:cNvSpPr>
          <p:nvPr>
            <p:ph type="title"/>
          </p:nvPr>
        </p:nvSpPr>
        <p:spPr>
          <a:xfrm>
            <a:off x="682199" y="337241"/>
            <a:ext cx="10515600" cy="747259"/>
          </a:xfrm>
        </p:spPr>
        <p:txBody>
          <a:bodyPr anchor="ctr">
            <a:normAutofit/>
          </a:bodyPr>
          <a:lstStyle/>
          <a:p>
            <a:r>
              <a:rPr lang="en-US" dirty="0">
                <a:latin typeface="Avenir Next LT Pro Demi" panose="020B0704020202020204" pitchFamily="34" charset="0"/>
              </a:rPr>
              <a:t>MASLD: A Growing Global Health Crisis</a:t>
            </a:r>
          </a:p>
        </p:txBody>
      </p:sp>
      <p:sp>
        <p:nvSpPr>
          <p:cNvPr id="7" name="Rectangle 6">
            <a:extLst>
              <a:ext uri="{FF2B5EF4-FFF2-40B4-BE49-F238E27FC236}">
                <a16:creationId xmlns:a16="http://schemas.microsoft.com/office/drawing/2014/main" id="{7B0EFF61-CC1B-2F9E-4FA4-8410604652A2}"/>
              </a:ext>
            </a:extLst>
          </p:cNvPr>
          <p:cNvSpPr/>
          <p:nvPr/>
        </p:nvSpPr>
        <p:spPr>
          <a:xfrm rot="16200000">
            <a:off x="2939186" y="-1854687"/>
            <a:ext cx="61626" cy="594000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rgbClr val="00B050"/>
              </a:solidFill>
            </a:endParaRPr>
          </a:p>
        </p:txBody>
      </p:sp>
      <p:sp>
        <p:nvSpPr>
          <p:cNvPr id="5" name="TextBox 4">
            <a:extLst>
              <a:ext uri="{FF2B5EF4-FFF2-40B4-BE49-F238E27FC236}">
                <a16:creationId xmlns:a16="http://schemas.microsoft.com/office/drawing/2014/main" id="{956D23CE-F13B-727B-9CB1-D9685EAD52DA}"/>
              </a:ext>
            </a:extLst>
          </p:cNvPr>
          <p:cNvSpPr txBox="1"/>
          <p:nvPr/>
        </p:nvSpPr>
        <p:spPr>
          <a:xfrm>
            <a:off x="4724398" y="6134313"/>
            <a:ext cx="7315202" cy="276999"/>
          </a:xfrm>
          <a:prstGeom prst="rect">
            <a:avLst/>
          </a:prstGeom>
          <a:noFill/>
        </p:spPr>
        <p:txBody>
          <a:bodyPr wrap="square">
            <a:spAutoFit/>
          </a:bodyPr>
          <a:lstStyle/>
          <a:p>
            <a:r>
              <a:rPr lang="en-US" sz="1200" i="1" dirty="0">
                <a:latin typeface="Avenir Next LT Pro" panose="020B0504020202020204" pitchFamily="34" charset="0"/>
              </a:rPr>
              <a:t>Hepatology. 2023 Apr 1;77(4):1335-1347. </a:t>
            </a:r>
            <a:r>
              <a:rPr lang="en-US" sz="1200" i="1" dirty="0" err="1">
                <a:latin typeface="Avenir Next LT Pro" panose="020B0504020202020204" pitchFamily="34" charset="0"/>
              </a:rPr>
              <a:t>doi</a:t>
            </a:r>
            <a:r>
              <a:rPr lang="en-US" sz="1200" i="1" dirty="0">
                <a:latin typeface="Avenir Next LT Pro" panose="020B0504020202020204" pitchFamily="34" charset="0"/>
              </a:rPr>
              <a:t>: 10.1097/HEP.0000000000000004. </a:t>
            </a:r>
            <a:r>
              <a:rPr lang="en-US" sz="1200" i="1" dirty="0" err="1">
                <a:latin typeface="Avenir Next LT Pro" panose="020B0504020202020204" pitchFamily="34" charset="0"/>
              </a:rPr>
              <a:t>Epub</a:t>
            </a:r>
            <a:r>
              <a:rPr lang="en-US" sz="1200" i="1" dirty="0">
                <a:latin typeface="Avenir Next LT Pro" panose="020B0504020202020204" pitchFamily="34" charset="0"/>
              </a:rPr>
              <a:t> 2023 Jan 3</a:t>
            </a:r>
          </a:p>
        </p:txBody>
      </p:sp>
    </p:spTree>
    <p:extLst>
      <p:ext uri="{BB962C8B-B14F-4D97-AF65-F5344CB8AC3E}">
        <p14:creationId xmlns:p14="http://schemas.microsoft.com/office/powerpoint/2010/main" val="42165702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7992BBC-3FDD-A0FA-A24B-E9DB3B4FFB0C}"/>
              </a:ext>
            </a:extLst>
          </p:cNvPr>
          <p:cNvSpPr>
            <a:spLocks noGrp="1"/>
          </p:cNvSpPr>
          <p:nvPr>
            <p:ph idx="1"/>
          </p:nvPr>
        </p:nvSpPr>
        <p:spPr>
          <a:xfrm>
            <a:off x="838200" y="1548836"/>
            <a:ext cx="10515600" cy="4628127"/>
          </a:xfrm>
        </p:spPr>
        <p:txBody>
          <a:bodyPr/>
          <a:lstStyle/>
          <a:p>
            <a:pPr marL="0" indent="0">
              <a:buNone/>
            </a:pPr>
            <a:r>
              <a:rPr lang="en-US" dirty="0">
                <a:latin typeface="Avenir Next LT Pro" panose="020B0504020202020204" pitchFamily="34" charset="0"/>
              </a:rPr>
              <a:t>MASLD isn't just a liver disease—it's a whole-body metabolic failure that accelerates aging:</a:t>
            </a:r>
          </a:p>
          <a:p>
            <a:pPr marL="1087438" indent="0">
              <a:lnSpc>
                <a:spcPct val="100000"/>
              </a:lnSpc>
              <a:spcBef>
                <a:spcPts val="2400"/>
              </a:spcBef>
              <a:buNone/>
            </a:pPr>
            <a:r>
              <a:rPr lang="en-US" dirty="0">
                <a:latin typeface="Avenir Next LT Pro" panose="020B0504020202020204" pitchFamily="34" charset="0"/>
              </a:rPr>
              <a:t>40% increased risk of cardiovascular disease</a:t>
            </a:r>
          </a:p>
          <a:p>
            <a:pPr marL="1087438" indent="0">
              <a:lnSpc>
                <a:spcPct val="100000"/>
              </a:lnSpc>
              <a:spcBef>
                <a:spcPts val="2400"/>
              </a:spcBef>
              <a:buNone/>
            </a:pPr>
            <a:r>
              <a:rPr lang="en-US" dirty="0">
                <a:latin typeface="Avenir Next LT Pro" panose="020B0504020202020204" pitchFamily="34" charset="0"/>
              </a:rPr>
              <a:t>2x risk of Type 2 diabetes progression</a:t>
            </a:r>
          </a:p>
          <a:p>
            <a:pPr marL="1087438" indent="0">
              <a:lnSpc>
                <a:spcPct val="100000"/>
              </a:lnSpc>
              <a:spcBef>
                <a:spcPts val="2400"/>
              </a:spcBef>
              <a:buNone/>
            </a:pPr>
            <a:r>
              <a:rPr lang="en-US" dirty="0">
                <a:latin typeface="Avenir Next LT Pro" panose="020B0504020202020204" pitchFamily="34" charset="0"/>
              </a:rPr>
              <a:t>Decreased energy and exercise tolerance</a:t>
            </a:r>
          </a:p>
          <a:p>
            <a:pPr marL="1087438" indent="0">
              <a:lnSpc>
                <a:spcPct val="100000"/>
              </a:lnSpc>
              <a:spcBef>
                <a:spcPts val="2400"/>
              </a:spcBef>
              <a:buNone/>
            </a:pPr>
            <a:r>
              <a:rPr lang="en-US" dirty="0">
                <a:latin typeface="Avenir Next LT Pro" panose="020B0504020202020204" pitchFamily="34" charset="0"/>
              </a:rPr>
              <a:t>Increased frailty and reduced independence</a:t>
            </a:r>
          </a:p>
          <a:p>
            <a:pPr marL="1087438" indent="0">
              <a:lnSpc>
                <a:spcPct val="100000"/>
              </a:lnSpc>
              <a:spcBef>
                <a:spcPts val="2400"/>
              </a:spcBef>
              <a:buNone/>
            </a:pPr>
            <a:r>
              <a:rPr lang="en-US" dirty="0">
                <a:latin typeface="Avenir Next LT Pro" panose="020B0504020202020204" pitchFamily="34" charset="0"/>
              </a:rPr>
              <a:t>Cognitive decline and brain fog</a:t>
            </a:r>
          </a:p>
        </p:txBody>
      </p:sp>
      <p:sp>
        <p:nvSpPr>
          <p:cNvPr id="5" name="Title 4">
            <a:extLst>
              <a:ext uri="{FF2B5EF4-FFF2-40B4-BE49-F238E27FC236}">
                <a16:creationId xmlns:a16="http://schemas.microsoft.com/office/drawing/2014/main" id="{AEC205A7-5B72-EF40-9F19-5BAF541C4026}"/>
              </a:ext>
            </a:extLst>
          </p:cNvPr>
          <p:cNvSpPr>
            <a:spLocks noGrp="1"/>
          </p:cNvSpPr>
          <p:nvPr>
            <p:ph type="title"/>
          </p:nvPr>
        </p:nvSpPr>
        <p:spPr>
          <a:xfrm>
            <a:off x="838200" y="348047"/>
            <a:ext cx="10515600" cy="747259"/>
          </a:xfrm>
        </p:spPr>
        <p:txBody>
          <a:bodyPr/>
          <a:lstStyle/>
          <a:p>
            <a:r>
              <a:rPr lang="en-US" dirty="0">
                <a:latin typeface="Avenir Next LT Pro Demi" panose="020B0704020202020204" pitchFamily="34" charset="0"/>
              </a:rPr>
              <a:t>The Active Aging Connection</a:t>
            </a:r>
          </a:p>
        </p:txBody>
      </p:sp>
      <p:sp>
        <p:nvSpPr>
          <p:cNvPr id="7" name="Rectangle 6">
            <a:extLst>
              <a:ext uri="{FF2B5EF4-FFF2-40B4-BE49-F238E27FC236}">
                <a16:creationId xmlns:a16="http://schemas.microsoft.com/office/drawing/2014/main" id="{462B8CBE-2F70-BF23-F297-CCD89F601C99}"/>
              </a:ext>
            </a:extLst>
          </p:cNvPr>
          <p:cNvSpPr/>
          <p:nvPr/>
        </p:nvSpPr>
        <p:spPr>
          <a:xfrm rot="16200000">
            <a:off x="2942341" y="-1837193"/>
            <a:ext cx="55315" cy="594000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B050"/>
              </a:solidFill>
              <a:effectLst/>
              <a:uLnTx/>
              <a:uFillTx/>
              <a:latin typeface="Avenir "/>
              <a:ea typeface="+mn-ea"/>
              <a:cs typeface="+mn-cs"/>
            </a:endParaRPr>
          </a:p>
        </p:txBody>
      </p:sp>
      <p:cxnSp>
        <p:nvCxnSpPr>
          <p:cNvPr id="2" name="Straight Connector 1">
            <a:extLst>
              <a:ext uri="{FF2B5EF4-FFF2-40B4-BE49-F238E27FC236}">
                <a16:creationId xmlns:a16="http://schemas.microsoft.com/office/drawing/2014/main" id="{7D5171F3-3AF5-8B60-13FA-4D50B622D25E}"/>
              </a:ext>
            </a:extLst>
          </p:cNvPr>
          <p:cNvCxnSpPr>
            <a:cxnSpLocks/>
          </p:cNvCxnSpPr>
          <p:nvPr/>
        </p:nvCxnSpPr>
        <p:spPr>
          <a:xfrm>
            <a:off x="955653" y="3218705"/>
            <a:ext cx="925068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8F09525A-3322-1995-6010-57370C0BCBC9}"/>
              </a:ext>
            </a:extLst>
          </p:cNvPr>
          <p:cNvCxnSpPr>
            <a:cxnSpLocks/>
          </p:cNvCxnSpPr>
          <p:nvPr/>
        </p:nvCxnSpPr>
        <p:spPr>
          <a:xfrm>
            <a:off x="955653" y="3994138"/>
            <a:ext cx="925068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FF81C94-3DA7-E460-420F-85BE7ED1E2EE}"/>
              </a:ext>
            </a:extLst>
          </p:cNvPr>
          <p:cNvCxnSpPr>
            <a:cxnSpLocks/>
          </p:cNvCxnSpPr>
          <p:nvPr/>
        </p:nvCxnSpPr>
        <p:spPr>
          <a:xfrm>
            <a:off x="955653" y="4719561"/>
            <a:ext cx="925068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9" name="Graphic 8" descr="Heart organ with solid fill">
            <a:extLst>
              <a:ext uri="{FF2B5EF4-FFF2-40B4-BE49-F238E27FC236}">
                <a16:creationId xmlns:a16="http://schemas.microsoft.com/office/drawing/2014/main" id="{41F73A47-6B94-4214-92DE-3A14C7AE575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6499" y="2506563"/>
            <a:ext cx="684020" cy="684020"/>
          </a:xfrm>
          <a:prstGeom prst="rect">
            <a:avLst/>
          </a:prstGeom>
        </p:spPr>
      </p:pic>
      <p:pic>
        <p:nvPicPr>
          <p:cNvPr id="19" name="Picture 18" descr="A black background with a black square&#10;&#10;AI-generated content may be incorrect.">
            <a:extLst>
              <a:ext uri="{FF2B5EF4-FFF2-40B4-BE49-F238E27FC236}">
                <a16:creationId xmlns:a16="http://schemas.microsoft.com/office/drawing/2014/main" id="{8D6901DA-A556-5949-B912-A076888D3C3A}"/>
              </a:ext>
            </a:extLst>
          </p:cNvPr>
          <p:cNvPicPr>
            <a:picLocks noChangeAspect="1"/>
          </p:cNvPicPr>
          <p:nvPr/>
        </p:nvPicPr>
        <p:blipFill>
          <a:blip r:embed="rId4">
            <a:duotone>
              <a:schemeClr val="accent5">
                <a:shade val="45000"/>
                <a:satMod val="135000"/>
              </a:schemeClr>
              <a:prstClr val="white"/>
            </a:duotone>
          </a:blip>
          <a:stretch>
            <a:fillRect/>
          </a:stretch>
        </p:blipFill>
        <p:spPr>
          <a:xfrm>
            <a:off x="1162694" y="3337610"/>
            <a:ext cx="570598" cy="570598"/>
          </a:xfrm>
          <a:prstGeom prst="rect">
            <a:avLst/>
          </a:prstGeom>
        </p:spPr>
      </p:pic>
      <p:pic>
        <p:nvPicPr>
          <p:cNvPr id="21" name="Picture 20" descr="A black background with a black square&#10;&#10;AI-generated content may be incorrect.">
            <a:extLst>
              <a:ext uri="{FF2B5EF4-FFF2-40B4-BE49-F238E27FC236}">
                <a16:creationId xmlns:a16="http://schemas.microsoft.com/office/drawing/2014/main" id="{5FE5634F-B294-9345-667E-86A96F0D47F2}"/>
              </a:ext>
            </a:extLst>
          </p:cNvPr>
          <p:cNvPicPr>
            <a:picLocks noChangeAspect="1"/>
          </p:cNvPicPr>
          <p:nvPr/>
        </p:nvPicPr>
        <p:blipFill>
          <a:blip r:embed="rId5">
            <a:duotone>
              <a:schemeClr val="accent5">
                <a:shade val="45000"/>
                <a:satMod val="135000"/>
              </a:schemeClr>
              <a:prstClr val="white"/>
            </a:duotone>
          </a:blip>
          <a:stretch>
            <a:fillRect/>
          </a:stretch>
        </p:blipFill>
        <p:spPr>
          <a:xfrm>
            <a:off x="1179921" y="4064513"/>
            <a:ext cx="536144" cy="536144"/>
          </a:xfrm>
          <a:prstGeom prst="rect">
            <a:avLst/>
          </a:prstGeom>
        </p:spPr>
      </p:pic>
      <p:pic>
        <p:nvPicPr>
          <p:cNvPr id="23" name="Picture 22" descr="A black background with a black square&#10;&#10;AI-generated content may be incorrect.">
            <a:extLst>
              <a:ext uri="{FF2B5EF4-FFF2-40B4-BE49-F238E27FC236}">
                <a16:creationId xmlns:a16="http://schemas.microsoft.com/office/drawing/2014/main" id="{0C783BDF-A45E-1474-9EC1-146145D9947E}"/>
              </a:ext>
            </a:extLst>
          </p:cNvPr>
          <p:cNvPicPr>
            <a:picLocks noChangeAspect="1"/>
          </p:cNvPicPr>
          <p:nvPr/>
        </p:nvPicPr>
        <p:blipFill>
          <a:blip r:embed="rId6">
            <a:duotone>
              <a:schemeClr val="accent5">
                <a:shade val="45000"/>
                <a:satMod val="135000"/>
              </a:schemeClr>
              <a:prstClr val="white"/>
            </a:duotone>
          </a:blip>
          <a:stretch>
            <a:fillRect/>
          </a:stretch>
        </p:blipFill>
        <p:spPr>
          <a:xfrm>
            <a:off x="1198603" y="4839932"/>
            <a:ext cx="536002" cy="536002"/>
          </a:xfrm>
          <a:prstGeom prst="rect">
            <a:avLst/>
          </a:prstGeom>
        </p:spPr>
      </p:pic>
      <p:pic>
        <p:nvPicPr>
          <p:cNvPr id="25" name="Picture 24" descr="A black background with a black square&#10;&#10;AI-generated content may be incorrect.">
            <a:extLst>
              <a:ext uri="{FF2B5EF4-FFF2-40B4-BE49-F238E27FC236}">
                <a16:creationId xmlns:a16="http://schemas.microsoft.com/office/drawing/2014/main" id="{17584329-EFB6-FFE2-3BDA-3F6AABC45110}"/>
              </a:ext>
            </a:extLst>
          </p:cNvPr>
          <p:cNvPicPr>
            <a:picLocks noChangeAspect="1"/>
          </p:cNvPicPr>
          <p:nvPr/>
        </p:nvPicPr>
        <p:blipFill>
          <a:blip r:embed="rId7">
            <a:duotone>
              <a:schemeClr val="accent5">
                <a:shade val="45000"/>
                <a:satMod val="135000"/>
              </a:schemeClr>
              <a:prstClr val="white"/>
            </a:duotone>
          </a:blip>
          <a:stretch>
            <a:fillRect/>
          </a:stretch>
        </p:blipFill>
        <p:spPr>
          <a:xfrm>
            <a:off x="1162694" y="5525119"/>
            <a:ext cx="580153" cy="580153"/>
          </a:xfrm>
          <a:prstGeom prst="rect">
            <a:avLst/>
          </a:prstGeom>
        </p:spPr>
      </p:pic>
      <p:cxnSp>
        <p:nvCxnSpPr>
          <p:cNvPr id="26" name="Straight Connector 25">
            <a:extLst>
              <a:ext uri="{FF2B5EF4-FFF2-40B4-BE49-F238E27FC236}">
                <a16:creationId xmlns:a16="http://schemas.microsoft.com/office/drawing/2014/main" id="{9FF0179F-5F09-A490-C0CF-29B2EBF62AE4}"/>
              </a:ext>
            </a:extLst>
          </p:cNvPr>
          <p:cNvCxnSpPr>
            <a:cxnSpLocks/>
          </p:cNvCxnSpPr>
          <p:nvPr/>
        </p:nvCxnSpPr>
        <p:spPr>
          <a:xfrm>
            <a:off x="955653" y="5473194"/>
            <a:ext cx="925068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18611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3A87F4E7-74D3-6A4D-3194-825E3BCEABF3}"/>
              </a:ext>
            </a:extLst>
          </p:cNvPr>
          <p:cNvSpPr txBox="1"/>
          <p:nvPr/>
        </p:nvSpPr>
        <p:spPr>
          <a:xfrm>
            <a:off x="1231878" y="6199118"/>
            <a:ext cx="8982074" cy="276999"/>
          </a:xfrm>
          <a:prstGeom prst="rect">
            <a:avLst/>
          </a:prstGeom>
          <a:noFill/>
        </p:spPr>
        <p:txBody>
          <a:bodyPr wrap="square">
            <a:spAutoFit/>
          </a:bodyPr>
          <a:lstStyle/>
          <a:p>
            <a:pPr algn="ctr"/>
            <a:r>
              <a:rPr lang="it-IT" sz="1200" i="1" dirty="0">
                <a:latin typeface="Avenir Next LT Pro" panose="020B0504020202020204" pitchFamily="34" charset="0"/>
              </a:rPr>
              <a:t>TANG ET AL. ACS Nano 2021; 15(11): 17016</a:t>
            </a:r>
            <a:r>
              <a:rPr lang="en-US" sz="1200" i="1" dirty="0">
                <a:latin typeface="Avenir Next LT Pro" panose="020B0504020202020204" pitchFamily="34" charset="0"/>
              </a:rPr>
              <a:t>–</a:t>
            </a:r>
            <a:r>
              <a:rPr lang="it-IT" sz="1200" i="1" dirty="0">
                <a:latin typeface="Avenir Next LT Pro" panose="020B0504020202020204" pitchFamily="34" charset="0"/>
              </a:rPr>
              <a:t>17046; BESONE ET AL. </a:t>
            </a:r>
            <a:r>
              <a:rPr lang="en-US" sz="1200" i="1" dirty="0">
                <a:latin typeface="Avenir Next LT Pro" panose="020B0504020202020204" pitchFamily="34" charset="0"/>
              </a:rPr>
              <a:t>Cell. Mol. Life Sci. 2019; 76: 99–128</a:t>
            </a:r>
          </a:p>
        </p:txBody>
      </p:sp>
      <p:sp>
        <p:nvSpPr>
          <p:cNvPr id="2" name="TextBox 1">
            <a:extLst>
              <a:ext uri="{FF2B5EF4-FFF2-40B4-BE49-F238E27FC236}">
                <a16:creationId xmlns:a16="http://schemas.microsoft.com/office/drawing/2014/main" id="{4913DAEB-01C8-EF01-FF6B-96173D893860}"/>
              </a:ext>
            </a:extLst>
          </p:cNvPr>
          <p:cNvSpPr txBox="1"/>
          <p:nvPr/>
        </p:nvSpPr>
        <p:spPr>
          <a:xfrm>
            <a:off x="913706" y="388302"/>
            <a:ext cx="9949764" cy="707886"/>
          </a:xfrm>
          <a:prstGeom prst="rect">
            <a:avLst/>
          </a:prstGeom>
          <a:noFill/>
        </p:spPr>
        <p:txBody>
          <a:bodyPr wrap="square">
            <a:spAutoFit/>
          </a:bodyPr>
          <a:lstStyle/>
          <a:p>
            <a:r>
              <a:rPr lang="en-US" sz="4000" dirty="0">
                <a:solidFill>
                  <a:srgbClr val="002060"/>
                </a:solidFill>
                <a:latin typeface="Avenir Next LT Pro Demi" panose="020B0704020202020204" pitchFamily="34" charset="0"/>
              </a:rPr>
              <a:t>NAFLD (MASLD)-PROGRESSION</a:t>
            </a:r>
            <a:endParaRPr lang="en-GB" sz="4000" dirty="0">
              <a:solidFill>
                <a:srgbClr val="002060"/>
              </a:solidFill>
              <a:latin typeface="Avenir Next LT Pro Demi" panose="020B0704020202020204" pitchFamily="34" charset="0"/>
            </a:endParaRPr>
          </a:p>
        </p:txBody>
      </p:sp>
      <p:sp>
        <p:nvSpPr>
          <p:cNvPr id="3" name="Rectangle 2">
            <a:extLst>
              <a:ext uri="{FF2B5EF4-FFF2-40B4-BE49-F238E27FC236}">
                <a16:creationId xmlns:a16="http://schemas.microsoft.com/office/drawing/2014/main" id="{8BCDC23D-0169-FD3B-24D7-76DB1CFC3852}"/>
              </a:ext>
            </a:extLst>
          </p:cNvPr>
          <p:cNvSpPr/>
          <p:nvPr/>
        </p:nvSpPr>
        <p:spPr>
          <a:xfrm rot="16200000">
            <a:off x="3302341" y="-2197193"/>
            <a:ext cx="55315" cy="666000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solidFill>
                <a:srgbClr val="00B050"/>
              </a:solidFill>
            </a:endParaRPr>
          </a:p>
        </p:txBody>
      </p:sp>
      <p:grpSp>
        <p:nvGrpSpPr>
          <p:cNvPr id="8" name="Group 7">
            <a:extLst>
              <a:ext uri="{FF2B5EF4-FFF2-40B4-BE49-F238E27FC236}">
                <a16:creationId xmlns:a16="http://schemas.microsoft.com/office/drawing/2014/main" id="{840312D4-D95A-34A6-C697-B5369EC04585}"/>
              </a:ext>
            </a:extLst>
          </p:cNvPr>
          <p:cNvGrpSpPr/>
          <p:nvPr/>
        </p:nvGrpSpPr>
        <p:grpSpPr>
          <a:xfrm>
            <a:off x="1724026" y="1398288"/>
            <a:ext cx="7978114" cy="4678603"/>
            <a:chOff x="4753818" y="1271334"/>
            <a:chExt cx="6293363" cy="3689836"/>
          </a:xfrm>
        </p:grpSpPr>
        <p:pic>
          <p:nvPicPr>
            <p:cNvPr id="5" name="Picture 4">
              <a:extLst>
                <a:ext uri="{FF2B5EF4-FFF2-40B4-BE49-F238E27FC236}">
                  <a16:creationId xmlns:a16="http://schemas.microsoft.com/office/drawing/2014/main" id="{CFE5BFA2-18C3-67C1-DDCC-76891F0C720E}"/>
                </a:ext>
              </a:extLst>
            </p:cNvPr>
            <p:cNvPicPr>
              <a:picLocks noChangeAspect="1"/>
            </p:cNvPicPr>
            <p:nvPr/>
          </p:nvPicPr>
          <p:blipFill>
            <a:blip r:embed="rId3"/>
            <a:stretch>
              <a:fillRect/>
            </a:stretch>
          </p:blipFill>
          <p:spPr>
            <a:xfrm>
              <a:off x="4769330" y="1271334"/>
              <a:ext cx="6277851" cy="2457793"/>
            </a:xfrm>
            <a:prstGeom prst="rect">
              <a:avLst/>
            </a:prstGeom>
          </p:spPr>
        </p:pic>
        <p:pic>
          <p:nvPicPr>
            <p:cNvPr id="7" name="Picture 6">
              <a:extLst>
                <a:ext uri="{FF2B5EF4-FFF2-40B4-BE49-F238E27FC236}">
                  <a16:creationId xmlns:a16="http://schemas.microsoft.com/office/drawing/2014/main" id="{AE9B1988-8A58-ED75-4072-D05722C29EDC}"/>
                </a:ext>
              </a:extLst>
            </p:cNvPr>
            <p:cNvPicPr>
              <a:picLocks noChangeAspect="1"/>
            </p:cNvPicPr>
            <p:nvPr/>
          </p:nvPicPr>
          <p:blipFill>
            <a:blip r:embed="rId4"/>
            <a:stretch>
              <a:fillRect/>
            </a:stretch>
          </p:blipFill>
          <p:spPr>
            <a:xfrm>
              <a:off x="4753818" y="3666099"/>
              <a:ext cx="6179025" cy="1295071"/>
            </a:xfrm>
            <a:prstGeom prst="rect">
              <a:avLst/>
            </a:prstGeom>
          </p:spPr>
        </p:pic>
      </p:grpSp>
    </p:spTree>
    <p:extLst>
      <p:ext uri="{BB962C8B-B14F-4D97-AF65-F5344CB8AC3E}">
        <p14:creationId xmlns:p14="http://schemas.microsoft.com/office/powerpoint/2010/main" val="10406680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C9DDF-BC59-687D-A215-6CDD3D7AD9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8D7830-3D98-D49C-9872-66E60D2F9EB9}"/>
              </a:ext>
            </a:extLst>
          </p:cNvPr>
          <p:cNvSpPr>
            <a:spLocks noGrp="1"/>
          </p:cNvSpPr>
          <p:nvPr>
            <p:ph type="title"/>
          </p:nvPr>
        </p:nvSpPr>
        <p:spPr>
          <a:xfrm>
            <a:off x="4104642" y="1591312"/>
            <a:ext cx="7487918" cy="1512758"/>
          </a:xfrm>
        </p:spPr>
        <p:txBody>
          <a:bodyPr>
            <a:normAutofit/>
          </a:bodyPr>
          <a:lstStyle/>
          <a:p>
            <a:r>
              <a:rPr lang="en-US" sz="2400" dirty="0">
                <a:latin typeface="Avenir Next LT Pro "/>
              </a:rPr>
              <a:t>Metabolic dysfunction-associated steatohepatitis (MASH) is a dangerously progressive form of fatty liver in which patients have inflammation of the liver and liver damage, attributed to excess fat (steatosis)</a:t>
            </a:r>
          </a:p>
        </p:txBody>
      </p:sp>
      <p:sp>
        <p:nvSpPr>
          <p:cNvPr id="3" name="Content Placeholder 2">
            <a:extLst>
              <a:ext uri="{FF2B5EF4-FFF2-40B4-BE49-F238E27FC236}">
                <a16:creationId xmlns:a16="http://schemas.microsoft.com/office/drawing/2014/main" id="{61C92195-D543-D7CC-5F96-EA73F192B738}"/>
              </a:ext>
            </a:extLst>
          </p:cNvPr>
          <p:cNvSpPr>
            <a:spLocks noGrp="1"/>
          </p:cNvSpPr>
          <p:nvPr>
            <p:ph sz="quarter" idx="11"/>
          </p:nvPr>
        </p:nvSpPr>
        <p:spPr>
          <a:xfrm>
            <a:off x="4236028" y="3199315"/>
            <a:ext cx="7559040" cy="2553536"/>
          </a:xfrm>
        </p:spPr>
        <p:txBody>
          <a:bodyPr anchor="t">
            <a:normAutofit/>
          </a:bodyPr>
          <a:lstStyle/>
          <a:p>
            <a:pPr>
              <a:lnSpc>
                <a:spcPct val="114000"/>
              </a:lnSpc>
              <a:spcAft>
                <a:spcPts val="300"/>
              </a:spcAft>
            </a:pPr>
            <a:r>
              <a:rPr lang="en-US" dirty="0">
                <a:latin typeface="Avenir Next LT Pro" panose="020B0504020202020204" pitchFamily="34" charset="0"/>
              </a:rPr>
              <a:t>MASLD has the potential to progress to the more serious MASH</a:t>
            </a:r>
          </a:p>
          <a:p>
            <a:pPr>
              <a:lnSpc>
                <a:spcPct val="114000"/>
              </a:lnSpc>
              <a:spcAft>
                <a:spcPts val="300"/>
              </a:spcAft>
            </a:pPr>
            <a:r>
              <a:rPr lang="en-US" dirty="0">
                <a:latin typeface="Avenir Next LT Pro "/>
              </a:rPr>
              <a:t>MASH — the updated term for NASH (non-alcoholic steatohepatitis)</a:t>
            </a:r>
          </a:p>
          <a:p>
            <a:pPr>
              <a:lnSpc>
                <a:spcPct val="114000"/>
              </a:lnSpc>
              <a:spcAft>
                <a:spcPts val="300"/>
              </a:spcAft>
            </a:pPr>
            <a:r>
              <a:rPr lang="en-US" dirty="0">
                <a:latin typeface="Avenir Next LT Pro" panose="020B0504020202020204" pitchFamily="34" charset="0"/>
              </a:rPr>
              <a:t>About 1.5% to 6.5% of U.S. adults have MASH. One estimate is that nine to 15 million adults have MASH.  MASH prevalence is projected to increase by 63% by 2030.</a:t>
            </a:r>
          </a:p>
          <a:p>
            <a:pPr marL="0" indent="0">
              <a:buNone/>
            </a:pPr>
            <a:br>
              <a:rPr lang="en-US" sz="1600" dirty="0">
                <a:latin typeface="Avenir Next LT Pro" panose="020B0504020202020204" pitchFamily="34" charset="0"/>
              </a:rPr>
            </a:br>
            <a:r>
              <a:rPr lang="en-US" sz="1600" dirty="0">
                <a:latin typeface="Avenir Next LT Pro" panose="020B0504020202020204" pitchFamily="34" charset="0"/>
              </a:rPr>
              <a:t>Source: American Liver Foundation</a:t>
            </a:r>
          </a:p>
        </p:txBody>
      </p:sp>
      <p:sp>
        <p:nvSpPr>
          <p:cNvPr id="4" name="Rectangle 3">
            <a:extLst>
              <a:ext uri="{FF2B5EF4-FFF2-40B4-BE49-F238E27FC236}">
                <a16:creationId xmlns:a16="http://schemas.microsoft.com/office/drawing/2014/main" id="{2A7757B3-AE38-5FCC-9BC4-427BA2172E3B}"/>
              </a:ext>
            </a:extLst>
          </p:cNvPr>
          <p:cNvSpPr/>
          <p:nvPr/>
        </p:nvSpPr>
        <p:spPr>
          <a:xfrm rot="16200000">
            <a:off x="6264663" y="-1837193"/>
            <a:ext cx="55315" cy="594000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B050"/>
              </a:solidFill>
              <a:effectLst/>
              <a:uLnTx/>
              <a:uFillTx/>
              <a:latin typeface="Avenir "/>
              <a:ea typeface="+mn-ea"/>
              <a:cs typeface="+mn-cs"/>
            </a:endParaRPr>
          </a:p>
        </p:txBody>
      </p:sp>
      <p:sp>
        <p:nvSpPr>
          <p:cNvPr id="7" name="TextBox 6">
            <a:extLst>
              <a:ext uri="{FF2B5EF4-FFF2-40B4-BE49-F238E27FC236}">
                <a16:creationId xmlns:a16="http://schemas.microsoft.com/office/drawing/2014/main" id="{660F66DC-365C-230F-FB42-F6AF8D4B3BF0}"/>
              </a:ext>
            </a:extLst>
          </p:cNvPr>
          <p:cNvSpPr txBox="1"/>
          <p:nvPr/>
        </p:nvSpPr>
        <p:spPr>
          <a:xfrm>
            <a:off x="4236028" y="273253"/>
            <a:ext cx="994976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292D78"/>
                </a:solidFill>
                <a:effectLst/>
                <a:uLnTx/>
                <a:uFillTx/>
                <a:latin typeface="Avenir Next LT Pro Demi" panose="020B0704020202020204" pitchFamily="34" charset="0"/>
                <a:ea typeface="+mn-ea"/>
                <a:cs typeface="+mn-cs"/>
              </a:rPr>
              <a:t>MASH</a:t>
            </a:r>
          </a:p>
        </p:txBody>
      </p:sp>
      <p:pic>
        <p:nvPicPr>
          <p:cNvPr id="9" name="Picture 8" descr="A human liver and gallbladder&#10;&#10;AI-generated content may be incorrect.">
            <a:extLst>
              <a:ext uri="{FF2B5EF4-FFF2-40B4-BE49-F238E27FC236}">
                <a16:creationId xmlns:a16="http://schemas.microsoft.com/office/drawing/2014/main" id="{ADA0B01B-9AF4-2185-9DC8-BA95A1217DF8}"/>
              </a:ext>
            </a:extLst>
          </p:cNvPr>
          <p:cNvPicPr>
            <a:picLocks noChangeAspect="1"/>
          </p:cNvPicPr>
          <p:nvPr/>
        </p:nvPicPr>
        <p:blipFill>
          <a:blip r:embed="rId3"/>
          <a:srcRect b="3704"/>
          <a:stretch>
            <a:fillRect/>
          </a:stretch>
        </p:blipFill>
        <p:spPr>
          <a:xfrm>
            <a:off x="0" y="-1"/>
            <a:ext cx="3832860" cy="6579433"/>
          </a:xfrm>
          <a:prstGeom prst="rect">
            <a:avLst/>
          </a:prstGeom>
        </p:spPr>
      </p:pic>
    </p:spTree>
    <p:extLst>
      <p:ext uri="{BB962C8B-B14F-4D97-AF65-F5344CB8AC3E}">
        <p14:creationId xmlns:p14="http://schemas.microsoft.com/office/powerpoint/2010/main" val="5004990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AB41F-F36E-F650-88F6-CC960D7E7163}"/>
              </a:ext>
            </a:extLst>
          </p:cNvPr>
          <p:cNvSpPr>
            <a:spLocks noGrp="1"/>
          </p:cNvSpPr>
          <p:nvPr>
            <p:ph type="title"/>
          </p:nvPr>
        </p:nvSpPr>
        <p:spPr>
          <a:xfrm>
            <a:off x="838200" y="51949"/>
            <a:ext cx="10515600" cy="1325563"/>
          </a:xfrm>
        </p:spPr>
        <p:txBody>
          <a:bodyPr/>
          <a:lstStyle/>
          <a:p>
            <a:r>
              <a:rPr lang="en-US" dirty="0">
                <a:latin typeface="Avenir Next LT Pro Demi" panose="020B0704020202020204" pitchFamily="34" charset="0"/>
              </a:rPr>
              <a:t>Managing MASLD</a:t>
            </a:r>
          </a:p>
        </p:txBody>
      </p:sp>
      <p:sp>
        <p:nvSpPr>
          <p:cNvPr id="3" name="TextBox 2">
            <a:extLst>
              <a:ext uri="{FF2B5EF4-FFF2-40B4-BE49-F238E27FC236}">
                <a16:creationId xmlns:a16="http://schemas.microsoft.com/office/drawing/2014/main" id="{6F0389B4-5394-DFBC-8D46-E4CE733AE913}"/>
              </a:ext>
            </a:extLst>
          </p:cNvPr>
          <p:cNvSpPr txBox="1"/>
          <p:nvPr/>
        </p:nvSpPr>
        <p:spPr>
          <a:xfrm>
            <a:off x="682199" y="1928727"/>
            <a:ext cx="10515600" cy="3824124"/>
          </a:xfrm>
          <a:prstGeom prst="rect">
            <a:avLst/>
          </a:prstGeom>
          <a:noFill/>
        </p:spPr>
        <p:txBody>
          <a:bodyPr wrap="square" rtlCol="0">
            <a:spAutoFit/>
          </a:bodyPr>
          <a:lstStyle/>
          <a:p>
            <a:pPr>
              <a:spcAft>
                <a:spcPts val="1200"/>
              </a:spcAft>
            </a:pPr>
            <a:r>
              <a:rPr lang="en-US" sz="2000" b="1" dirty="0">
                <a:effectLst/>
                <a:latin typeface="Avenir Next LT Pro" panose="020B0504020202020204" pitchFamily="34" charset="0"/>
                <a:ea typeface="Calibri" panose="020F0502020204030204" pitchFamily="34" charset="0"/>
              </a:rPr>
              <a:t>Lifestyle changes </a:t>
            </a:r>
            <a:r>
              <a:rPr lang="en-US" sz="2000" dirty="0">
                <a:effectLst/>
                <a:latin typeface="Avenir Next LT Pro" panose="020B0504020202020204" pitchFamily="34" charset="0"/>
                <a:ea typeface="Calibri" panose="020F0502020204030204" pitchFamily="34" charset="0"/>
              </a:rPr>
              <a:t>like exercise, caloric restriction</a:t>
            </a:r>
          </a:p>
          <a:p>
            <a:pPr>
              <a:spcAft>
                <a:spcPts val="1200"/>
              </a:spcAft>
            </a:pPr>
            <a:r>
              <a:rPr lang="en-US" sz="2000" b="1" dirty="0">
                <a:latin typeface="Avenir Next LT Pro" panose="020B0504020202020204" pitchFamily="34" charset="0"/>
                <a:ea typeface="Calibri" panose="020F0502020204030204" pitchFamily="34" charset="0"/>
              </a:rPr>
              <a:t>Nutrition</a:t>
            </a:r>
            <a:r>
              <a:rPr lang="en-US" sz="2000" dirty="0">
                <a:latin typeface="Avenir Next LT Pro" panose="020B0504020202020204" pitchFamily="34" charset="0"/>
                <a:ea typeface="Calibri" panose="020F0502020204030204" pitchFamily="34" charset="0"/>
              </a:rPr>
              <a:t> </a:t>
            </a:r>
            <a:r>
              <a:rPr lang="en-US" sz="2000" dirty="0">
                <a:effectLst/>
                <a:latin typeface="Avenir Next LT Pro" panose="020B0504020202020204" pitchFamily="34" charset="0"/>
                <a:ea typeface="Calibri" panose="020F0502020204030204" pitchFamily="34" charset="0"/>
              </a:rPr>
              <a:t>Vitamin E, pioglitazone</a:t>
            </a:r>
          </a:p>
          <a:p>
            <a:pPr>
              <a:spcAft>
                <a:spcPts val="1200"/>
              </a:spcAft>
            </a:pPr>
            <a:r>
              <a:rPr lang="en-US" sz="2000" b="1" dirty="0">
                <a:latin typeface="Avenir Next LT Pro" panose="020B0504020202020204" pitchFamily="34" charset="0"/>
                <a:ea typeface="Calibri" panose="020F0502020204030204" pitchFamily="34" charset="0"/>
              </a:rPr>
              <a:t>Diabetic medications </a:t>
            </a:r>
            <a:r>
              <a:rPr lang="en-US" sz="2000" dirty="0">
                <a:effectLst/>
                <a:latin typeface="Avenir Next LT Pro" panose="020B0504020202020204" pitchFamily="34" charset="0"/>
                <a:ea typeface="Calibri" panose="020F0502020204030204" pitchFamily="34" charset="0"/>
              </a:rPr>
              <a:t>are used to treat NASH </a:t>
            </a:r>
            <a:br>
              <a:rPr lang="en-US" sz="2000" dirty="0">
                <a:latin typeface="Avenir Next LT Pro" panose="020B0504020202020204" pitchFamily="34" charset="0"/>
                <a:ea typeface="Calibri" panose="020F0502020204030204" pitchFamily="34" charset="0"/>
              </a:rPr>
            </a:br>
            <a:r>
              <a:rPr lang="en-US" sz="2000" dirty="0">
                <a:effectLst/>
                <a:latin typeface="Avenir Next LT Pro" panose="020B0504020202020204" pitchFamily="34" charset="0"/>
                <a:ea typeface="Calibri" panose="020F0502020204030204" pitchFamily="34" charset="0"/>
              </a:rPr>
              <a:t>and its progressive conditions </a:t>
            </a:r>
          </a:p>
          <a:p>
            <a:pPr>
              <a:spcAft>
                <a:spcPts val="300"/>
              </a:spcAft>
            </a:pPr>
            <a:r>
              <a:rPr lang="en-US" sz="2000" b="1" dirty="0">
                <a:latin typeface="Avenir Next LT Pro" panose="020B0504020202020204" pitchFamily="34" charset="0"/>
                <a:ea typeface="Calibri" panose="020F0502020204030204" pitchFamily="34" charset="0"/>
              </a:rPr>
              <a:t>Drugs</a:t>
            </a:r>
            <a:r>
              <a:rPr lang="en-US" sz="2000" dirty="0">
                <a:effectLst/>
                <a:latin typeface="Avenir Next LT Pro" panose="020B0504020202020204" pitchFamily="34" charset="0"/>
                <a:ea typeface="Calibri" panose="020F0502020204030204" pitchFamily="34" charset="0"/>
              </a:rPr>
              <a:t> </a:t>
            </a:r>
          </a:p>
          <a:p>
            <a:pPr marL="630238" indent="-342900">
              <a:spcAft>
                <a:spcPts val="300"/>
              </a:spcAft>
              <a:buFont typeface="Arial" panose="020B0604020202020204" pitchFamily="34" charset="0"/>
              <a:buChar char="•"/>
            </a:pPr>
            <a:r>
              <a:rPr lang="en-US" sz="2000" dirty="0">
                <a:effectLst/>
                <a:latin typeface="Avenir Next LT Pro" panose="020B0504020202020204" pitchFamily="34" charset="0"/>
                <a:ea typeface="Calibri" panose="020F0502020204030204" pitchFamily="34" charset="0"/>
              </a:rPr>
              <a:t>Targeting lipid metabolism pathways, </a:t>
            </a:r>
          </a:p>
          <a:p>
            <a:pPr marL="630238" indent="-342900">
              <a:spcAft>
                <a:spcPts val="300"/>
              </a:spcAft>
              <a:buFont typeface="Arial" panose="020B0604020202020204" pitchFamily="34" charset="0"/>
              <a:buChar char="•"/>
            </a:pPr>
            <a:r>
              <a:rPr lang="en-US" sz="2000" dirty="0">
                <a:effectLst/>
                <a:latin typeface="Avenir Next LT Pro" panose="020B0504020202020204" pitchFamily="34" charset="0"/>
                <a:ea typeface="Calibri" panose="020F0502020204030204" pitchFamily="34" charset="0"/>
              </a:rPr>
              <a:t>Nuclear receptor agonists (Obetocholic acid, </a:t>
            </a:r>
            <a:r>
              <a:rPr lang="en-US" sz="2000" dirty="0">
                <a:effectLst/>
                <a:latin typeface="Avenir Next LT Pro" panose="020B0504020202020204" pitchFamily="34" charset="0"/>
                <a:ea typeface="Calibri" panose="020F0502020204030204" pitchFamily="34" charset="0"/>
                <a:cs typeface="Times New Roman" panose="02020603050405020304" pitchFamily="18" charset="0"/>
              </a:rPr>
              <a:t>GFT505</a:t>
            </a:r>
            <a:r>
              <a:rPr lang="en-US" sz="2000" dirty="0">
                <a:effectLst/>
                <a:latin typeface="Avenir Next LT Pro" panose="020B0504020202020204" pitchFamily="34" charset="0"/>
                <a:ea typeface="Calibri" panose="020F0502020204030204" pitchFamily="34" charset="0"/>
              </a:rPr>
              <a:t>, </a:t>
            </a:r>
            <a:r>
              <a:rPr lang="en-US" sz="2000" dirty="0" err="1">
                <a:effectLst/>
                <a:latin typeface="Avenir Next LT Pro" panose="020B0504020202020204" pitchFamily="34" charset="0"/>
                <a:ea typeface="Calibri" panose="020F0502020204030204" pitchFamily="34" charset="0"/>
              </a:rPr>
              <a:t>elafibranor</a:t>
            </a:r>
            <a:r>
              <a:rPr lang="en-US" sz="2000" dirty="0">
                <a:effectLst/>
                <a:latin typeface="Avenir Next LT Pro" panose="020B0504020202020204" pitchFamily="34" charset="0"/>
                <a:ea typeface="Calibri" panose="020F0502020204030204" pitchFamily="34" charset="0"/>
              </a:rPr>
              <a:t>), </a:t>
            </a:r>
          </a:p>
          <a:p>
            <a:pPr marL="630238" indent="-342900">
              <a:spcAft>
                <a:spcPts val="300"/>
              </a:spcAft>
              <a:buFont typeface="Arial" panose="020B0604020202020204" pitchFamily="34" charset="0"/>
              <a:buChar char="•"/>
            </a:pPr>
            <a:r>
              <a:rPr lang="en-US" sz="2000" dirty="0">
                <a:effectLst/>
                <a:latin typeface="Avenir Next LT Pro" panose="020B0504020202020204" pitchFamily="34" charset="0"/>
                <a:ea typeface="Calibri" panose="020F0502020204030204" pitchFamily="34" charset="0"/>
                <a:cs typeface="Times New Roman" panose="02020603050405020304" pitchFamily="18" charset="0"/>
              </a:rPr>
              <a:t>Insulin sensitizers</a:t>
            </a:r>
            <a:r>
              <a:rPr lang="en-US" sz="2000" dirty="0">
                <a:effectLst/>
                <a:latin typeface="Avenir Next LT Pro" panose="020B0504020202020204" pitchFamily="34" charset="0"/>
                <a:ea typeface="Calibri" panose="020F0502020204030204" pitchFamily="34" charset="0"/>
              </a:rPr>
              <a:t> (pioglitazone), and</a:t>
            </a:r>
          </a:p>
          <a:p>
            <a:pPr marL="630238" indent="-342900">
              <a:spcAft>
                <a:spcPts val="300"/>
              </a:spcAft>
              <a:buFont typeface="Arial" panose="020B0604020202020204" pitchFamily="34" charset="0"/>
              <a:buChar char="•"/>
            </a:pPr>
            <a:r>
              <a:rPr lang="en-US" sz="2000" dirty="0">
                <a:effectLst/>
                <a:latin typeface="Avenir Next LT Pro" panose="020B0504020202020204" pitchFamily="34" charset="0"/>
                <a:ea typeface="Calibri" panose="020F0502020204030204" pitchFamily="34" charset="0"/>
              </a:rPr>
              <a:t>Glucagon-like peptide-1 receptor agonists are in the pipeline </a:t>
            </a:r>
          </a:p>
          <a:p>
            <a:pPr>
              <a:spcAft>
                <a:spcPts val="1200"/>
              </a:spcAft>
            </a:pPr>
            <a:r>
              <a:rPr lang="en-US" sz="2000" b="1" dirty="0">
                <a:latin typeface="Avenir Next LT Pro" panose="020B0504020202020204" pitchFamily="34" charset="0"/>
                <a:ea typeface="Calibri" panose="020F0502020204030204" pitchFamily="34" charset="0"/>
              </a:rPr>
              <a:t>Natural products:  </a:t>
            </a:r>
            <a:r>
              <a:rPr lang="en-US" sz="2000" dirty="0">
                <a:latin typeface="Avenir Next LT Pro" panose="020B0504020202020204" pitchFamily="34" charset="0"/>
                <a:ea typeface="Calibri" panose="020F0502020204030204" pitchFamily="34" charset="0"/>
              </a:rPr>
              <a:t>Need for evidence-based natural interventions with clinical validation</a:t>
            </a:r>
            <a:endParaRPr lang="en-US" sz="2000" dirty="0">
              <a:latin typeface="Avenir Next LT Pro" panose="020B0504020202020204" pitchFamily="34" charset="0"/>
            </a:endParaRPr>
          </a:p>
        </p:txBody>
      </p:sp>
      <p:sp>
        <p:nvSpPr>
          <p:cNvPr id="4" name="Rectangle 3">
            <a:extLst>
              <a:ext uri="{FF2B5EF4-FFF2-40B4-BE49-F238E27FC236}">
                <a16:creationId xmlns:a16="http://schemas.microsoft.com/office/drawing/2014/main" id="{D0FEFC08-15BF-2090-21E3-D6AF1CC72060}"/>
              </a:ext>
            </a:extLst>
          </p:cNvPr>
          <p:cNvSpPr/>
          <p:nvPr/>
        </p:nvSpPr>
        <p:spPr>
          <a:xfrm rot="16200000">
            <a:off x="2942341" y="-1837193"/>
            <a:ext cx="55315" cy="594000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B050"/>
              </a:solidFill>
              <a:effectLst/>
              <a:uLnTx/>
              <a:uFillTx/>
              <a:latin typeface="Avenir "/>
              <a:ea typeface="+mn-ea"/>
              <a:cs typeface="+mn-cs"/>
            </a:endParaRPr>
          </a:p>
        </p:txBody>
      </p:sp>
      <p:pic>
        <p:nvPicPr>
          <p:cNvPr id="6" name="Picture 5" descr="A diagram of different types of liver&#10;&#10;AI-generated content may be incorrect.">
            <a:extLst>
              <a:ext uri="{FF2B5EF4-FFF2-40B4-BE49-F238E27FC236}">
                <a16:creationId xmlns:a16="http://schemas.microsoft.com/office/drawing/2014/main" id="{DB5CF8DC-C1E6-7126-05DB-A691DD0E7F7E}"/>
              </a:ext>
            </a:extLst>
          </p:cNvPr>
          <p:cNvPicPr>
            <a:picLocks noChangeAspect="1"/>
          </p:cNvPicPr>
          <p:nvPr/>
        </p:nvPicPr>
        <p:blipFill>
          <a:blip r:embed="rId3" cstate="screen">
            <a:extLst>
              <a:ext uri="{28A0092B-C50C-407E-A947-70E740481C1C}">
                <a14:useLocalDpi xmlns:a14="http://schemas.microsoft.com/office/drawing/2010/main"/>
              </a:ext>
            </a:extLst>
          </a:blip>
          <a:srcRect r="26198" b="67012"/>
          <a:stretch>
            <a:fillRect/>
          </a:stretch>
        </p:blipFill>
        <p:spPr>
          <a:xfrm>
            <a:off x="5953760" y="2161930"/>
            <a:ext cx="6055109" cy="1760447"/>
          </a:xfrm>
          <a:prstGeom prst="rect">
            <a:avLst/>
          </a:prstGeom>
        </p:spPr>
      </p:pic>
    </p:spTree>
    <p:extLst>
      <p:ext uri="{BB962C8B-B14F-4D97-AF65-F5344CB8AC3E}">
        <p14:creationId xmlns:p14="http://schemas.microsoft.com/office/powerpoint/2010/main" val="29422865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EF5F5-E11E-B964-C804-6632073BDC2D}"/>
            </a:ext>
          </a:extLst>
        </p:cNvPr>
        <p:cNvGrpSpPr/>
        <p:nvPr/>
      </p:nvGrpSpPr>
      <p:grpSpPr>
        <a:xfrm>
          <a:off x="0" y="0"/>
          <a:ext cx="0" cy="0"/>
          <a:chOff x="0" y="0"/>
          <a:chExt cx="0" cy="0"/>
        </a:xfrm>
      </p:grpSpPr>
      <p:sp>
        <p:nvSpPr>
          <p:cNvPr id="4" name="Rectangle: Top Corners Snipped 3">
            <a:extLst>
              <a:ext uri="{FF2B5EF4-FFF2-40B4-BE49-F238E27FC236}">
                <a16:creationId xmlns:a16="http://schemas.microsoft.com/office/drawing/2014/main" id="{0A7CCCC7-292A-B4AC-49C1-993C850C50AF}"/>
              </a:ext>
            </a:extLst>
          </p:cNvPr>
          <p:cNvSpPr/>
          <p:nvPr/>
        </p:nvSpPr>
        <p:spPr>
          <a:xfrm>
            <a:off x="0" y="1656940"/>
            <a:ext cx="12192000" cy="4356920"/>
          </a:xfrm>
          <a:prstGeom prst="snip2SameRect">
            <a:avLst>
              <a:gd name="adj1" fmla="val 9625"/>
              <a:gd name="adj2" fmla="val 0"/>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BD4A6EED-DBD8-7171-EF1F-1610D5F1C9DE}"/>
              </a:ext>
            </a:extLst>
          </p:cNvPr>
          <p:cNvSpPr>
            <a:spLocks noGrp="1"/>
          </p:cNvSpPr>
          <p:nvPr>
            <p:ph sz="quarter" idx="10"/>
          </p:nvPr>
        </p:nvSpPr>
        <p:spPr>
          <a:xfrm>
            <a:off x="5018144" y="2270522"/>
            <a:ext cx="6373382" cy="3129753"/>
          </a:xfrm>
        </p:spPr>
        <p:txBody>
          <a:bodyPr>
            <a:noAutofit/>
          </a:bodyPr>
          <a:lstStyle/>
          <a:p>
            <a:pPr>
              <a:lnSpc>
                <a:spcPct val="120000"/>
              </a:lnSpc>
              <a:spcBef>
                <a:spcPts val="300"/>
              </a:spcBef>
              <a:spcAft>
                <a:spcPts val="0"/>
              </a:spcAft>
              <a:buClr>
                <a:srgbClr val="002060"/>
              </a:buClr>
              <a:buSzPct val="100000"/>
              <a:buFont typeface="Symbol" panose="05050102010706020507" pitchFamily="18" charset="2"/>
              <a:buChar char=""/>
            </a:pPr>
            <a:r>
              <a:rPr lang="en-US" dirty="0"/>
              <a:t>O</a:t>
            </a:r>
            <a:r>
              <a:rPr lang="en-US" dirty="0">
                <a:latin typeface="Avenir Next LT Pro" panose="020B0504020202020204" pitchFamily="34" charset="0"/>
              </a:rPr>
              <a:t>verwhelmed liver tries to tuck away incompletely metabolized compounds into fatty storage like one of us might</a:t>
            </a:r>
            <a:r>
              <a:rPr lang="en-US" dirty="0">
                <a:latin typeface="Avenir Next LT Pro Demi" panose="020B0704020202020204" pitchFamily="34" charset="0"/>
              </a:rPr>
              <a:t> </a:t>
            </a:r>
            <a:r>
              <a:rPr lang="en-US" b="1" dirty="0">
                <a:latin typeface="Avenir Next LT Pro Demi" panose="020B0704020202020204" pitchFamily="34" charset="0"/>
              </a:rPr>
              <a:t>shove our messes into an extra closet</a:t>
            </a:r>
          </a:p>
          <a:p>
            <a:pPr>
              <a:lnSpc>
                <a:spcPct val="120000"/>
              </a:lnSpc>
              <a:spcBef>
                <a:spcPts val="300"/>
              </a:spcBef>
              <a:spcAft>
                <a:spcPts val="0"/>
              </a:spcAft>
              <a:buClr>
                <a:srgbClr val="002060"/>
              </a:buClr>
              <a:buSzPct val="100000"/>
              <a:buFont typeface="Symbol" panose="05050102010706020507" pitchFamily="18" charset="2"/>
              <a:buChar char=""/>
            </a:pPr>
            <a:r>
              <a:rPr lang="en-US" b="1" dirty="0">
                <a:latin typeface="Avenir Next LT Pro Demi" panose="020B0704020202020204" pitchFamily="34" charset="0"/>
              </a:rPr>
              <a:t>Occasional detox can’t “clear the closet”</a:t>
            </a:r>
          </a:p>
          <a:p>
            <a:pPr>
              <a:lnSpc>
                <a:spcPct val="120000"/>
              </a:lnSpc>
              <a:spcBef>
                <a:spcPts val="300"/>
              </a:spcBef>
              <a:spcAft>
                <a:spcPts val="0"/>
              </a:spcAft>
              <a:buClr>
                <a:srgbClr val="002060"/>
              </a:buClr>
              <a:buSzPct val="100000"/>
              <a:buFont typeface="Symbol" panose="05050102010706020507" pitchFamily="18" charset="2"/>
              <a:buChar char=""/>
            </a:pPr>
            <a:r>
              <a:rPr lang="en-US" dirty="0">
                <a:latin typeface="Avenir Next LT Pro" panose="020B0504020202020204" pitchFamily="34" charset="0"/>
              </a:rPr>
              <a:t>Many “detox” products ask for </a:t>
            </a:r>
            <a:r>
              <a:rPr lang="en-US" b="1" dirty="0">
                <a:latin typeface="Avenir Next LT Pro Demi" panose="020B0704020202020204" pitchFamily="34" charset="0"/>
              </a:rPr>
              <a:t>7-14 days of dietary changes and can cause unpleasant effects</a:t>
            </a:r>
          </a:p>
          <a:p>
            <a:pPr>
              <a:lnSpc>
                <a:spcPct val="120000"/>
              </a:lnSpc>
              <a:spcBef>
                <a:spcPts val="300"/>
              </a:spcBef>
              <a:spcAft>
                <a:spcPts val="0"/>
              </a:spcAft>
              <a:buClr>
                <a:srgbClr val="002060"/>
              </a:buClr>
              <a:buSzPct val="100000"/>
              <a:buFont typeface="Symbol" panose="05050102010706020507" pitchFamily="18" charset="2"/>
              <a:buChar char=""/>
            </a:pPr>
            <a:r>
              <a:rPr lang="en-US" dirty="0">
                <a:latin typeface="Avenir Next LT Pro" panose="020B0504020202020204" pitchFamily="34" charset="0"/>
              </a:rPr>
              <a:t>Maintenance of </a:t>
            </a:r>
            <a:r>
              <a:rPr lang="en-US" b="1" dirty="0">
                <a:latin typeface="Avenir Next LT Pro Demi" panose="020B0704020202020204" pitchFamily="34" charset="0"/>
              </a:rPr>
              <a:t>our liver health is a daily priority </a:t>
            </a:r>
            <a:r>
              <a:rPr lang="en-US" dirty="0">
                <a:latin typeface="Avenir Next LT Pro" panose="020B0504020202020204" pitchFamily="34" charset="0"/>
              </a:rPr>
              <a:t>as it in turn maintains the health of all our tissues</a:t>
            </a:r>
          </a:p>
        </p:txBody>
      </p:sp>
      <p:sp>
        <p:nvSpPr>
          <p:cNvPr id="2" name="TextBox 1">
            <a:extLst>
              <a:ext uri="{FF2B5EF4-FFF2-40B4-BE49-F238E27FC236}">
                <a16:creationId xmlns:a16="http://schemas.microsoft.com/office/drawing/2014/main" id="{3BB05F22-5CCE-5C6A-C2FF-DC5CC7727051}"/>
              </a:ext>
            </a:extLst>
          </p:cNvPr>
          <p:cNvSpPr txBox="1"/>
          <p:nvPr/>
        </p:nvSpPr>
        <p:spPr>
          <a:xfrm>
            <a:off x="913706" y="393714"/>
            <a:ext cx="994976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92D78"/>
                </a:solidFill>
                <a:effectLst/>
                <a:uLnTx/>
                <a:uFillTx/>
                <a:latin typeface="Avenir Next LT Pro Demi" panose="020B0704020202020204" pitchFamily="34" charset="0"/>
                <a:ea typeface="+mn-ea"/>
                <a:cs typeface="+mn-cs"/>
              </a:rPr>
              <a:t>The Detox Dilemma</a:t>
            </a:r>
            <a:endParaRPr kumimoji="0" lang="en-GB" sz="4000" b="0" i="0" u="none" strike="noStrike" kern="1200" cap="none" spc="0" normalizeH="0" baseline="0" noProof="0" dirty="0">
              <a:ln>
                <a:noFill/>
              </a:ln>
              <a:solidFill>
                <a:srgbClr val="292D78"/>
              </a:solidFill>
              <a:effectLst/>
              <a:uLnTx/>
              <a:uFillTx/>
              <a:latin typeface="Avenir Next LT Pro Demi" panose="020B0704020202020204" pitchFamily="34" charset="0"/>
              <a:ea typeface="+mn-ea"/>
              <a:cs typeface="+mn-cs"/>
            </a:endParaRPr>
          </a:p>
        </p:txBody>
      </p:sp>
      <p:sp>
        <p:nvSpPr>
          <p:cNvPr id="3" name="Rectangle 2">
            <a:extLst>
              <a:ext uri="{FF2B5EF4-FFF2-40B4-BE49-F238E27FC236}">
                <a16:creationId xmlns:a16="http://schemas.microsoft.com/office/drawing/2014/main" id="{2EFD7337-AE22-F64D-3D5D-D36B75679917}"/>
              </a:ext>
            </a:extLst>
          </p:cNvPr>
          <p:cNvSpPr/>
          <p:nvPr/>
        </p:nvSpPr>
        <p:spPr>
          <a:xfrm rot="16200000">
            <a:off x="2942341" y="-1837193"/>
            <a:ext cx="55315" cy="594000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B050"/>
              </a:solidFill>
              <a:effectLst/>
              <a:uLnTx/>
              <a:uFillTx/>
              <a:latin typeface="Avenir "/>
              <a:ea typeface="+mn-ea"/>
              <a:cs typeface="+mn-cs"/>
            </a:endParaRPr>
          </a:p>
        </p:txBody>
      </p:sp>
      <p:pic>
        <p:nvPicPr>
          <p:cNvPr id="11" name="Picture Placeholder 10">
            <a:extLst>
              <a:ext uri="{FF2B5EF4-FFF2-40B4-BE49-F238E27FC236}">
                <a16:creationId xmlns:a16="http://schemas.microsoft.com/office/drawing/2014/main" id="{29D1CE85-D639-59AA-5321-77585CED0EE9}"/>
              </a:ext>
            </a:extLst>
          </p:cNvPr>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a:xfrm>
            <a:off x="0" y="1656940"/>
            <a:ext cx="4563110" cy="4356919"/>
          </a:xfrm>
          <a:prstGeom prst="rect">
            <a:avLst/>
          </a:prstGeom>
        </p:spPr>
      </p:pic>
    </p:spTree>
    <p:extLst>
      <p:ext uri="{BB962C8B-B14F-4D97-AF65-F5344CB8AC3E}">
        <p14:creationId xmlns:p14="http://schemas.microsoft.com/office/powerpoint/2010/main" val="491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A65A5-7D4A-631C-4ABE-6CAED0846392}"/>
            </a:ext>
          </a:extLst>
        </p:cNvPr>
        <p:cNvGrpSpPr/>
        <p:nvPr/>
      </p:nvGrpSpPr>
      <p:grpSpPr>
        <a:xfrm>
          <a:off x="0" y="0"/>
          <a:ext cx="0" cy="0"/>
          <a:chOff x="0" y="0"/>
          <a:chExt cx="0" cy="0"/>
        </a:xfrm>
      </p:grpSpPr>
      <p:sp>
        <p:nvSpPr>
          <p:cNvPr id="5" name="Rectangle: Top Corners Snipped 4">
            <a:extLst>
              <a:ext uri="{FF2B5EF4-FFF2-40B4-BE49-F238E27FC236}">
                <a16:creationId xmlns:a16="http://schemas.microsoft.com/office/drawing/2014/main" id="{E0B36320-384D-824A-D6A1-515E1EB78DF5}"/>
              </a:ext>
            </a:extLst>
          </p:cNvPr>
          <p:cNvSpPr/>
          <p:nvPr/>
        </p:nvSpPr>
        <p:spPr>
          <a:xfrm>
            <a:off x="0" y="1605876"/>
            <a:ext cx="10749280" cy="4575385"/>
          </a:xfrm>
          <a:prstGeom prst="snip2SameRect">
            <a:avLst>
              <a:gd name="adj1" fmla="val 0"/>
              <a:gd name="adj2" fmla="val 0"/>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7">
            <a:extLst>
              <a:ext uri="{FF2B5EF4-FFF2-40B4-BE49-F238E27FC236}">
                <a16:creationId xmlns:a16="http://schemas.microsoft.com/office/drawing/2014/main" id="{5BA6E4BE-0F86-06DA-D775-44198EDE4581}"/>
              </a:ext>
            </a:extLst>
          </p:cNvPr>
          <p:cNvPicPr>
            <a:picLocks noChangeAspect="1"/>
          </p:cNvPicPr>
          <p:nvPr/>
        </p:nvPicPr>
        <p:blipFill>
          <a:blip r:embed="rId3"/>
          <a:srcRect/>
          <a:stretch/>
        </p:blipFill>
        <p:spPr>
          <a:xfrm>
            <a:off x="6185789" y="3275869"/>
            <a:ext cx="1368920" cy="1346032"/>
          </a:xfrm>
          <a:prstGeom prst="rect">
            <a:avLst/>
          </a:prstGeom>
          <a:noFill/>
        </p:spPr>
      </p:pic>
      <p:pic>
        <p:nvPicPr>
          <p:cNvPr id="10" name="Picture Placeholder 7">
            <a:extLst>
              <a:ext uri="{FF2B5EF4-FFF2-40B4-BE49-F238E27FC236}">
                <a16:creationId xmlns:a16="http://schemas.microsoft.com/office/drawing/2014/main" id="{21BEE017-3145-0A10-B0D8-C507C5E79253}"/>
              </a:ext>
            </a:extLst>
          </p:cNvPr>
          <p:cNvPicPr>
            <a:picLocks noChangeAspect="1"/>
          </p:cNvPicPr>
          <p:nvPr/>
        </p:nvPicPr>
        <p:blipFill>
          <a:blip/>
          <a:srcRect/>
          <a:stretch/>
        </p:blipFill>
        <p:spPr>
          <a:xfrm>
            <a:off x="6764523" y="5042130"/>
            <a:ext cx="3659728" cy="527400"/>
          </a:xfrm>
          <a:prstGeom prst="rect">
            <a:avLst/>
          </a:prstGeom>
          <a:noFill/>
        </p:spPr>
      </p:pic>
      <p:pic>
        <p:nvPicPr>
          <p:cNvPr id="12" name="Picture Placeholder 7">
            <a:extLst>
              <a:ext uri="{FF2B5EF4-FFF2-40B4-BE49-F238E27FC236}">
                <a16:creationId xmlns:a16="http://schemas.microsoft.com/office/drawing/2014/main" id="{97E36735-D862-E911-84A2-CC9D4309FCA5}"/>
              </a:ext>
            </a:extLst>
          </p:cNvPr>
          <p:cNvPicPr>
            <a:picLocks noChangeAspect="1"/>
          </p:cNvPicPr>
          <p:nvPr/>
        </p:nvPicPr>
        <p:blipFill>
          <a:blip r:embed="rId4"/>
          <a:srcRect/>
          <a:stretch/>
        </p:blipFill>
        <p:spPr>
          <a:xfrm>
            <a:off x="8284171" y="3524114"/>
            <a:ext cx="2678001" cy="920563"/>
          </a:xfrm>
          <a:prstGeom prst="rect">
            <a:avLst/>
          </a:prstGeom>
          <a:noFill/>
        </p:spPr>
      </p:pic>
      <p:sp>
        <p:nvSpPr>
          <p:cNvPr id="2" name="Content Placeholder 5">
            <a:extLst>
              <a:ext uri="{FF2B5EF4-FFF2-40B4-BE49-F238E27FC236}">
                <a16:creationId xmlns:a16="http://schemas.microsoft.com/office/drawing/2014/main" id="{064785E7-5BE6-2734-020A-50EADA5898DA}"/>
              </a:ext>
            </a:extLst>
          </p:cNvPr>
          <p:cNvSpPr>
            <a:spLocks noGrp="1"/>
          </p:cNvSpPr>
          <p:nvPr>
            <p:ph sz="quarter" idx="10"/>
          </p:nvPr>
        </p:nvSpPr>
        <p:spPr>
          <a:xfrm>
            <a:off x="808739" y="1772799"/>
            <a:ext cx="4953000" cy="4231761"/>
          </a:xfrm>
        </p:spPr>
        <p:txBody>
          <a:bodyPr>
            <a:normAutofit/>
          </a:bodyPr>
          <a:lstStyle/>
          <a:p>
            <a:pPr>
              <a:lnSpc>
                <a:spcPct val="114000"/>
              </a:lnSpc>
              <a:spcBef>
                <a:spcPts val="600"/>
              </a:spcBef>
              <a:spcAft>
                <a:spcPts val="0"/>
              </a:spcAft>
              <a:buClr>
                <a:srgbClr val="002060"/>
              </a:buClr>
              <a:buSzPct val="100000"/>
              <a:buFont typeface="Symbol" panose="05050102010706020507" pitchFamily="18" charset="2"/>
              <a:buChar char=""/>
            </a:pPr>
            <a:r>
              <a:rPr lang="en-US" sz="1900" b="1" dirty="0">
                <a:latin typeface="Avenir Next LT Pro Demi" panose="020B0704020202020204" pitchFamily="34" charset="0"/>
              </a:rPr>
              <a:t>Standardized herbals can bring the missing therapeutic tastes to receptors all over the body, but first to the digestive tract, even in pill form</a:t>
            </a:r>
          </a:p>
          <a:p>
            <a:pPr>
              <a:lnSpc>
                <a:spcPct val="114000"/>
              </a:lnSpc>
              <a:spcBef>
                <a:spcPts val="600"/>
              </a:spcBef>
              <a:spcAft>
                <a:spcPts val="0"/>
              </a:spcAft>
              <a:buClr>
                <a:srgbClr val="002060"/>
              </a:buClr>
              <a:buSzPct val="100000"/>
              <a:buFont typeface="Symbol" panose="05050102010706020507" pitchFamily="18" charset="2"/>
              <a:buChar char=""/>
            </a:pPr>
            <a:r>
              <a:rPr lang="en-US" sz="1900" dirty="0">
                <a:latin typeface="Avenir Next LT Pro" panose="020B0504020202020204" pitchFamily="34" charset="0"/>
              </a:rPr>
              <a:t>Daily Detoxification Support is the new focus for long term liver health—start early</a:t>
            </a:r>
          </a:p>
          <a:p>
            <a:pPr>
              <a:lnSpc>
                <a:spcPct val="114000"/>
              </a:lnSpc>
              <a:spcBef>
                <a:spcPts val="600"/>
              </a:spcBef>
              <a:spcAft>
                <a:spcPts val="0"/>
              </a:spcAft>
              <a:buClr>
                <a:srgbClr val="002060"/>
              </a:buClr>
              <a:buSzPct val="100000"/>
              <a:buFont typeface="Symbol" panose="05050102010706020507" pitchFamily="18" charset="2"/>
              <a:buChar char=""/>
            </a:pPr>
            <a:r>
              <a:rPr lang="en-US" sz="1900" b="1" dirty="0">
                <a:latin typeface="Avenir Next LT Pro Demi" panose="020B0704020202020204" pitchFamily="34" charset="0"/>
              </a:rPr>
              <a:t>Must include herbals that “clean out the closets” as well as those that provide future protection and encourage better overall digestion of the foods we put in our mouths</a:t>
            </a:r>
          </a:p>
        </p:txBody>
      </p:sp>
      <p:pic>
        <p:nvPicPr>
          <p:cNvPr id="3" name="Picture 2">
            <a:extLst>
              <a:ext uri="{FF2B5EF4-FFF2-40B4-BE49-F238E27FC236}">
                <a16:creationId xmlns:a16="http://schemas.microsoft.com/office/drawing/2014/main" id="{7E5634A8-6B60-DC1E-2CD0-B1A7401017FD}"/>
              </a:ext>
            </a:extLst>
          </p:cNvPr>
          <p:cNvPicPr>
            <a:picLocks noChangeAspect="1"/>
          </p:cNvPicPr>
          <p:nvPr/>
        </p:nvPicPr>
        <p:blipFill>
          <a:blip r:embed="rId5"/>
          <a:stretch>
            <a:fillRect/>
          </a:stretch>
        </p:blipFill>
        <p:spPr>
          <a:xfrm>
            <a:off x="5888588" y="1948775"/>
            <a:ext cx="5986791" cy="3889585"/>
          </a:xfrm>
          <a:prstGeom prst="rect">
            <a:avLst/>
          </a:prstGeom>
        </p:spPr>
      </p:pic>
      <p:sp>
        <p:nvSpPr>
          <p:cNvPr id="4" name="TextBox 3">
            <a:extLst>
              <a:ext uri="{FF2B5EF4-FFF2-40B4-BE49-F238E27FC236}">
                <a16:creationId xmlns:a16="http://schemas.microsoft.com/office/drawing/2014/main" id="{FEF0802B-82F0-679B-BE76-56B4A691131E}"/>
              </a:ext>
            </a:extLst>
          </p:cNvPr>
          <p:cNvSpPr txBox="1"/>
          <p:nvPr/>
        </p:nvSpPr>
        <p:spPr>
          <a:xfrm>
            <a:off x="913706" y="373635"/>
            <a:ext cx="994976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92D78"/>
                </a:solidFill>
                <a:effectLst/>
                <a:uLnTx/>
                <a:uFillTx/>
                <a:latin typeface="Avenir Next LT Pro Demi" panose="020B0704020202020204" pitchFamily="34" charset="0"/>
                <a:ea typeface="+mn-ea"/>
                <a:cs typeface="+mn-cs"/>
              </a:rPr>
              <a:t>The Liver “detox” market is Liver Support</a:t>
            </a:r>
            <a:endParaRPr kumimoji="0" lang="en-GB" sz="4000" b="0" i="0" u="none" strike="noStrike" kern="1200" cap="none" spc="0" normalizeH="0" baseline="0" noProof="0" dirty="0">
              <a:ln>
                <a:noFill/>
              </a:ln>
              <a:solidFill>
                <a:srgbClr val="292D78"/>
              </a:solidFill>
              <a:effectLst/>
              <a:uLnTx/>
              <a:uFillTx/>
              <a:latin typeface="Avenir Next LT Pro Demi" panose="020B0704020202020204" pitchFamily="34" charset="0"/>
              <a:ea typeface="+mn-ea"/>
              <a:cs typeface="+mn-cs"/>
            </a:endParaRPr>
          </a:p>
        </p:txBody>
      </p:sp>
      <p:sp>
        <p:nvSpPr>
          <p:cNvPr id="7" name="Rectangle 6">
            <a:extLst>
              <a:ext uri="{FF2B5EF4-FFF2-40B4-BE49-F238E27FC236}">
                <a16:creationId xmlns:a16="http://schemas.microsoft.com/office/drawing/2014/main" id="{614A81B3-F82F-D168-BC4C-D5B09551AF3F}"/>
              </a:ext>
            </a:extLst>
          </p:cNvPr>
          <p:cNvSpPr/>
          <p:nvPr/>
        </p:nvSpPr>
        <p:spPr>
          <a:xfrm rot="16200000">
            <a:off x="2942341" y="-1837193"/>
            <a:ext cx="55315" cy="594000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B050"/>
              </a:solidFill>
              <a:effectLst/>
              <a:uLnTx/>
              <a:uFillTx/>
              <a:latin typeface="Avenir "/>
              <a:ea typeface="+mn-ea"/>
              <a:cs typeface="+mn-cs"/>
            </a:endParaRPr>
          </a:p>
        </p:txBody>
      </p:sp>
    </p:spTree>
    <p:extLst>
      <p:ext uri="{BB962C8B-B14F-4D97-AF65-F5344CB8AC3E}">
        <p14:creationId xmlns:p14="http://schemas.microsoft.com/office/powerpoint/2010/main" val="1649760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31F06-7E3B-7C54-1913-2C2958AD6D9C}"/>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DD4CDCF-B44D-9949-9901-59F87A7FD648}"/>
              </a:ext>
            </a:extLst>
          </p:cNvPr>
          <p:cNvSpPr/>
          <p:nvPr/>
        </p:nvSpPr>
        <p:spPr>
          <a:xfrm>
            <a:off x="-6350" y="0"/>
            <a:ext cx="12198350" cy="6573520"/>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a:p>
        </p:txBody>
      </p:sp>
      <p:sp>
        <p:nvSpPr>
          <p:cNvPr id="3" name="Rectangle: Rounded Corners 2">
            <a:extLst>
              <a:ext uri="{FF2B5EF4-FFF2-40B4-BE49-F238E27FC236}">
                <a16:creationId xmlns:a16="http://schemas.microsoft.com/office/drawing/2014/main" id="{68195F96-642D-6B31-F4AF-4E615B9E3768}"/>
              </a:ext>
            </a:extLst>
          </p:cNvPr>
          <p:cNvSpPr/>
          <p:nvPr/>
        </p:nvSpPr>
        <p:spPr>
          <a:xfrm>
            <a:off x="447040" y="1261638"/>
            <a:ext cx="11297920" cy="4011402"/>
          </a:xfrm>
          <a:prstGeom prst="roundRect">
            <a:avLst>
              <a:gd name="adj" fmla="val 14922"/>
            </a:avLst>
          </a:prstGeom>
          <a:solidFill>
            <a:schemeClr val="bg1"/>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a:p>
        </p:txBody>
      </p:sp>
      <p:sp>
        <p:nvSpPr>
          <p:cNvPr id="11" name="Title 4">
            <a:extLst>
              <a:ext uri="{FF2B5EF4-FFF2-40B4-BE49-F238E27FC236}">
                <a16:creationId xmlns:a16="http://schemas.microsoft.com/office/drawing/2014/main" id="{3BEF100B-33F4-69BF-D9DC-156F09F6290D}"/>
              </a:ext>
            </a:extLst>
          </p:cNvPr>
          <p:cNvSpPr>
            <a:spLocks noGrp="1"/>
          </p:cNvSpPr>
          <p:nvPr>
            <p:ph type="title"/>
          </p:nvPr>
        </p:nvSpPr>
        <p:spPr>
          <a:xfrm>
            <a:off x="1020233" y="1687962"/>
            <a:ext cx="10138834" cy="3197596"/>
          </a:xfrm>
        </p:spPr>
        <p:txBody>
          <a:bodyPr anchor="ctr">
            <a:normAutofit/>
          </a:bodyPr>
          <a:lstStyle/>
          <a:p>
            <a:pPr algn="ctr">
              <a:lnSpc>
                <a:spcPct val="100000"/>
              </a:lnSpc>
            </a:pPr>
            <a:r>
              <a:rPr lang="en-US" sz="3500" dirty="0">
                <a:latin typeface="Avenir Next LT Pro Light" panose="020B0304020202020204" pitchFamily="34" charset="0"/>
                <a:ea typeface="+mj-ea"/>
                <a:cs typeface="+mj-cs"/>
              </a:rPr>
              <a:t>Active aging requires daily metabolic support, not periodic cleanses. Think of LivLonga as maintenance for your body's metabolic engine—keeping it running efficiently so you can stay active, focused, and independent.</a:t>
            </a:r>
          </a:p>
        </p:txBody>
      </p:sp>
    </p:spTree>
    <p:extLst>
      <p:ext uri="{BB962C8B-B14F-4D97-AF65-F5344CB8AC3E}">
        <p14:creationId xmlns:p14="http://schemas.microsoft.com/office/powerpoint/2010/main" val="29079159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Top Corners Snipped 5">
            <a:extLst>
              <a:ext uri="{FF2B5EF4-FFF2-40B4-BE49-F238E27FC236}">
                <a16:creationId xmlns:a16="http://schemas.microsoft.com/office/drawing/2014/main" id="{20795A02-45C3-ED19-4A6A-73DA4910CB62}"/>
              </a:ext>
            </a:extLst>
          </p:cNvPr>
          <p:cNvSpPr/>
          <p:nvPr/>
        </p:nvSpPr>
        <p:spPr>
          <a:xfrm>
            <a:off x="0" y="1303867"/>
            <a:ext cx="10629900" cy="4961466"/>
          </a:xfrm>
          <a:prstGeom prst="snip2SameRect">
            <a:avLst>
              <a:gd name="adj1" fmla="val 0"/>
              <a:gd name="adj2" fmla="val 0"/>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F310DAC7-2807-5ACA-1A03-E8D8A386BC72}"/>
              </a:ext>
            </a:extLst>
          </p:cNvPr>
          <p:cNvSpPr>
            <a:spLocks noGrp="1"/>
          </p:cNvSpPr>
          <p:nvPr>
            <p:ph idx="1"/>
          </p:nvPr>
        </p:nvSpPr>
        <p:spPr>
          <a:xfrm>
            <a:off x="682199" y="1800224"/>
            <a:ext cx="10515600" cy="4078670"/>
          </a:xfrm>
        </p:spPr>
        <p:txBody>
          <a:bodyPr>
            <a:normAutofit fontScale="85000" lnSpcReduction="20000"/>
          </a:bodyPr>
          <a:lstStyle/>
          <a:p>
            <a:pPr marL="0" indent="0">
              <a:buNone/>
            </a:pPr>
            <a:r>
              <a:rPr lang="en-US" dirty="0">
                <a:latin typeface="Avenir Next LT Pro Demi" panose="020B0704020202020204" pitchFamily="34" charset="0"/>
              </a:rPr>
              <a:t>Act 1: The Aging Liver</a:t>
            </a:r>
          </a:p>
          <a:p>
            <a:pPr marL="515938" lvl="1"/>
            <a:r>
              <a:rPr lang="en-US" dirty="0">
                <a:latin typeface="Avenir Next LT Pro" panose="020B0504020202020204" pitchFamily="34" charset="0"/>
              </a:rPr>
              <a:t>What makes it remarkable</a:t>
            </a:r>
          </a:p>
          <a:p>
            <a:pPr marL="515938" lvl="1"/>
            <a:r>
              <a:rPr lang="en-US" dirty="0">
                <a:latin typeface="Avenir Next LT Pro" panose="020B0504020202020204" pitchFamily="34" charset="0"/>
              </a:rPr>
              <a:t>What threatens it with age</a:t>
            </a:r>
          </a:p>
          <a:p>
            <a:pPr marL="515938" lvl="1"/>
            <a:r>
              <a:rPr lang="en-US" dirty="0">
                <a:latin typeface="Avenir Next LT Pro" panose="020B0504020202020204" pitchFamily="34" charset="0"/>
              </a:rPr>
              <a:t>Why it matters for active aging</a:t>
            </a:r>
          </a:p>
          <a:p>
            <a:pPr marL="0" indent="0">
              <a:buNone/>
            </a:pPr>
            <a:r>
              <a:rPr lang="en-US" dirty="0">
                <a:latin typeface="Avenir Next LT Pro Demi" panose="020B0704020202020204" pitchFamily="34" charset="0"/>
              </a:rPr>
              <a:t>Act 2: The Crisis</a:t>
            </a:r>
          </a:p>
          <a:p>
            <a:pPr marL="515938" lvl="1"/>
            <a:r>
              <a:rPr lang="en-US" dirty="0">
                <a:latin typeface="Avenir Next LT Pro" panose="020B0504020202020204" pitchFamily="34" charset="0"/>
              </a:rPr>
              <a:t>Risk factors</a:t>
            </a:r>
          </a:p>
          <a:p>
            <a:pPr marL="515938" lvl="1"/>
            <a:r>
              <a:rPr lang="en-US" dirty="0">
                <a:latin typeface="Avenir Next LT Pro" panose="020B0504020202020204" pitchFamily="34" charset="0"/>
              </a:rPr>
              <a:t>MASLD/MASH progression</a:t>
            </a:r>
          </a:p>
          <a:p>
            <a:pPr marL="515938" lvl="1"/>
            <a:r>
              <a:rPr lang="en-US" dirty="0">
                <a:latin typeface="Avenir Next LT Pro" panose="020B0504020202020204" pitchFamily="34" charset="0"/>
              </a:rPr>
              <a:t>The detox dilemma</a:t>
            </a:r>
          </a:p>
          <a:p>
            <a:pPr marL="0" indent="0">
              <a:buNone/>
            </a:pPr>
            <a:r>
              <a:rPr lang="en-US" dirty="0">
                <a:latin typeface="Avenir Next LT Pro Demi" panose="020B0704020202020204" pitchFamily="34" charset="0"/>
              </a:rPr>
              <a:t>Act 3: Evidence-based approach</a:t>
            </a:r>
          </a:p>
          <a:p>
            <a:pPr marL="515938" lvl="1"/>
            <a:r>
              <a:rPr lang="en-US" dirty="0" err="1">
                <a:latin typeface="Avenir Next LT Pro" panose="020B0504020202020204" pitchFamily="34" charset="0"/>
              </a:rPr>
              <a:t>LivLonga</a:t>
            </a:r>
            <a:r>
              <a:rPr lang="en-US" dirty="0">
                <a:latin typeface="Avenir Next LT Pro" panose="020B0504020202020204" pitchFamily="34" charset="0"/>
              </a:rPr>
              <a:t> formulation</a:t>
            </a:r>
          </a:p>
          <a:p>
            <a:pPr marL="515938" lvl="1"/>
            <a:r>
              <a:rPr lang="en-US" dirty="0">
                <a:latin typeface="Avenir Next LT Pro" panose="020B0504020202020204" pitchFamily="34" charset="0"/>
              </a:rPr>
              <a:t>Clinical proof</a:t>
            </a:r>
          </a:p>
          <a:p>
            <a:pPr marL="515938" lvl="1"/>
            <a:r>
              <a:rPr lang="en-US" dirty="0">
                <a:latin typeface="Avenir Next LT Pro" panose="020B0504020202020204" pitchFamily="34" charset="0"/>
              </a:rPr>
              <a:t>Safety</a:t>
            </a:r>
          </a:p>
          <a:p>
            <a:pPr marL="0" indent="0">
              <a:buNone/>
            </a:pPr>
            <a:r>
              <a:rPr lang="en-US" dirty="0">
                <a:latin typeface="Avenir Next LT Pro Demi" panose="020B0704020202020204" pitchFamily="34" charset="0"/>
              </a:rPr>
              <a:t>Q&amp;A</a:t>
            </a:r>
          </a:p>
          <a:p>
            <a:endParaRPr lang="en-US" dirty="0">
              <a:latin typeface="Avenir Next LT Pro" panose="020B0504020202020204" pitchFamily="34" charset="0"/>
            </a:endParaRPr>
          </a:p>
        </p:txBody>
      </p:sp>
      <p:sp>
        <p:nvSpPr>
          <p:cNvPr id="3" name="Title 2">
            <a:extLst>
              <a:ext uri="{FF2B5EF4-FFF2-40B4-BE49-F238E27FC236}">
                <a16:creationId xmlns:a16="http://schemas.microsoft.com/office/drawing/2014/main" id="{2F611844-AAB1-9A34-0F2A-449E86760039}"/>
              </a:ext>
            </a:extLst>
          </p:cNvPr>
          <p:cNvSpPr>
            <a:spLocks noGrp="1"/>
          </p:cNvSpPr>
          <p:nvPr>
            <p:ph type="title"/>
          </p:nvPr>
        </p:nvSpPr>
        <p:spPr>
          <a:xfrm>
            <a:off x="838200" y="371491"/>
            <a:ext cx="10515600" cy="747259"/>
          </a:xfrm>
        </p:spPr>
        <p:txBody>
          <a:bodyPr/>
          <a:lstStyle/>
          <a:p>
            <a:r>
              <a:rPr lang="en-US" dirty="0">
                <a:latin typeface="Avenir Next LT Pro Demi" panose="020B0704020202020204" pitchFamily="34" charset="0"/>
              </a:rPr>
              <a:t>Agenda</a:t>
            </a:r>
          </a:p>
        </p:txBody>
      </p:sp>
      <p:pic>
        <p:nvPicPr>
          <p:cNvPr id="5" name="Picture 4" descr="A person and person hugging&#10;&#10;AI-generated content may be incorrect.">
            <a:extLst>
              <a:ext uri="{FF2B5EF4-FFF2-40B4-BE49-F238E27FC236}">
                <a16:creationId xmlns:a16="http://schemas.microsoft.com/office/drawing/2014/main" id="{B13DE35D-391E-1D19-64EF-718F79D60EAE}"/>
              </a:ext>
            </a:extLst>
          </p:cNvPr>
          <p:cNvPicPr>
            <a:picLocks noChangeAspect="1"/>
          </p:cNvPicPr>
          <p:nvPr/>
        </p:nvPicPr>
        <p:blipFill>
          <a:blip r:embed="rId3"/>
          <a:srcRect l="7587"/>
          <a:stretch>
            <a:fillRect/>
          </a:stretch>
        </p:blipFill>
        <p:spPr>
          <a:xfrm>
            <a:off x="5945349" y="1755146"/>
            <a:ext cx="5564452" cy="4014214"/>
          </a:xfrm>
          <a:prstGeom prst="rect">
            <a:avLst/>
          </a:prstGeom>
        </p:spPr>
      </p:pic>
      <p:sp>
        <p:nvSpPr>
          <p:cNvPr id="4" name="Rectangle 3">
            <a:extLst>
              <a:ext uri="{FF2B5EF4-FFF2-40B4-BE49-F238E27FC236}">
                <a16:creationId xmlns:a16="http://schemas.microsoft.com/office/drawing/2014/main" id="{EDD107F6-FB9F-EC76-7439-A27E9A0BE10B}"/>
              </a:ext>
            </a:extLst>
          </p:cNvPr>
          <p:cNvSpPr/>
          <p:nvPr/>
        </p:nvSpPr>
        <p:spPr>
          <a:xfrm rot="16200000">
            <a:off x="2942341" y="-1837193"/>
            <a:ext cx="55315" cy="594000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rgbClr val="00B050"/>
              </a:solidFill>
            </a:endParaRPr>
          </a:p>
        </p:txBody>
      </p:sp>
    </p:spTree>
    <p:extLst>
      <p:ext uri="{BB962C8B-B14F-4D97-AF65-F5344CB8AC3E}">
        <p14:creationId xmlns:p14="http://schemas.microsoft.com/office/powerpoint/2010/main" val="30096269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9FD0C-EAB0-F698-5677-11C879FD9E69}"/>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DB4826C-1615-A790-3C21-4DD700137618}"/>
              </a:ext>
            </a:extLst>
          </p:cNvPr>
          <p:cNvSpPr>
            <a:spLocks noGrp="1"/>
          </p:cNvSpPr>
          <p:nvPr>
            <p:ph sz="quarter" idx="10"/>
          </p:nvPr>
        </p:nvSpPr>
        <p:spPr>
          <a:xfrm>
            <a:off x="913707" y="1599773"/>
            <a:ext cx="5940002" cy="4564267"/>
          </a:xfrm>
        </p:spPr>
        <p:txBody>
          <a:bodyPr>
            <a:normAutofit lnSpcReduction="10000"/>
          </a:bodyPr>
          <a:lstStyle/>
          <a:p>
            <a:pPr>
              <a:lnSpc>
                <a:spcPct val="100000"/>
              </a:lnSpc>
              <a:spcBef>
                <a:spcPts val="600"/>
              </a:spcBef>
              <a:spcAft>
                <a:spcPts val="0"/>
              </a:spcAft>
              <a:buClr>
                <a:srgbClr val="002060"/>
              </a:buClr>
              <a:buSzPct val="100000"/>
              <a:buFont typeface="Symbol" panose="05050102010706020507" pitchFamily="18" charset="2"/>
              <a:buChar char=""/>
            </a:pPr>
            <a:r>
              <a:rPr lang="en-US" dirty="0">
                <a:latin typeface="Avenir Next LT Pro" panose="020B0504020202020204" pitchFamily="34" charset="0"/>
              </a:rPr>
              <a:t>Herbs are traditionally used in Compounds or Formulas</a:t>
            </a:r>
          </a:p>
          <a:p>
            <a:pPr>
              <a:lnSpc>
                <a:spcPct val="100000"/>
              </a:lnSpc>
              <a:spcBef>
                <a:spcPts val="600"/>
              </a:spcBef>
              <a:spcAft>
                <a:spcPts val="0"/>
              </a:spcAft>
              <a:buClr>
                <a:srgbClr val="002060"/>
              </a:buClr>
              <a:buSzPct val="100000"/>
              <a:buFont typeface="Symbol" panose="05050102010706020507" pitchFamily="18" charset="2"/>
              <a:buChar char=""/>
            </a:pPr>
            <a:r>
              <a:rPr lang="en-US" dirty="0">
                <a:latin typeface="Avenir Next LT Pro" panose="020B0504020202020204" pitchFamily="34" charset="0"/>
              </a:rPr>
              <a:t>Primary herb plus </a:t>
            </a:r>
            <a:r>
              <a:rPr lang="en-US" b="1" dirty="0">
                <a:latin typeface="Avenir Next LT Pro" panose="020B0504020202020204" pitchFamily="34" charset="0"/>
              </a:rPr>
              <a:t>Synergists </a:t>
            </a:r>
            <a:r>
              <a:rPr lang="en-US" dirty="0">
                <a:latin typeface="Avenir Next LT Pro" panose="020B0504020202020204" pitchFamily="34" charset="0"/>
              </a:rPr>
              <a:t>and/or Balancers, also Stimulants or Energizers like black pepper</a:t>
            </a:r>
          </a:p>
          <a:p>
            <a:pPr>
              <a:lnSpc>
                <a:spcPct val="100000"/>
              </a:lnSpc>
              <a:spcBef>
                <a:spcPts val="600"/>
              </a:spcBef>
              <a:spcAft>
                <a:spcPts val="0"/>
              </a:spcAft>
              <a:buClr>
                <a:srgbClr val="002060"/>
              </a:buClr>
              <a:buSzPct val="100000"/>
              <a:buFont typeface="Symbol" panose="05050102010706020507" pitchFamily="18" charset="2"/>
              <a:buChar char=""/>
            </a:pPr>
            <a:r>
              <a:rPr lang="en-US" dirty="0">
                <a:latin typeface="Avenir Next LT Pro" panose="020B0504020202020204" pitchFamily="34" charset="0"/>
              </a:rPr>
              <a:t>Preparation carries actives to deeper tissues: decoctions, ghee, milk, cooking, etc. which </a:t>
            </a:r>
            <a:r>
              <a:rPr lang="en-US" b="1" dirty="0">
                <a:latin typeface="Avenir Next LT Pro" panose="020B0504020202020204" pitchFamily="34" charset="0"/>
              </a:rPr>
              <a:t>very few do today</a:t>
            </a:r>
          </a:p>
          <a:p>
            <a:pPr>
              <a:lnSpc>
                <a:spcPct val="100000"/>
              </a:lnSpc>
              <a:spcBef>
                <a:spcPts val="600"/>
              </a:spcBef>
              <a:spcAft>
                <a:spcPts val="0"/>
              </a:spcAft>
              <a:buClr>
                <a:srgbClr val="002060"/>
              </a:buClr>
              <a:buSzPct val="100000"/>
              <a:buFont typeface="Symbol" panose="05050102010706020507" pitchFamily="18" charset="2"/>
              <a:buChar char=""/>
            </a:pPr>
            <a:r>
              <a:rPr lang="en-US" dirty="0">
                <a:latin typeface="Avenir Next LT Pro" panose="020B0504020202020204" pitchFamily="34" charset="0"/>
              </a:rPr>
              <a:t>Importance of STANDARDIZING:  Herbal active compounds are intensified, synergy between actives is more powerful without the consumer needing to use carriers, </a:t>
            </a:r>
            <a:r>
              <a:rPr lang="en-US" b="1" dirty="0">
                <a:latin typeface="Avenir Next LT Pro" panose="020B0504020202020204" pitchFamily="34" charset="0"/>
              </a:rPr>
              <a:t>Whole is greater than the Sum of the parts</a:t>
            </a:r>
          </a:p>
          <a:p>
            <a:pPr>
              <a:lnSpc>
                <a:spcPct val="100000"/>
              </a:lnSpc>
              <a:spcBef>
                <a:spcPts val="600"/>
              </a:spcBef>
              <a:spcAft>
                <a:spcPts val="0"/>
              </a:spcAft>
              <a:buClr>
                <a:srgbClr val="002060"/>
              </a:buClr>
              <a:buSzPct val="100000"/>
              <a:buFont typeface="Symbol" panose="05050102010706020507" pitchFamily="18" charset="2"/>
              <a:buChar char=""/>
            </a:pPr>
            <a:r>
              <a:rPr lang="en-US" dirty="0">
                <a:latin typeface="Avenir Next LT Pro" panose="020B0504020202020204" pitchFamily="34" charset="0"/>
              </a:rPr>
              <a:t>It also allows us to perform Gold Standard Human Clinical RCTs </a:t>
            </a:r>
            <a:r>
              <a:rPr lang="en-US" b="1" dirty="0">
                <a:latin typeface="Avenir Next LT Pro" panose="020B0504020202020204" pitchFamily="34" charset="0"/>
              </a:rPr>
              <a:t>because actives and potencies are consistent</a:t>
            </a:r>
          </a:p>
        </p:txBody>
      </p:sp>
      <p:sp>
        <p:nvSpPr>
          <p:cNvPr id="3" name="TextBox 2">
            <a:extLst>
              <a:ext uri="{FF2B5EF4-FFF2-40B4-BE49-F238E27FC236}">
                <a16:creationId xmlns:a16="http://schemas.microsoft.com/office/drawing/2014/main" id="{007D02DE-F0CF-41C0-09D9-AA752A879894}"/>
              </a:ext>
            </a:extLst>
          </p:cNvPr>
          <p:cNvSpPr txBox="1"/>
          <p:nvPr/>
        </p:nvSpPr>
        <p:spPr>
          <a:xfrm>
            <a:off x="913706" y="389079"/>
            <a:ext cx="872063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rgbClr val="292D78"/>
                </a:solidFill>
                <a:latin typeface="Avenir Next LT Pro Demi" panose="020B0704020202020204" pitchFamily="34" charset="0"/>
              </a:rPr>
              <a:t>The Power of Synergy</a:t>
            </a:r>
            <a:endParaRPr kumimoji="0" lang="en-GB" sz="4000" b="0" i="0" u="none" strike="noStrike" kern="1200" cap="none" spc="0" normalizeH="0" baseline="0" noProof="0" dirty="0">
              <a:ln>
                <a:noFill/>
              </a:ln>
              <a:solidFill>
                <a:srgbClr val="292D78"/>
              </a:solidFill>
              <a:effectLst/>
              <a:uLnTx/>
              <a:uFillTx/>
              <a:latin typeface="Avenir Next LT Pro Demi" panose="020B0704020202020204" pitchFamily="34" charset="0"/>
              <a:ea typeface="+mn-ea"/>
              <a:cs typeface="+mn-cs"/>
            </a:endParaRPr>
          </a:p>
        </p:txBody>
      </p:sp>
      <p:sp>
        <p:nvSpPr>
          <p:cNvPr id="7" name="Rectangle 6">
            <a:extLst>
              <a:ext uri="{FF2B5EF4-FFF2-40B4-BE49-F238E27FC236}">
                <a16:creationId xmlns:a16="http://schemas.microsoft.com/office/drawing/2014/main" id="{98C9319F-8442-5BAC-0B6A-03C14EA0C7A1}"/>
              </a:ext>
            </a:extLst>
          </p:cNvPr>
          <p:cNvSpPr/>
          <p:nvPr/>
        </p:nvSpPr>
        <p:spPr>
          <a:xfrm rot="16200000">
            <a:off x="2942341" y="-1837193"/>
            <a:ext cx="55315" cy="594000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B050"/>
              </a:solidFill>
              <a:effectLst/>
              <a:uLnTx/>
              <a:uFillTx/>
              <a:latin typeface="Avenir "/>
              <a:ea typeface="+mn-ea"/>
              <a:cs typeface="+mn-cs"/>
            </a:endParaRPr>
          </a:p>
        </p:txBody>
      </p:sp>
      <p:grpSp>
        <p:nvGrpSpPr>
          <p:cNvPr id="18" name="Group 17">
            <a:extLst>
              <a:ext uri="{FF2B5EF4-FFF2-40B4-BE49-F238E27FC236}">
                <a16:creationId xmlns:a16="http://schemas.microsoft.com/office/drawing/2014/main" id="{FCB7CD6A-2055-79B7-5C4C-901981BDD217}"/>
              </a:ext>
            </a:extLst>
          </p:cNvPr>
          <p:cNvGrpSpPr/>
          <p:nvPr/>
        </p:nvGrpSpPr>
        <p:grpSpPr>
          <a:xfrm>
            <a:off x="9220200" y="-6167"/>
            <a:ext cx="2971800" cy="2247900"/>
            <a:chOff x="7075077" y="0"/>
            <a:chExt cx="2971800" cy="2247900"/>
          </a:xfrm>
        </p:grpSpPr>
        <p:pic>
          <p:nvPicPr>
            <p:cNvPr id="19" name="Picture 18">
              <a:extLst>
                <a:ext uri="{FF2B5EF4-FFF2-40B4-BE49-F238E27FC236}">
                  <a16:creationId xmlns:a16="http://schemas.microsoft.com/office/drawing/2014/main" id="{AE373A26-D7C1-AF69-B6EB-DE7A0EE57E0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75077" y="0"/>
              <a:ext cx="2971800" cy="2247900"/>
            </a:xfrm>
            <a:prstGeom prst="rect">
              <a:avLst/>
            </a:prstGeom>
          </p:spPr>
        </p:pic>
        <p:pic>
          <p:nvPicPr>
            <p:cNvPr id="20" name="Picture 3" descr="C:\Documents and Settings\girishkg\Desktop\SabinsaLogo_00.wmf">
              <a:extLst>
                <a:ext uri="{FF2B5EF4-FFF2-40B4-BE49-F238E27FC236}">
                  <a16:creationId xmlns:a16="http://schemas.microsoft.com/office/drawing/2014/main" id="{91234FD6-540B-216C-0692-A5AE37021D2F}"/>
                </a:ext>
              </a:extLst>
            </p:cNvPr>
            <p:cNvPicPr>
              <a:picLocks noChangeAspect="1" noChangeArrowheads="1"/>
            </p:cNvPicPr>
            <p:nvPr userDrawn="1"/>
          </p:nvPicPr>
          <p:blipFill>
            <a:blip r:embed="rId4" cstate="print"/>
            <a:srcRect/>
            <a:stretch>
              <a:fillRect/>
            </a:stretch>
          </p:blipFill>
          <p:spPr bwMode="auto">
            <a:xfrm>
              <a:off x="9456354" y="172720"/>
              <a:ext cx="434407" cy="604520"/>
            </a:xfrm>
            <a:prstGeom prst="rect">
              <a:avLst/>
            </a:prstGeom>
            <a:noFill/>
          </p:spPr>
        </p:pic>
      </p:grpSp>
      <p:pic>
        <p:nvPicPr>
          <p:cNvPr id="9" name="Picture 8">
            <a:extLst>
              <a:ext uri="{FF2B5EF4-FFF2-40B4-BE49-F238E27FC236}">
                <a16:creationId xmlns:a16="http://schemas.microsoft.com/office/drawing/2014/main" id="{6DEAC8A5-2456-91F9-6622-FBF90606C8C3}"/>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7152640" y="59667"/>
            <a:ext cx="5039360" cy="6527381"/>
          </a:xfrm>
          <a:prstGeom prst="rect">
            <a:avLst/>
          </a:prstGeom>
        </p:spPr>
      </p:pic>
    </p:spTree>
    <p:extLst>
      <p:ext uri="{BB962C8B-B14F-4D97-AF65-F5344CB8AC3E}">
        <p14:creationId xmlns:p14="http://schemas.microsoft.com/office/powerpoint/2010/main" val="20859207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Top Corners One Rounded and One Snipped 11">
            <a:extLst>
              <a:ext uri="{FF2B5EF4-FFF2-40B4-BE49-F238E27FC236}">
                <a16:creationId xmlns:a16="http://schemas.microsoft.com/office/drawing/2014/main" id="{18275124-CAD8-E879-834B-06AFD27D8846}"/>
              </a:ext>
            </a:extLst>
          </p:cNvPr>
          <p:cNvSpPr/>
          <p:nvPr/>
        </p:nvSpPr>
        <p:spPr>
          <a:xfrm>
            <a:off x="0" y="1564640"/>
            <a:ext cx="12192000" cy="4627316"/>
          </a:xfrm>
          <a:prstGeom prst="snipRoundRect">
            <a:avLst>
              <a:gd name="adj1" fmla="val 0"/>
              <a:gd name="adj2" fmla="val 12575"/>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F212E4A3-1AAE-56D1-68D1-F2D4C9F3D832}"/>
              </a:ext>
            </a:extLst>
          </p:cNvPr>
          <p:cNvSpPr>
            <a:spLocks noGrp="1"/>
          </p:cNvSpPr>
          <p:nvPr>
            <p:ph idx="1"/>
          </p:nvPr>
        </p:nvSpPr>
        <p:spPr>
          <a:xfrm>
            <a:off x="1435477" y="1906905"/>
            <a:ext cx="7574280" cy="4046853"/>
          </a:xfrm>
        </p:spPr>
        <p:txBody>
          <a:bodyPr>
            <a:normAutofit/>
          </a:bodyPr>
          <a:lstStyle/>
          <a:p>
            <a:pPr marL="0" indent="0">
              <a:spcBef>
                <a:spcPts val="0"/>
              </a:spcBef>
              <a:spcAft>
                <a:spcPts val="500"/>
              </a:spcAft>
              <a:buNone/>
            </a:pPr>
            <a:r>
              <a:rPr lang="en-US" sz="2400" dirty="0">
                <a:latin typeface="Avenir Next LT Pro Demi" panose="020B0704020202020204" pitchFamily="34" charset="0"/>
              </a:rPr>
              <a:t>Founded on Dr. Muhammed Majeed's principle:</a:t>
            </a:r>
          </a:p>
          <a:p>
            <a:pPr lvl="1">
              <a:spcBef>
                <a:spcPts val="0"/>
              </a:spcBef>
              <a:spcAft>
                <a:spcPts val="300"/>
              </a:spcAft>
            </a:pPr>
            <a:r>
              <a:rPr lang="en-US" sz="2000" dirty="0">
                <a:latin typeface="Avenir Next LT Pro" panose="020B0504020202020204" pitchFamily="34" charset="0"/>
              </a:rPr>
              <a:t>Standardized natural actives + ideal dosage + healthy lifestyle = healthy lifespan</a:t>
            </a:r>
          </a:p>
          <a:p>
            <a:pPr lvl="1">
              <a:spcBef>
                <a:spcPts val="0"/>
              </a:spcBef>
              <a:spcAft>
                <a:spcPts val="300"/>
              </a:spcAft>
            </a:pPr>
            <a:r>
              <a:rPr lang="en-US" sz="2000" dirty="0">
                <a:latin typeface="Avenir Next LT Pro" panose="020B0504020202020204" pitchFamily="34" charset="0"/>
              </a:rPr>
              <a:t>Clinical validation is essential</a:t>
            </a:r>
          </a:p>
          <a:p>
            <a:pPr marL="0" indent="0">
              <a:spcBef>
                <a:spcPts val="3000"/>
              </a:spcBef>
              <a:spcAft>
                <a:spcPts val="4000"/>
              </a:spcAft>
              <a:buNone/>
            </a:pPr>
            <a:r>
              <a:rPr lang="en-US" sz="2400" dirty="0">
                <a:latin typeface="Avenir Next LT Pro" panose="020B0504020202020204" pitchFamily="34" charset="0"/>
              </a:rPr>
              <a:t>Liver health as a priority research area for 37 years</a:t>
            </a:r>
          </a:p>
          <a:p>
            <a:pPr marL="0" indent="0">
              <a:spcBef>
                <a:spcPts val="0"/>
              </a:spcBef>
              <a:spcAft>
                <a:spcPts val="1200"/>
              </a:spcAft>
              <a:buNone/>
            </a:pPr>
            <a:r>
              <a:rPr lang="en-US" sz="2400" dirty="0">
                <a:latin typeface="Avenir Next LT Pro" panose="020B0504020202020204" pitchFamily="34" charset="0"/>
              </a:rPr>
              <a:t>Evidence-based botanical solutions backed by:</a:t>
            </a:r>
          </a:p>
          <a:p>
            <a:pPr lvl="1">
              <a:spcBef>
                <a:spcPts val="0"/>
              </a:spcBef>
              <a:spcAft>
                <a:spcPts val="300"/>
              </a:spcAft>
            </a:pPr>
            <a:r>
              <a:rPr lang="en-US" sz="2000" dirty="0">
                <a:latin typeface="Avenir Next LT Pro" panose="020B0504020202020204" pitchFamily="34" charset="0"/>
              </a:rPr>
              <a:t>Preclinical studies</a:t>
            </a:r>
          </a:p>
          <a:p>
            <a:pPr lvl="1">
              <a:spcBef>
                <a:spcPts val="0"/>
              </a:spcBef>
              <a:spcAft>
                <a:spcPts val="300"/>
              </a:spcAft>
            </a:pPr>
            <a:r>
              <a:rPr lang="en-US" sz="2000" dirty="0">
                <a:latin typeface="Avenir Next LT Pro" panose="020B0504020202020204" pitchFamily="34" charset="0"/>
              </a:rPr>
              <a:t>Clinical trials</a:t>
            </a:r>
          </a:p>
          <a:p>
            <a:pPr lvl="1">
              <a:spcBef>
                <a:spcPts val="0"/>
              </a:spcBef>
              <a:spcAft>
                <a:spcPts val="300"/>
              </a:spcAft>
            </a:pPr>
            <a:r>
              <a:rPr lang="en-US" sz="2000" dirty="0">
                <a:latin typeface="Avenir Next LT Pro" panose="020B0504020202020204" pitchFamily="34" charset="0"/>
              </a:rPr>
              <a:t>International patents</a:t>
            </a:r>
          </a:p>
        </p:txBody>
      </p:sp>
      <p:sp>
        <p:nvSpPr>
          <p:cNvPr id="3" name="Title 2">
            <a:extLst>
              <a:ext uri="{FF2B5EF4-FFF2-40B4-BE49-F238E27FC236}">
                <a16:creationId xmlns:a16="http://schemas.microsoft.com/office/drawing/2014/main" id="{F3DFECE8-DD79-EF80-3A2C-C96D2C219AA6}"/>
              </a:ext>
            </a:extLst>
          </p:cNvPr>
          <p:cNvSpPr>
            <a:spLocks noGrp="1"/>
          </p:cNvSpPr>
          <p:nvPr>
            <p:ph type="title"/>
          </p:nvPr>
        </p:nvSpPr>
        <p:spPr>
          <a:xfrm>
            <a:off x="838200" y="352246"/>
            <a:ext cx="10515600" cy="747259"/>
          </a:xfrm>
        </p:spPr>
        <p:txBody>
          <a:bodyPr/>
          <a:lstStyle/>
          <a:p>
            <a:r>
              <a:rPr lang="en-US" dirty="0" err="1">
                <a:latin typeface="Avenir Next LT Pro Demi" panose="020B0704020202020204" pitchFamily="34" charset="0"/>
              </a:rPr>
              <a:t>Sabinsa's</a:t>
            </a:r>
            <a:r>
              <a:rPr lang="en-US" dirty="0">
                <a:latin typeface="Avenir Next LT Pro Demi" panose="020B0704020202020204" pitchFamily="34" charset="0"/>
              </a:rPr>
              <a:t> Approach to Liver Health</a:t>
            </a:r>
          </a:p>
        </p:txBody>
      </p:sp>
      <p:sp>
        <p:nvSpPr>
          <p:cNvPr id="4" name="Rectangle 3">
            <a:extLst>
              <a:ext uri="{FF2B5EF4-FFF2-40B4-BE49-F238E27FC236}">
                <a16:creationId xmlns:a16="http://schemas.microsoft.com/office/drawing/2014/main" id="{2D5FBAE0-3DB7-4F42-09D5-B61083B79D51}"/>
              </a:ext>
            </a:extLst>
          </p:cNvPr>
          <p:cNvSpPr/>
          <p:nvPr/>
        </p:nvSpPr>
        <p:spPr>
          <a:xfrm rot="16200000">
            <a:off x="2942341" y="-1837193"/>
            <a:ext cx="55315" cy="594000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B050"/>
              </a:solidFill>
              <a:effectLst/>
              <a:uLnTx/>
              <a:uFillTx/>
              <a:latin typeface="Avenir "/>
              <a:ea typeface="+mn-ea"/>
              <a:cs typeface="+mn-cs"/>
            </a:endParaRPr>
          </a:p>
        </p:txBody>
      </p:sp>
      <p:pic>
        <p:nvPicPr>
          <p:cNvPr id="6" name="Graphic 5">
            <a:extLst>
              <a:ext uri="{FF2B5EF4-FFF2-40B4-BE49-F238E27FC236}">
                <a16:creationId xmlns:a16="http://schemas.microsoft.com/office/drawing/2014/main" id="{408B8F36-FD0D-8875-7BFB-B290F279E2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5304" y="4451943"/>
            <a:ext cx="466488" cy="466488"/>
          </a:xfrm>
          <a:prstGeom prst="rect">
            <a:avLst/>
          </a:prstGeom>
        </p:spPr>
      </p:pic>
      <p:cxnSp>
        <p:nvCxnSpPr>
          <p:cNvPr id="9" name="Straight Connector 8">
            <a:extLst>
              <a:ext uri="{FF2B5EF4-FFF2-40B4-BE49-F238E27FC236}">
                <a16:creationId xmlns:a16="http://schemas.microsoft.com/office/drawing/2014/main" id="{26D50ECF-BE4F-CA30-89FF-3CA597D8B9E6}"/>
              </a:ext>
            </a:extLst>
          </p:cNvPr>
          <p:cNvCxnSpPr>
            <a:cxnSpLocks/>
          </p:cNvCxnSpPr>
          <p:nvPr/>
        </p:nvCxnSpPr>
        <p:spPr>
          <a:xfrm>
            <a:off x="467915" y="3393440"/>
            <a:ext cx="879800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84E63A7-69F5-934C-88E1-7C580E4233F7}"/>
              </a:ext>
            </a:extLst>
          </p:cNvPr>
          <p:cNvCxnSpPr>
            <a:cxnSpLocks/>
          </p:cNvCxnSpPr>
          <p:nvPr/>
        </p:nvCxnSpPr>
        <p:spPr>
          <a:xfrm>
            <a:off x="270112" y="4198066"/>
            <a:ext cx="924980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9607960-5AD2-0C0D-8A19-C608A853F8B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681" b="89678" l="9784" r="90851">
                        <a14:foregroundMark x1="36595" y1="7373" x2="35451" y2="6434"/>
                        <a14:foregroundMark x1="32274" y1="2681" x2="43456" y2="2681"/>
                        <a14:foregroundMark x1="90597" y1="38740" x2="90851" y2="38740"/>
                        <a14:foregroundMark x1="74968" y1="78552" x2="72935" y2="81367"/>
                        <a14:foregroundMark x1="76112" y1="80161" x2="72554" y2="82842"/>
                      </a14:backgroundRemoval>
                    </a14:imgEffect>
                  </a14:imgLayer>
                </a14:imgProps>
              </a:ext>
            </a:extLst>
          </a:blip>
          <a:srcRect t="-3514" b="-1"/>
          <a:stretch>
            <a:fillRect/>
          </a:stretch>
        </p:blipFill>
        <p:spPr>
          <a:xfrm>
            <a:off x="8546011" y="2092961"/>
            <a:ext cx="3645989" cy="3577500"/>
          </a:xfrm>
          <a:prstGeom prst="rect">
            <a:avLst/>
          </a:prstGeom>
        </p:spPr>
      </p:pic>
      <p:pic>
        <p:nvPicPr>
          <p:cNvPr id="7" name="Graphic 6" descr="Microscope with solid fill">
            <a:extLst>
              <a:ext uri="{FF2B5EF4-FFF2-40B4-BE49-F238E27FC236}">
                <a16:creationId xmlns:a16="http://schemas.microsoft.com/office/drawing/2014/main" id="{A30AFB02-F871-D239-E977-7F2F7FA6D48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1619" y="3439948"/>
            <a:ext cx="673858" cy="673858"/>
          </a:xfrm>
          <a:prstGeom prst="rect">
            <a:avLst/>
          </a:prstGeom>
        </p:spPr>
      </p:pic>
      <p:pic>
        <p:nvPicPr>
          <p:cNvPr id="16" name="Graphic 15">
            <a:extLst>
              <a:ext uri="{FF2B5EF4-FFF2-40B4-BE49-F238E27FC236}">
                <a16:creationId xmlns:a16="http://schemas.microsoft.com/office/drawing/2014/main" id="{6A58C641-40FB-8806-A4DF-D50DA02379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1392" y="1929168"/>
            <a:ext cx="514312" cy="514312"/>
          </a:xfrm>
          <a:prstGeom prst="rect">
            <a:avLst/>
          </a:prstGeom>
        </p:spPr>
      </p:pic>
    </p:spTree>
    <p:extLst>
      <p:ext uri="{BB962C8B-B14F-4D97-AF65-F5344CB8AC3E}">
        <p14:creationId xmlns:p14="http://schemas.microsoft.com/office/powerpoint/2010/main" val="21460080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up of spices&#10;&#10;AI-generated content may be incorrect.">
            <a:extLst>
              <a:ext uri="{FF2B5EF4-FFF2-40B4-BE49-F238E27FC236}">
                <a16:creationId xmlns:a16="http://schemas.microsoft.com/office/drawing/2014/main" id="{F6B34010-6146-63CB-3515-4612CFB3E77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0320" y="-1"/>
            <a:ext cx="12262320" cy="6858000"/>
          </a:xfrm>
          <a:prstGeom prst="rect">
            <a:avLst/>
          </a:prstGeom>
        </p:spPr>
      </p:pic>
      <p:sp>
        <p:nvSpPr>
          <p:cNvPr id="4" name="TextBox 3">
            <a:extLst>
              <a:ext uri="{FF2B5EF4-FFF2-40B4-BE49-F238E27FC236}">
                <a16:creationId xmlns:a16="http://schemas.microsoft.com/office/drawing/2014/main" id="{5DB9F7DD-0244-2611-AB70-C89102E0BC0C}"/>
              </a:ext>
            </a:extLst>
          </p:cNvPr>
          <p:cNvSpPr txBox="1"/>
          <p:nvPr/>
        </p:nvSpPr>
        <p:spPr>
          <a:xfrm>
            <a:off x="3697163" y="5937653"/>
            <a:ext cx="8869017" cy="584775"/>
          </a:xfrm>
          <a:prstGeom prst="rect">
            <a:avLst/>
          </a:prstGeom>
          <a:noFill/>
        </p:spPr>
        <p:txBody>
          <a:bodyPr wrap="square">
            <a:spAutoFit/>
          </a:bodyPr>
          <a:lstStyle/>
          <a:p>
            <a:pPr algn="ctr"/>
            <a:r>
              <a:rPr lang="en-IN" sz="1600" b="1" i="0" u="none" strike="noStrike" baseline="0" dirty="0">
                <a:solidFill>
                  <a:srgbClr val="002060"/>
                </a:solidFill>
                <a:latin typeface="Avenir Next LT Pro "/>
              </a:rPr>
              <a:t>Patents</a:t>
            </a:r>
            <a:r>
              <a:rPr lang="en-IN" sz="1600" b="0" i="0" u="none" strike="noStrike" baseline="0" dirty="0">
                <a:solidFill>
                  <a:srgbClr val="002060"/>
                </a:solidFill>
                <a:latin typeface="Avenir Next LT Pro "/>
              </a:rPr>
              <a:t>: KR10-2498126, AU2019240210, ZA2020/06540, JP7411564,</a:t>
            </a:r>
          </a:p>
          <a:p>
            <a:pPr algn="ctr"/>
            <a:r>
              <a:rPr lang="en-IN" sz="1600" b="0" i="0" u="none" strike="noStrike" baseline="0" dirty="0">
                <a:solidFill>
                  <a:srgbClr val="002060"/>
                </a:solidFill>
                <a:latin typeface="Avenir Next LT Pro "/>
              </a:rPr>
              <a:t> EA045555, US10653643, CA3094625, EP3768237, </a:t>
            </a:r>
            <a:r>
              <a:rPr lang="en-US" sz="1600" dirty="0">
                <a:latin typeface="Avenir Next LT Pro "/>
              </a:rPr>
              <a:t>HK40045252</a:t>
            </a:r>
          </a:p>
        </p:txBody>
      </p:sp>
      <p:pic>
        <p:nvPicPr>
          <p:cNvPr id="3" name="Picture 2">
            <a:extLst>
              <a:ext uri="{FF2B5EF4-FFF2-40B4-BE49-F238E27FC236}">
                <a16:creationId xmlns:a16="http://schemas.microsoft.com/office/drawing/2014/main" id="{67618186-F501-5570-919A-A1E7C6247CF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02036" y="1266701"/>
            <a:ext cx="6587927" cy="689674"/>
          </a:xfrm>
          <a:prstGeom prst="rect">
            <a:avLst/>
          </a:prstGeom>
        </p:spPr>
      </p:pic>
      <p:grpSp>
        <p:nvGrpSpPr>
          <p:cNvPr id="6" name="Group 5">
            <a:extLst>
              <a:ext uri="{FF2B5EF4-FFF2-40B4-BE49-F238E27FC236}">
                <a16:creationId xmlns:a16="http://schemas.microsoft.com/office/drawing/2014/main" id="{630BF7D2-3A9C-23C3-DF72-FB079810450E}"/>
              </a:ext>
            </a:extLst>
          </p:cNvPr>
          <p:cNvGrpSpPr/>
          <p:nvPr/>
        </p:nvGrpSpPr>
        <p:grpSpPr>
          <a:xfrm>
            <a:off x="9220200" y="-6167"/>
            <a:ext cx="2971800" cy="2247900"/>
            <a:chOff x="7075077" y="0"/>
            <a:chExt cx="2971800" cy="2247900"/>
          </a:xfrm>
        </p:grpSpPr>
        <p:pic>
          <p:nvPicPr>
            <p:cNvPr id="7" name="Picture 6">
              <a:extLst>
                <a:ext uri="{FF2B5EF4-FFF2-40B4-BE49-F238E27FC236}">
                  <a16:creationId xmlns:a16="http://schemas.microsoft.com/office/drawing/2014/main" id="{7FCA913D-AA5F-8E9F-A09A-57FA679E0923}"/>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075077" y="0"/>
              <a:ext cx="2971800" cy="2247900"/>
            </a:xfrm>
            <a:prstGeom prst="rect">
              <a:avLst/>
            </a:prstGeom>
          </p:spPr>
        </p:pic>
        <p:pic>
          <p:nvPicPr>
            <p:cNvPr id="9" name="Picture 8" descr="C:\Documents and Settings\girishkg\Desktop\SabinsaLogo_00.wmf">
              <a:extLst>
                <a:ext uri="{FF2B5EF4-FFF2-40B4-BE49-F238E27FC236}">
                  <a16:creationId xmlns:a16="http://schemas.microsoft.com/office/drawing/2014/main" id="{291ED4B8-A0CC-5852-C25F-CE3C89DCFE2A}"/>
                </a:ext>
              </a:extLst>
            </p:cNvPr>
            <p:cNvPicPr>
              <a:picLocks noChangeAspect="1" noChangeArrowheads="1"/>
            </p:cNvPicPr>
            <p:nvPr userDrawn="1"/>
          </p:nvPicPr>
          <p:blipFill>
            <a:blip r:embed="rId6" cstate="print"/>
            <a:srcRect/>
            <a:stretch>
              <a:fillRect/>
            </a:stretch>
          </p:blipFill>
          <p:spPr bwMode="auto">
            <a:xfrm>
              <a:off x="9456354" y="172720"/>
              <a:ext cx="434407" cy="604520"/>
            </a:xfrm>
            <a:prstGeom prst="rect">
              <a:avLst/>
            </a:prstGeom>
            <a:noFill/>
          </p:spPr>
        </p:pic>
      </p:grpSp>
      <p:sp>
        <p:nvSpPr>
          <p:cNvPr id="12" name="Slide Number Placeholder 5">
            <a:extLst>
              <a:ext uri="{FF2B5EF4-FFF2-40B4-BE49-F238E27FC236}">
                <a16:creationId xmlns:a16="http://schemas.microsoft.com/office/drawing/2014/main" id="{93CFFE26-12C2-1E57-2039-81E004A62ABC}"/>
              </a:ext>
            </a:extLst>
          </p:cNvPr>
          <p:cNvSpPr txBox="1">
            <a:spLocks/>
          </p:cNvSpPr>
          <p:nvPr/>
        </p:nvSpPr>
        <p:spPr>
          <a:xfrm>
            <a:off x="8388724" y="6553200"/>
            <a:ext cx="2070847" cy="304800"/>
          </a:xfrm>
          <a:prstGeom prst="rect">
            <a:avLst/>
          </a:prstGeom>
        </p:spPr>
        <p:txBody>
          <a:bodyPr vert="horz" lIns="89896" tIns="44948" rIns="89896" bIns="44948" rtlCol="0" anchor="ctr"/>
          <a:lstStyle>
            <a:defPPr>
              <a:defRPr lang="en-US"/>
            </a:defPPr>
            <a:lvl1pPr marL="0" algn="r" defTabSz="914400" rtl="0" eaLnBrk="1" fontAlgn="auto" latinLnBrk="0" hangingPunct="1">
              <a:spcBef>
                <a:spcPts val="0"/>
              </a:spcBef>
              <a:spcAft>
                <a:spcPts val="0"/>
              </a:spcAft>
              <a:defRPr sz="1147"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A6E35FA-CC68-4083-8C40-5E2DBE2CA359}" type="slidenum">
              <a:rPr lang="en-US" smtClean="0">
                <a:latin typeface="Avenir Book"/>
                <a:cs typeface="Avenir Book"/>
              </a:rPr>
              <a:pPr>
                <a:defRPr/>
              </a:pPr>
              <a:t>22</a:t>
            </a:fld>
            <a:endParaRPr lang="en-US" dirty="0">
              <a:latin typeface="Avenir Book"/>
              <a:cs typeface="Avenir Book"/>
            </a:endParaRPr>
          </a:p>
        </p:txBody>
      </p:sp>
      <p:sp>
        <p:nvSpPr>
          <p:cNvPr id="13" name="TextBox 12">
            <a:extLst>
              <a:ext uri="{FF2B5EF4-FFF2-40B4-BE49-F238E27FC236}">
                <a16:creationId xmlns:a16="http://schemas.microsoft.com/office/drawing/2014/main" id="{7FF1A781-B58A-669B-C119-63939A6C4C28}"/>
              </a:ext>
            </a:extLst>
          </p:cNvPr>
          <p:cNvSpPr txBox="1">
            <a:spLocks noChangeArrowheads="1"/>
          </p:cNvSpPr>
          <p:nvPr/>
        </p:nvSpPr>
        <p:spPr bwMode="auto">
          <a:xfrm>
            <a:off x="-70320" y="6596386"/>
            <a:ext cx="12262320" cy="276999"/>
          </a:xfrm>
          <a:prstGeom prst="rect">
            <a:avLst/>
          </a:prstGeom>
          <a:solidFill>
            <a:srgbClr val="29166F"/>
          </a:solidFill>
          <a:ln w="9525">
            <a:noFill/>
            <a:miter lim="800000"/>
            <a:headEnd/>
            <a:tailEnd/>
          </a:ln>
        </p:spPr>
        <p:txBody>
          <a:bodyPr wrap="square">
            <a:spAutoFit/>
          </a:bodyPr>
          <a:lstStyle/>
          <a:p>
            <a:pPr defTabSz="1018824" fontAlgn="base">
              <a:spcBef>
                <a:spcPct val="0"/>
              </a:spcBef>
              <a:spcAft>
                <a:spcPct val="0"/>
              </a:spcAft>
              <a:defRPr/>
            </a:pPr>
            <a:r>
              <a:rPr lang="en-US" sz="1200" dirty="0">
                <a:solidFill>
                  <a:schemeClr val="bg1"/>
                </a:solidFill>
                <a:latin typeface="Avenir Book"/>
                <a:cs typeface="Avenir Book"/>
              </a:rPr>
              <a:t>© 2025 </a:t>
            </a:r>
            <a:r>
              <a:rPr lang="en-US" sz="1200" dirty="0" err="1">
                <a:solidFill>
                  <a:schemeClr val="bg1"/>
                </a:solidFill>
                <a:latin typeface="Avenir Book"/>
                <a:cs typeface="Avenir Book"/>
              </a:rPr>
              <a:t>Sabinsa</a:t>
            </a:r>
            <a:r>
              <a:rPr lang="en-US" sz="1200" dirty="0">
                <a:solidFill>
                  <a:schemeClr val="bg1"/>
                </a:solidFill>
                <a:latin typeface="Avenir Book"/>
                <a:cs typeface="Avenir Book"/>
              </a:rPr>
              <a:t> | sabinsa.com</a:t>
            </a:r>
          </a:p>
        </p:txBody>
      </p:sp>
      <p:sp>
        <p:nvSpPr>
          <p:cNvPr id="14" name="Slide Number Placeholder 5">
            <a:extLst>
              <a:ext uri="{FF2B5EF4-FFF2-40B4-BE49-F238E27FC236}">
                <a16:creationId xmlns:a16="http://schemas.microsoft.com/office/drawing/2014/main" id="{1F82CB64-7239-4A96-2C5F-F8FC58A03540}"/>
              </a:ext>
            </a:extLst>
          </p:cNvPr>
          <p:cNvSpPr txBox="1">
            <a:spLocks/>
          </p:cNvSpPr>
          <p:nvPr/>
        </p:nvSpPr>
        <p:spPr>
          <a:xfrm>
            <a:off x="9606322" y="6581000"/>
            <a:ext cx="2346960" cy="276999"/>
          </a:xfrm>
          <a:prstGeom prst="rect">
            <a:avLst/>
          </a:prstGeom>
        </p:spPr>
        <p:txBody>
          <a:bodyPr vert="horz" lIns="101882" tIns="50941" rIns="101882" bIns="50941" rtlCol="0" anchor="ctr"/>
          <a:lstStyle>
            <a:defPPr>
              <a:defRPr lang="en-US"/>
            </a:defPPr>
            <a:lvl1pPr marL="0" algn="r" defTabSz="914400" rtl="0" eaLnBrk="1" fontAlgn="auto" latinLnBrk="0" hangingPunct="1">
              <a:spcBef>
                <a:spcPts val="0"/>
              </a:spcBef>
              <a:spcAft>
                <a:spcPts val="0"/>
              </a:spcAft>
              <a:defRPr sz="1300" kern="1200">
                <a:solidFill>
                  <a:schemeClr val="bg1"/>
                </a:solidFill>
                <a:latin typeface="Avenir Book"/>
                <a:ea typeface="+mn-ea"/>
                <a:cs typeface="Avenir Book"/>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A6E35FA-CC68-4083-8C40-5E2DBE2CA359}" type="slidenum">
              <a:rPr lang="en-US" smtClean="0"/>
              <a:pPr>
                <a:defRPr/>
              </a:pPr>
              <a:t>22</a:t>
            </a:fld>
            <a:endParaRPr lang="en-US" dirty="0"/>
          </a:p>
        </p:txBody>
      </p:sp>
    </p:spTree>
    <p:extLst>
      <p:ext uri="{BB962C8B-B14F-4D97-AF65-F5344CB8AC3E}">
        <p14:creationId xmlns:p14="http://schemas.microsoft.com/office/powerpoint/2010/main" val="39149223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E7AC1-A2ED-5AB4-7057-889BD9A71A4C}"/>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E1CC921D-7166-57FB-8190-7C28CC85B187}"/>
              </a:ext>
            </a:extLst>
          </p:cNvPr>
          <p:cNvSpPr txBox="1">
            <a:spLocks/>
          </p:cNvSpPr>
          <p:nvPr/>
        </p:nvSpPr>
        <p:spPr>
          <a:xfrm>
            <a:off x="641685" y="563152"/>
            <a:ext cx="10515600" cy="7472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292D78"/>
                </a:solidFill>
                <a:latin typeface="Avenir Next" panose="020B0503020202020204" pitchFamily="34" charset="0"/>
                <a:ea typeface="+mj-ea"/>
                <a:cs typeface="+mj-cs"/>
              </a:defRPr>
            </a:lvl1pPr>
          </a:lstStyle>
          <a:p>
            <a:endParaRPr lang="en-US" dirty="0">
              <a:solidFill>
                <a:srgbClr val="002060"/>
              </a:solidFill>
            </a:endParaRPr>
          </a:p>
        </p:txBody>
      </p:sp>
      <p:sp>
        <p:nvSpPr>
          <p:cNvPr id="2" name="TextBox 1">
            <a:extLst>
              <a:ext uri="{FF2B5EF4-FFF2-40B4-BE49-F238E27FC236}">
                <a16:creationId xmlns:a16="http://schemas.microsoft.com/office/drawing/2014/main" id="{3FF5FACB-B8DE-3D5B-AC8B-E6EE4DAB568E}"/>
              </a:ext>
            </a:extLst>
          </p:cNvPr>
          <p:cNvSpPr txBox="1"/>
          <p:nvPr/>
        </p:nvSpPr>
        <p:spPr>
          <a:xfrm>
            <a:off x="913705" y="388302"/>
            <a:ext cx="10964529" cy="707886"/>
          </a:xfrm>
          <a:prstGeom prst="rect">
            <a:avLst/>
          </a:prstGeom>
          <a:noFill/>
        </p:spPr>
        <p:txBody>
          <a:bodyPr wrap="square">
            <a:spAutoFit/>
          </a:bodyPr>
          <a:lstStyle/>
          <a:p>
            <a:r>
              <a:rPr lang="en-US" sz="4000" dirty="0">
                <a:solidFill>
                  <a:srgbClr val="002060"/>
                </a:solidFill>
                <a:latin typeface="Avenir Next LT Pro Demi" panose="020B0704020202020204" pitchFamily="34" charset="0"/>
              </a:rPr>
              <a:t>LivLonga®</a:t>
            </a:r>
            <a:endParaRPr lang="en-GB" sz="4000" dirty="0">
              <a:solidFill>
                <a:srgbClr val="002060"/>
              </a:solidFill>
              <a:latin typeface="Avenir Next LT Pro Demi" panose="020B0704020202020204" pitchFamily="34" charset="0"/>
            </a:endParaRPr>
          </a:p>
        </p:txBody>
      </p:sp>
      <p:sp>
        <p:nvSpPr>
          <p:cNvPr id="3" name="Rectangle 2">
            <a:extLst>
              <a:ext uri="{FF2B5EF4-FFF2-40B4-BE49-F238E27FC236}">
                <a16:creationId xmlns:a16="http://schemas.microsoft.com/office/drawing/2014/main" id="{EC2C192D-10F4-3646-1862-13DE9614085B}"/>
              </a:ext>
            </a:extLst>
          </p:cNvPr>
          <p:cNvSpPr/>
          <p:nvPr/>
        </p:nvSpPr>
        <p:spPr>
          <a:xfrm rot="16200000">
            <a:off x="2942341" y="-1837193"/>
            <a:ext cx="55315" cy="594000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rgbClr val="00B050"/>
              </a:solidFill>
            </a:endParaRPr>
          </a:p>
        </p:txBody>
      </p:sp>
      <p:pic>
        <p:nvPicPr>
          <p:cNvPr id="15" name="Picture 14" descr="A group of brown round objects&#10;&#10;AI-generated content may be incorrect.">
            <a:extLst>
              <a:ext uri="{FF2B5EF4-FFF2-40B4-BE49-F238E27FC236}">
                <a16:creationId xmlns:a16="http://schemas.microsoft.com/office/drawing/2014/main" id="{E9BAC3DF-697E-EA66-5C53-64C3DA187CC5}"/>
              </a:ext>
            </a:extLst>
          </p:cNvPr>
          <p:cNvPicPr>
            <a:picLocks noChangeAspect="1"/>
          </p:cNvPicPr>
          <p:nvPr/>
        </p:nvPicPr>
        <p:blipFill>
          <a:blip r:embed="rId3"/>
          <a:stretch>
            <a:fillRect/>
          </a:stretch>
        </p:blipFill>
        <p:spPr>
          <a:xfrm>
            <a:off x="8675081" y="2112870"/>
            <a:ext cx="1784235" cy="1226395"/>
          </a:xfrm>
          <a:prstGeom prst="rect">
            <a:avLst/>
          </a:prstGeom>
        </p:spPr>
      </p:pic>
      <p:pic>
        <p:nvPicPr>
          <p:cNvPr id="17" name="Picture 16" descr="A ginger root with leaves&#10;&#10;AI-generated content may be incorrect.">
            <a:extLst>
              <a:ext uri="{FF2B5EF4-FFF2-40B4-BE49-F238E27FC236}">
                <a16:creationId xmlns:a16="http://schemas.microsoft.com/office/drawing/2014/main" id="{E7C25AF9-3B0E-2B9C-8295-FC0A3452B3B5}"/>
              </a:ext>
            </a:extLst>
          </p:cNvPr>
          <p:cNvPicPr>
            <a:picLocks noChangeAspect="1"/>
          </p:cNvPicPr>
          <p:nvPr/>
        </p:nvPicPr>
        <p:blipFill>
          <a:blip r:embed="rId4"/>
          <a:stretch>
            <a:fillRect/>
          </a:stretch>
        </p:blipFill>
        <p:spPr>
          <a:xfrm>
            <a:off x="1904109" y="1967198"/>
            <a:ext cx="1668741" cy="1272103"/>
          </a:xfrm>
          <a:prstGeom prst="rect">
            <a:avLst/>
          </a:prstGeom>
        </p:spPr>
      </p:pic>
      <p:pic>
        <p:nvPicPr>
          <p:cNvPr id="19" name="Picture 18" descr="A fruit cut in half&#10;&#10;AI-generated content may be incorrect.">
            <a:extLst>
              <a:ext uri="{FF2B5EF4-FFF2-40B4-BE49-F238E27FC236}">
                <a16:creationId xmlns:a16="http://schemas.microsoft.com/office/drawing/2014/main" id="{613E81C3-1FBC-A3FA-81CB-99A681099BED}"/>
              </a:ext>
            </a:extLst>
          </p:cNvPr>
          <p:cNvPicPr>
            <a:picLocks noChangeAspect="1"/>
          </p:cNvPicPr>
          <p:nvPr/>
        </p:nvPicPr>
        <p:blipFill>
          <a:blip r:embed="rId5"/>
          <a:stretch>
            <a:fillRect/>
          </a:stretch>
        </p:blipFill>
        <p:spPr>
          <a:xfrm>
            <a:off x="5192218" y="2003057"/>
            <a:ext cx="1365010" cy="1272103"/>
          </a:xfrm>
          <a:prstGeom prst="rect">
            <a:avLst/>
          </a:prstGeom>
        </p:spPr>
      </p:pic>
      <p:sp>
        <p:nvSpPr>
          <p:cNvPr id="20" name="Content Placeholder 1">
            <a:extLst>
              <a:ext uri="{FF2B5EF4-FFF2-40B4-BE49-F238E27FC236}">
                <a16:creationId xmlns:a16="http://schemas.microsoft.com/office/drawing/2014/main" id="{E8EB86E1-3CDA-6CA6-1100-EC2319F95F4E}"/>
              </a:ext>
            </a:extLst>
          </p:cNvPr>
          <p:cNvSpPr txBox="1">
            <a:spLocks/>
          </p:cNvSpPr>
          <p:nvPr/>
        </p:nvSpPr>
        <p:spPr>
          <a:xfrm>
            <a:off x="521119" y="1334914"/>
            <a:ext cx="9153959" cy="4591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Clr>
                <a:srgbClr val="002060"/>
              </a:buClr>
              <a:buSzPct val="100000"/>
              <a:buNone/>
            </a:pPr>
            <a:r>
              <a:rPr lang="en-US" sz="2400" b="1" dirty="0">
                <a:latin typeface="Avenir Next LT Pro" panose="020B0504020202020204" pitchFamily="34" charset="0"/>
              </a:rPr>
              <a:t>LivLonga® is a synergistic, tri-ingredient formulation: </a:t>
            </a:r>
          </a:p>
        </p:txBody>
      </p:sp>
      <p:sp>
        <p:nvSpPr>
          <p:cNvPr id="21" name="Content Placeholder 1">
            <a:extLst>
              <a:ext uri="{FF2B5EF4-FFF2-40B4-BE49-F238E27FC236}">
                <a16:creationId xmlns:a16="http://schemas.microsoft.com/office/drawing/2014/main" id="{2EC94D51-162C-36B4-4049-80E29402E8C7}"/>
              </a:ext>
            </a:extLst>
          </p:cNvPr>
          <p:cNvSpPr txBox="1">
            <a:spLocks/>
          </p:cNvSpPr>
          <p:nvPr/>
        </p:nvSpPr>
        <p:spPr>
          <a:xfrm>
            <a:off x="4714960" y="3418742"/>
            <a:ext cx="3252125" cy="20226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0">
              <a:lnSpc>
                <a:spcPct val="100000"/>
              </a:lnSpc>
              <a:spcBef>
                <a:spcPts val="600"/>
              </a:spcBef>
              <a:buClr>
                <a:srgbClr val="002060"/>
              </a:buClr>
              <a:buSzPct val="100000"/>
              <a:buNone/>
            </a:pPr>
            <a:r>
              <a:rPr lang="en-US" sz="2000" dirty="0" err="1">
                <a:latin typeface="Avenir Next LT Pro Demi" panose="020B0704020202020204" pitchFamily="34" charset="0"/>
              </a:rPr>
              <a:t>Livinol</a:t>
            </a:r>
            <a:r>
              <a:rPr lang="en-US" sz="2000" dirty="0">
                <a:latin typeface="Avenir Next LT Pro Demi" panose="020B0704020202020204" pitchFamily="34" charset="0"/>
              </a:rPr>
              <a:t>® (50 mg)</a:t>
            </a:r>
            <a:br>
              <a:rPr lang="en-US" sz="2000" dirty="0">
                <a:latin typeface="Avenir Next LT Pro Demi" panose="020B0704020202020204" pitchFamily="34" charset="0"/>
              </a:rPr>
            </a:br>
            <a:endParaRPr lang="en-US" sz="2000" dirty="0">
              <a:latin typeface="Avenir Next LT Pro Demi" panose="020B0704020202020204" pitchFamily="34" charset="0"/>
            </a:endParaRPr>
          </a:p>
          <a:p>
            <a:pPr marL="346075" lvl="1">
              <a:lnSpc>
                <a:spcPct val="100000"/>
              </a:lnSpc>
              <a:spcBef>
                <a:spcPts val="600"/>
              </a:spcBef>
              <a:buClr>
                <a:srgbClr val="002060"/>
              </a:buClr>
              <a:buSzPct val="100000"/>
              <a:buFont typeface="Symbol" panose="05050102010706020507" pitchFamily="18" charset="2"/>
              <a:buChar char=""/>
            </a:pPr>
            <a:r>
              <a:rPr lang="it-IT" sz="1600" dirty="0">
                <a:latin typeface="Avenir Next LT Pro" panose="020B0504020202020204" pitchFamily="34" charset="0"/>
              </a:rPr>
              <a:t>20% garcinol from </a:t>
            </a:r>
            <a:r>
              <a:rPr lang="it-IT" sz="1600" i="1" dirty="0">
                <a:latin typeface="Avenir Next LT Pro" panose="020B0504020202020204" pitchFamily="34" charset="0"/>
              </a:rPr>
              <a:t>Garcinia indica </a:t>
            </a:r>
            <a:r>
              <a:rPr lang="it-IT" sz="1600" dirty="0">
                <a:latin typeface="Avenir Next LT Pro" panose="020B0504020202020204" pitchFamily="34" charset="0"/>
              </a:rPr>
              <a:t>(kokum)</a:t>
            </a:r>
          </a:p>
          <a:p>
            <a:pPr marL="346075" lvl="1">
              <a:lnSpc>
                <a:spcPct val="100000"/>
              </a:lnSpc>
              <a:spcBef>
                <a:spcPts val="600"/>
              </a:spcBef>
              <a:buClr>
                <a:srgbClr val="002060"/>
              </a:buClr>
              <a:buSzPct val="100000"/>
              <a:buFont typeface="Symbol" panose="05050102010706020507" pitchFamily="18" charset="2"/>
              <a:buChar char=""/>
            </a:pPr>
            <a:r>
              <a:rPr lang="it-IT" sz="1600" dirty="0">
                <a:latin typeface="Avenir Next LT Pro" panose="020B0504020202020204" pitchFamily="34" charset="0"/>
              </a:rPr>
              <a:t>Hepatoprotective properties</a:t>
            </a:r>
          </a:p>
          <a:p>
            <a:pPr marL="346075" lvl="1">
              <a:lnSpc>
                <a:spcPct val="100000"/>
              </a:lnSpc>
              <a:spcBef>
                <a:spcPts val="600"/>
              </a:spcBef>
              <a:buClr>
                <a:srgbClr val="002060"/>
              </a:buClr>
              <a:buSzPct val="100000"/>
              <a:buFont typeface="Symbol" panose="05050102010706020507" pitchFamily="18" charset="2"/>
              <a:buChar char=""/>
            </a:pPr>
            <a:r>
              <a:rPr lang="it-IT" sz="1600" dirty="0">
                <a:latin typeface="Avenir Next LT Pro" panose="020B0504020202020204" pitchFamily="34" charset="0"/>
              </a:rPr>
              <a:t>Multiple international patents</a:t>
            </a:r>
            <a:endParaRPr lang="en-US" sz="1600" dirty="0">
              <a:latin typeface="Avenir Next LT Pro" panose="020B0504020202020204" pitchFamily="34" charset="0"/>
            </a:endParaRPr>
          </a:p>
        </p:txBody>
      </p:sp>
      <p:sp>
        <p:nvSpPr>
          <p:cNvPr id="22" name="Content Placeholder 1">
            <a:extLst>
              <a:ext uri="{FF2B5EF4-FFF2-40B4-BE49-F238E27FC236}">
                <a16:creationId xmlns:a16="http://schemas.microsoft.com/office/drawing/2014/main" id="{2A211748-0A57-5FA2-EA81-56C8EFD2837C}"/>
              </a:ext>
            </a:extLst>
          </p:cNvPr>
          <p:cNvSpPr txBox="1">
            <a:spLocks/>
          </p:cNvSpPr>
          <p:nvPr/>
        </p:nvSpPr>
        <p:spPr>
          <a:xfrm>
            <a:off x="8273123" y="3441023"/>
            <a:ext cx="3045040" cy="13671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0">
              <a:lnSpc>
                <a:spcPct val="100000"/>
              </a:lnSpc>
              <a:spcBef>
                <a:spcPts val="600"/>
              </a:spcBef>
              <a:buClr>
                <a:srgbClr val="002060"/>
              </a:buClr>
              <a:buSzPct val="100000"/>
              <a:buNone/>
            </a:pPr>
            <a:r>
              <a:rPr lang="en-US" sz="2000" dirty="0" err="1">
                <a:latin typeface="Avenir Next LT Pro Demi" panose="020B0704020202020204" pitchFamily="34" charset="0"/>
              </a:rPr>
              <a:t>BioPerine</a:t>
            </a:r>
            <a:r>
              <a:rPr lang="en-US" sz="2000" dirty="0">
                <a:latin typeface="Avenir Next LT Pro Demi" panose="020B0704020202020204" pitchFamily="34" charset="0"/>
              </a:rPr>
              <a:t>® (5 mg)</a:t>
            </a:r>
            <a:br>
              <a:rPr lang="en-US" sz="2000" dirty="0">
                <a:latin typeface="Avenir Next LT Pro Demi" panose="020B0704020202020204" pitchFamily="34" charset="0"/>
              </a:rPr>
            </a:br>
            <a:endParaRPr lang="en-US" sz="2000" dirty="0">
              <a:latin typeface="Avenir Next LT Pro Demi" panose="020B0704020202020204" pitchFamily="34" charset="0"/>
            </a:endParaRPr>
          </a:p>
          <a:p>
            <a:pPr marL="346075" lvl="1">
              <a:lnSpc>
                <a:spcPct val="100000"/>
              </a:lnSpc>
              <a:spcBef>
                <a:spcPts val="600"/>
              </a:spcBef>
              <a:buClr>
                <a:srgbClr val="002060"/>
              </a:buClr>
              <a:buSzPct val="100000"/>
              <a:buFont typeface="Symbol" panose="05050102010706020507" pitchFamily="18" charset="2"/>
              <a:buChar char=""/>
            </a:pPr>
            <a:r>
              <a:rPr lang="en-US" sz="1600" dirty="0">
                <a:latin typeface="Avenir Next LT Pro" panose="020B0504020202020204" pitchFamily="34" charset="0"/>
              </a:rPr>
              <a:t>95% piperine (</a:t>
            </a:r>
            <a:r>
              <a:rPr lang="en-US" sz="1600" i="1" dirty="0">
                <a:latin typeface="Avenir Next LT Pro" panose="020B0504020202020204" pitchFamily="34" charset="0"/>
              </a:rPr>
              <a:t>Piper nigrum</a:t>
            </a:r>
            <a:r>
              <a:rPr lang="en-US" sz="1600" dirty="0">
                <a:latin typeface="Avenir Next LT Pro" panose="020B0504020202020204" pitchFamily="34" charset="0"/>
              </a:rPr>
              <a:t> extract)</a:t>
            </a:r>
          </a:p>
          <a:p>
            <a:pPr marL="346075" lvl="1">
              <a:lnSpc>
                <a:spcPct val="100000"/>
              </a:lnSpc>
              <a:spcBef>
                <a:spcPts val="600"/>
              </a:spcBef>
              <a:buClr>
                <a:srgbClr val="002060"/>
              </a:buClr>
              <a:buSzPct val="100000"/>
              <a:buFont typeface="Symbol" panose="05050102010706020507" pitchFamily="18" charset="2"/>
              <a:buChar char=""/>
            </a:pPr>
            <a:r>
              <a:rPr lang="en-US" sz="1600" dirty="0">
                <a:latin typeface="Avenir Next LT Pro" panose="020B0504020202020204" pitchFamily="34" charset="0"/>
              </a:rPr>
              <a:t>Bioavailability enhancer</a:t>
            </a:r>
            <a:endParaRPr lang="en-US" sz="2000" dirty="0">
              <a:latin typeface="Avenir Next LT Pro" panose="020B0504020202020204" pitchFamily="34" charset="0"/>
            </a:endParaRPr>
          </a:p>
        </p:txBody>
      </p:sp>
      <p:grpSp>
        <p:nvGrpSpPr>
          <p:cNvPr id="25" name="Group 24">
            <a:extLst>
              <a:ext uri="{FF2B5EF4-FFF2-40B4-BE49-F238E27FC236}">
                <a16:creationId xmlns:a16="http://schemas.microsoft.com/office/drawing/2014/main" id="{A8742E98-0C90-5138-0208-C4FF76AE0CAA}"/>
              </a:ext>
            </a:extLst>
          </p:cNvPr>
          <p:cNvGrpSpPr/>
          <p:nvPr/>
        </p:nvGrpSpPr>
        <p:grpSpPr>
          <a:xfrm>
            <a:off x="1117373" y="3215017"/>
            <a:ext cx="3045041" cy="2393429"/>
            <a:chOff x="521120" y="3002659"/>
            <a:chExt cx="3045041" cy="2393429"/>
          </a:xfrm>
        </p:grpSpPr>
        <p:sp>
          <p:nvSpPr>
            <p:cNvPr id="6" name="Content Placeholder 1">
              <a:extLst>
                <a:ext uri="{FF2B5EF4-FFF2-40B4-BE49-F238E27FC236}">
                  <a16:creationId xmlns:a16="http://schemas.microsoft.com/office/drawing/2014/main" id="{4CDEB8D9-2D43-B9A5-3557-C16CC6F8520D}"/>
                </a:ext>
              </a:extLst>
            </p:cNvPr>
            <p:cNvSpPr txBox="1">
              <a:spLocks/>
            </p:cNvSpPr>
            <p:nvPr/>
          </p:nvSpPr>
          <p:spPr>
            <a:xfrm>
              <a:off x="521120" y="3002659"/>
              <a:ext cx="3045040" cy="23934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325" indent="0">
                <a:lnSpc>
                  <a:spcPct val="100000"/>
                </a:lnSpc>
                <a:spcBef>
                  <a:spcPts val="0"/>
                </a:spcBef>
                <a:buClr>
                  <a:srgbClr val="002060"/>
                </a:buClr>
                <a:buSzPct val="100000"/>
                <a:buNone/>
              </a:pPr>
              <a:r>
                <a:rPr lang="en-US" sz="2000" dirty="0">
                  <a:latin typeface="Avenir Next LT Pro Demi" panose="020B0704020202020204" pitchFamily="34" charset="0"/>
                </a:rPr>
                <a:t>Curcumin C</a:t>
              </a:r>
              <a:r>
                <a:rPr lang="en-US" sz="2000" baseline="30000" dirty="0">
                  <a:latin typeface="Avenir Next LT Pro Demi" panose="020B0704020202020204" pitchFamily="34" charset="0"/>
                </a:rPr>
                <a:t>3</a:t>
              </a:r>
              <a:r>
                <a:rPr lang="en-US" sz="2000" dirty="0">
                  <a:latin typeface="Avenir Next LT Pro Demi" panose="020B0704020202020204" pitchFamily="34" charset="0"/>
                </a:rPr>
                <a:t> Complex® </a:t>
              </a:r>
              <a:r>
                <a:rPr lang="en-US" sz="1600" dirty="0">
                  <a:latin typeface="Avenir Next LT Pro Demi" panose="020B0704020202020204" pitchFamily="34" charset="0"/>
                </a:rPr>
                <a:t>(250 mg)</a:t>
              </a:r>
              <a:br>
                <a:rPr lang="en-US" sz="2000" dirty="0">
                  <a:latin typeface="Avenir Next LT Pro Demi" panose="020B0704020202020204" pitchFamily="34" charset="0"/>
                </a:rPr>
              </a:br>
              <a:endParaRPr lang="en-US" sz="2000" dirty="0">
                <a:latin typeface="Avenir Next LT Pro Demi" panose="020B0704020202020204" pitchFamily="34" charset="0"/>
              </a:endParaRPr>
            </a:p>
            <a:p>
              <a:pPr marL="346075" lvl="1">
                <a:lnSpc>
                  <a:spcPct val="100000"/>
                </a:lnSpc>
                <a:spcBef>
                  <a:spcPts val="0"/>
                </a:spcBef>
                <a:spcAft>
                  <a:spcPts val="300"/>
                </a:spcAft>
                <a:buClr>
                  <a:srgbClr val="002060"/>
                </a:buClr>
                <a:buSzPct val="100000"/>
                <a:buFont typeface="Symbol" panose="05050102010706020507" pitchFamily="18" charset="2"/>
                <a:buChar char=""/>
              </a:pPr>
              <a:r>
                <a:rPr lang="en-US" sz="1600" dirty="0">
                  <a:latin typeface="Avenir Next LT Pro" panose="020B0504020202020204" pitchFamily="34" charset="0"/>
                </a:rPr>
                <a:t>95% curcuminoids (</a:t>
              </a:r>
              <a:r>
                <a:rPr lang="en-US" sz="1600" i="1" dirty="0">
                  <a:latin typeface="Avenir Next LT Pro" panose="020B0504020202020204" pitchFamily="34" charset="0"/>
                </a:rPr>
                <a:t>Curcuma longa e</a:t>
              </a:r>
              <a:r>
                <a:rPr lang="en-US" sz="1600" dirty="0">
                  <a:latin typeface="Avenir Next LT Pro" panose="020B0504020202020204" pitchFamily="34" charset="0"/>
                </a:rPr>
                <a:t>xtract)</a:t>
              </a:r>
            </a:p>
            <a:p>
              <a:pPr marL="346075" lvl="1">
                <a:lnSpc>
                  <a:spcPct val="100000"/>
                </a:lnSpc>
                <a:spcBef>
                  <a:spcPts val="0"/>
                </a:spcBef>
                <a:spcAft>
                  <a:spcPts val="300"/>
                </a:spcAft>
                <a:buClr>
                  <a:srgbClr val="002060"/>
                </a:buClr>
                <a:buSzPct val="100000"/>
                <a:buFont typeface="Symbol" panose="05050102010706020507" pitchFamily="18" charset="2"/>
                <a:buChar char=""/>
              </a:pPr>
              <a:r>
                <a:rPr lang="en-US" sz="1600" dirty="0">
                  <a:latin typeface="Avenir Next LT Pro" panose="020B0504020202020204" pitchFamily="34" charset="0"/>
                </a:rPr>
                <a:t>Antioxidant and anti-inflammatory support</a:t>
              </a:r>
            </a:p>
            <a:p>
              <a:pPr marL="346075" lvl="1">
                <a:lnSpc>
                  <a:spcPct val="100000"/>
                </a:lnSpc>
                <a:spcBef>
                  <a:spcPts val="0"/>
                </a:spcBef>
                <a:spcAft>
                  <a:spcPts val="300"/>
                </a:spcAft>
                <a:buClr>
                  <a:srgbClr val="002060"/>
                </a:buClr>
                <a:buSzPct val="100000"/>
                <a:buFont typeface="Symbol" panose="05050102010706020507" pitchFamily="18" charset="2"/>
                <a:buChar char=""/>
              </a:pPr>
              <a:r>
                <a:rPr lang="en-US" sz="1600" dirty="0">
                  <a:latin typeface="Avenir Next LT Pro" panose="020B0504020202020204" pitchFamily="34" charset="0"/>
                </a:rPr>
                <a:t>GRAS status</a:t>
              </a:r>
            </a:p>
          </p:txBody>
        </p:sp>
        <p:cxnSp>
          <p:nvCxnSpPr>
            <p:cNvPr id="23" name="Straight Connector 22">
              <a:extLst>
                <a:ext uri="{FF2B5EF4-FFF2-40B4-BE49-F238E27FC236}">
                  <a16:creationId xmlns:a16="http://schemas.microsoft.com/office/drawing/2014/main" id="{C1502B14-FF36-1595-6A0F-45BA53B61773}"/>
                </a:ext>
              </a:extLst>
            </p:cNvPr>
            <p:cNvCxnSpPr>
              <a:cxnSpLocks/>
            </p:cNvCxnSpPr>
            <p:nvPr/>
          </p:nvCxnSpPr>
          <p:spPr>
            <a:xfrm>
              <a:off x="641685" y="3745560"/>
              <a:ext cx="2924476" cy="0"/>
            </a:xfrm>
            <a:prstGeom prst="line">
              <a:avLst/>
            </a:prstGeom>
            <a:ln w="12700">
              <a:solidFill>
                <a:srgbClr val="300E84"/>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a16="http://schemas.microsoft.com/office/drawing/2014/main" id="{73EA62E1-9B39-0D66-F94E-EA8A62DE21FD}"/>
              </a:ext>
            </a:extLst>
          </p:cNvPr>
          <p:cNvCxnSpPr>
            <a:cxnSpLocks/>
          </p:cNvCxnSpPr>
          <p:nvPr/>
        </p:nvCxnSpPr>
        <p:spPr>
          <a:xfrm>
            <a:off x="4878784" y="3957918"/>
            <a:ext cx="2924476" cy="0"/>
          </a:xfrm>
          <a:prstGeom prst="line">
            <a:avLst/>
          </a:prstGeom>
          <a:ln w="12700">
            <a:solidFill>
              <a:srgbClr val="300E84"/>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10DE0A3-040E-E017-B6F6-91BA31D215C0}"/>
              </a:ext>
            </a:extLst>
          </p:cNvPr>
          <p:cNvCxnSpPr>
            <a:cxnSpLocks/>
          </p:cNvCxnSpPr>
          <p:nvPr/>
        </p:nvCxnSpPr>
        <p:spPr>
          <a:xfrm flipV="1">
            <a:off x="8451850" y="3937598"/>
            <a:ext cx="2590755" cy="15838"/>
          </a:xfrm>
          <a:prstGeom prst="line">
            <a:avLst/>
          </a:prstGeom>
          <a:ln w="12700">
            <a:solidFill>
              <a:srgbClr val="300E84"/>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F67F3C1B-AB59-976F-2F5D-A9DDBC32F7A9}"/>
              </a:ext>
            </a:extLst>
          </p:cNvPr>
          <p:cNvGrpSpPr/>
          <p:nvPr/>
        </p:nvGrpSpPr>
        <p:grpSpPr>
          <a:xfrm>
            <a:off x="781317" y="5503076"/>
            <a:ext cx="10466687" cy="925220"/>
            <a:chOff x="540031" y="6731970"/>
            <a:chExt cx="10381969" cy="925220"/>
          </a:xfrm>
        </p:grpSpPr>
        <p:sp>
          <p:nvSpPr>
            <p:cNvPr id="29" name="Rectangle: Rounded Corners 28">
              <a:extLst>
                <a:ext uri="{FF2B5EF4-FFF2-40B4-BE49-F238E27FC236}">
                  <a16:creationId xmlns:a16="http://schemas.microsoft.com/office/drawing/2014/main" id="{3590646A-F8BE-77F1-F112-AC2EFC24D644}"/>
                </a:ext>
              </a:extLst>
            </p:cNvPr>
            <p:cNvSpPr/>
            <p:nvPr/>
          </p:nvSpPr>
          <p:spPr>
            <a:xfrm>
              <a:off x="600472" y="6805098"/>
              <a:ext cx="10321528" cy="767808"/>
            </a:xfrm>
            <a:prstGeom prst="roundRect">
              <a:avLst>
                <a:gd name="adj" fmla="val 0"/>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2B2D4470-15C7-10DC-DA4D-E4217752E0F5}"/>
                </a:ext>
              </a:extLst>
            </p:cNvPr>
            <p:cNvSpPr/>
            <p:nvPr/>
          </p:nvSpPr>
          <p:spPr>
            <a:xfrm>
              <a:off x="540031" y="6731970"/>
              <a:ext cx="60441" cy="925220"/>
            </a:xfrm>
            <a:prstGeom prst="rect">
              <a:avLst/>
            </a:prstGeom>
            <a:solidFill>
              <a:srgbClr val="3A783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latin typeface="Montserrat" panose="00000500000000000000" pitchFamily="2" charset="0"/>
                </a:rPr>
                <a:t> </a:t>
              </a:r>
            </a:p>
          </p:txBody>
        </p:sp>
        <p:sp>
          <p:nvSpPr>
            <p:cNvPr id="31" name="TextBox 30">
              <a:extLst>
                <a:ext uri="{FF2B5EF4-FFF2-40B4-BE49-F238E27FC236}">
                  <a16:creationId xmlns:a16="http://schemas.microsoft.com/office/drawing/2014/main" id="{F8183BC9-791A-F19F-B3BD-EF1E1D9C78A4}"/>
                </a:ext>
              </a:extLst>
            </p:cNvPr>
            <p:cNvSpPr txBox="1"/>
            <p:nvPr/>
          </p:nvSpPr>
          <p:spPr>
            <a:xfrm>
              <a:off x="912648" y="6858000"/>
              <a:ext cx="9801650" cy="646331"/>
            </a:xfrm>
            <a:prstGeom prst="rect">
              <a:avLst/>
            </a:prstGeom>
            <a:noFill/>
          </p:spPr>
          <p:txBody>
            <a:bodyPr wrap="square">
              <a:spAutoFit/>
            </a:bodyPr>
            <a:lstStyle/>
            <a:p>
              <a:r>
                <a:rPr lang="en-US" dirty="0">
                  <a:latin typeface="Avenir Next LT Pro" panose="020B0504020202020204" pitchFamily="34" charset="0"/>
                </a:rPr>
                <a:t>Each ingredient in the blend has unique pharmacological properties and many preclinical and clinical studies have been carried out to show their impact on liver health</a:t>
              </a:r>
            </a:p>
          </p:txBody>
        </p:sp>
      </p:grpSp>
    </p:spTree>
    <p:extLst>
      <p:ext uri="{BB962C8B-B14F-4D97-AF65-F5344CB8AC3E}">
        <p14:creationId xmlns:p14="http://schemas.microsoft.com/office/powerpoint/2010/main" val="41283537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583641" y="2549738"/>
            <a:ext cx="3959103" cy="466294"/>
          </a:xfrm>
          <a:prstGeom prst="round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8000"/>
                </a:solidFill>
                <a:latin typeface="Avenir Next LT Pro "/>
              </a:rPr>
              <a:t>Health benefits</a:t>
            </a:r>
            <a:endParaRPr lang="en-IN" b="1" dirty="0">
              <a:solidFill>
                <a:srgbClr val="008000"/>
              </a:solidFill>
              <a:latin typeface="Avenir Next LT Pro "/>
            </a:endParaRPr>
          </a:p>
        </p:txBody>
      </p:sp>
      <p:sp>
        <p:nvSpPr>
          <p:cNvPr id="22" name="Rounded Rectangle 21"/>
          <p:cNvSpPr/>
          <p:nvPr/>
        </p:nvSpPr>
        <p:spPr>
          <a:xfrm>
            <a:off x="2968319" y="2549571"/>
            <a:ext cx="3280082" cy="466294"/>
          </a:xfrm>
          <a:prstGeom prst="round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8000"/>
                </a:solidFill>
                <a:latin typeface="Avenir Next LT Pro "/>
              </a:rPr>
              <a:t>Contents</a:t>
            </a:r>
            <a:endParaRPr lang="en-IN" b="1" dirty="0">
              <a:solidFill>
                <a:srgbClr val="008000"/>
              </a:solidFill>
              <a:latin typeface="Avenir Next LT Pro "/>
            </a:endParaRPr>
          </a:p>
        </p:txBody>
      </p:sp>
      <p:sp>
        <p:nvSpPr>
          <p:cNvPr id="2" name="Rounded Rectangle 1"/>
          <p:cNvSpPr/>
          <p:nvPr/>
        </p:nvSpPr>
        <p:spPr>
          <a:xfrm>
            <a:off x="2441121" y="3016032"/>
            <a:ext cx="4390190" cy="1564450"/>
          </a:xfrm>
          <a:prstGeom prst="roundRect">
            <a:avLst/>
          </a:prstGeom>
          <a:noFill/>
          <a:ln w="9525">
            <a:solidFill>
              <a:srgbClr val="300E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6075" indent="-342900">
              <a:lnSpc>
                <a:spcPct val="125000"/>
              </a:lnSpc>
              <a:buFont typeface="Arial" panose="020B0604020202020204" pitchFamily="34" charset="0"/>
              <a:buChar char="•"/>
            </a:pPr>
            <a:r>
              <a:rPr lang="en-US" dirty="0">
                <a:solidFill>
                  <a:schemeClr val="tx1"/>
                </a:solidFill>
                <a:latin typeface="Avenir Next LT Pro" panose="020B0504020202020204" pitchFamily="34" charset="0"/>
              </a:rPr>
              <a:t>95% </a:t>
            </a:r>
            <a:r>
              <a:rPr lang="en-US" dirty="0" err="1">
                <a:solidFill>
                  <a:schemeClr val="tx1"/>
                </a:solidFill>
                <a:latin typeface="Avenir Next LT Pro" panose="020B0504020202020204" pitchFamily="34" charset="0"/>
              </a:rPr>
              <a:t>Curcuminoids</a:t>
            </a:r>
            <a:endParaRPr lang="en-US" dirty="0">
              <a:solidFill>
                <a:schemeClr val="tx1"/>
              </a:solidFill>
              <a:latin typeface="Avenir Next LT Pro" panose="020B0504020202020204" pitchFamily="34" charset="0"/>
            </a:endParaRPr>
          </a:p>
          <a:p>
            <a:pPr marL="346075" indent="-342900">
              <a:lnSpc>
                <a:spcPct val="125000"/>
              </a:lnSpc>
              <a:buFont typeface="Arial" panose="020B0604020202020204" pitchFamily="34" charset="0"/>
              <a:buChar char="•"/>
            </a:pPr>
            <a:r>
              <a:rPr lang="en-US" dirty="0">
                <a:solidFill>
                  <a:schemeClr val="tx1"/>
                </a:solidFill>
                <a:latin typeface="Avenir Next LT Pro" panose="020B0504020202020204" pitchFamily="34" charset="0"/>
              </a:rPr>
              <a:t>Curcumin (75-81%)</a:t>
            </a:r>
          </a:p>
          <a:p>
            <a:pPr marL="346075" indent="-342900">
              <a:lnSpc>
                <a:spcPct val="125000"/>
              </a:lnSpc>
              <a:buFont typeface="Arial" panose="020B0604020202020204" pitchFamily="34" charset="0"/>
              <a:buChar char="•"/>
            </a:pPr>
            <a:r>
              <a:rPr lang="en-US" dirty="0" err="1">
                <a:solidFill>
                  <a:schemeClr val="tx1"/>
                </a:solidFill>
                <a:latin typeface="Avenir Next LT Pro" panose="020B0504020202020204" pitchFamily="34" charset="0"/>
              </a:rPr>
              <a:t>Demethoxycurcumin</a:t>
            </a:r>
            <a:r>
              <a:rPr lang="en-US" dirty="0">
                <a:solidFill>
                  <a:schemeClr val="tx1"/>
                </a:solidFill>
                <a:latin typeface="Avenir Next LT Pro" panose="020B0504020202020204" pitchFamily="34" charset="0"/>
              </a:rPr>
              <a:t>  (15-19%)</a:t>
            </a:r>
          </a:p>
          <a:p>
            <a:pPr marL="346075" indent="-342900">
              <a:lnSpc>
                <a:spcPct val="125000"/>
              </a:lnSpc>
              <a:buFont typeface="Arial" panose="020B0604020202020204" pitchFamily="34" charset="0"/>
              <a:buChar char="•"/>
            </a:pPr>
            <a:r>
              <a:rPr lang="en-US" dirty="0">
                <a:solidFill>
                  <a:schemeClr val="tx1"/>
                </a:solidFill>
                <a:latin typeface="Avenir Next LT Pro" panose="020B0504020202020204" pitchFamily="34" charset="0"/>
              </a:rPr>
              <a:t>Bisdemethoxycurcumin (2.2-6.5%)</a:t>
            </a:r>
            <a:endParaRPr lang="en-IN" dirty="0">
              <a:solidFill>
                <a:schemeClr val="tx1"/>
              </a:solidFill>
              <a:latin typeface="Avenir Next LT Pro" panose="020B0504020202020204" pitchFamily="34" charset="0"/>
            </a:endParaRPr>
          </a:p>
        </p:txBody>
      </p:sp>
      <p:sp>
        <p:nvSpPr>
          <p:cNvPr id="3" name="Rounded Rectangle 2"/>
          <p:cNvSpPr/>
          <p:nvPr/>
        </p:nvSpPr>
        <p:spPr>
          <a:xfrm>
            <a:off x="7690851" y="3016033"/>
            <a:ext cx="3744685" cy="1564448"/>
          </a:xfrm>
          <a:prstGeom prst="roundRect">
            <a:avLst/>
          </a:prstGeom>
          <a:solidFill>
            <a:schemeClr val="bg1"/>
          </a:solidFill>
          <a:ln w="9525">
            <a:solidFill>
              <a:srgbClr val="300E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25000"/>
              </a:lnSpc>
              <a:buFont typeface="Wingdings" panose="05000000000000000000" pitchFamily="2" charset="2"/>
              <a:buChar char="ü"/>
            </a:pPr>
            <a:r>
              <a:rPr lang="en-IN" dirty="0">
                <a:solidFill>
                  <a:schemeClr val="tx1"/>
                </a:solidFill>
                <a:latin typeface="Avenir Next LT Pro" panose="020B0504020202020204" pitchFamily="34" charset="0"/>
              </a:rPr>
              <a:t>Antioxidant</a:t>
            </a:r>
          </a:p>
          <a:p>
            <a:pPr marL="285750" indent="-285750">
              <a:lnSpc>
                <a:spcPct val="125000"/>
              </a:lnSpc>
              <a:buFont typeface="Wingdings" panose="05000000000000000000" pitchFamily="2" charset="2"/>
              <a:buChar char="ü"/>
            </a:pPr>
            <a:r>
              <a:rPr lang="en-IN" dirty="0">
                <a:solidFill>
                  <a:schemeClr val="tx1"/>
                </a:solidFill>
                <a:latin typeface="Avenir Next LT Pro" panose="020B0504020202020204" pitchFamily="34" charset="0"/>
              </a:rPr>
              <a:t>Anti-inflammatory</a:t>
            </a:r>
          </a:p>
          <a:p>
            <a:pPr marL="285750" indent="-285750">
              <a:lnSpc>
                <a:spcPct val="125000"/>
              </a:lnSpc>
              <a:buFont typeface="Wingdings" panose="05000000000000000000" pitchFamily="2" charset="2"/>
              <a:buChar char="ü"/>
            </a:pPr>
            <a:r>
              <a:rPr lang="en-IN" dirty="0">
                <a:solidFill>
                  <a:schemeClr val="tx1"/>
                </a:solidFill>
                <a:latin typeface="Avenir Next LT Pro" panose="020B0504020202020204" pitchFamily="34" charset="0"/>
              </a:rPr>
              <a:t>Lipid regulatory activities</a:t>
            </a:r>
          </a:p>
          <a:p>
            <a:pPr marL="285750" indent="-285750">
              <a:lnSpc>
                <a:spcPct val="125000"/>
              </a:lnSpc>
              <a:buFont typeface="Wingdings" panose="05000000000000000000" pitchFamily="2" charset="2"/>
              <a:buChar char="ü"/>
            </a:pPr>
            <a:r>
              <a:rPr lang="en-IN" dirty="0">
                <a:solidFill>
                  <a:schemeClr val="tx1"/>
                </a:solidFill>
                <a:latin typeface="Avenir Next LT Pro" panose="020B0504020202020204" pitchFamily="34" charset="0"/>
              </a:rPr>
              <a:t>Hepatoprotective activity </a:t>
            </a:r>
          </a:p>
        </p:txBody>
      </p:sp>
      <p:sp>
        <p:nvSpPr>
          <p:cNvPr id="6" name="TextBox 5"/>
          <p:cNvSpPr txBox="1"/>
          <p:nvPr/>
        </p:nvSpPr>
        <p:spPr>
          <a:xfrm>
            <a:off x="2302562" y="1378041"/>
            <a:ext cx="6855338" cy="933654"/>
          </a:xfrm>
          <a:prstGeom prst="rect">
            <a:avLst/>
          </a:prstGeom>
          <a:noFill/>
        </p:spPr>
        <p:txBody>
          <a:bodyPr wrap="none" rtlCol="0">
            <a:spAutoFit/>
          </a:bodyPr>
          <a:lstStyle/>
          <a:p>
            <a:pPr>
              <a:lnSpc>
                <a:spcPct val="120000"/>
              </a:lnSpc>
              <a:spcAft>
                <a:spcPts val="1000"/>
              </a:spcAft>
            </a:pPr>
            <a:r>
              <a:rPr lang="en-IN" sz="2000" dirty="0">
                <a:latin typeface="Avenir Next LT Pro Demi" panose="020B0704020202020204" pitchFamily="34" charset="0"/>
              </a:rPr>
              <a:t>Commercial extract from the rhizomes of Curcuma longa </a:t>
            </a:r>
          </a:p>
          <a:p>
            <a:pPr defTabSz="515938">
              <a:lnSpc>
                <a:spcPct val="120000"/>
              </a:lnSpc>
              <a:spcAft>
                <a:spcPts val="1000"/>
              </a:spcAft>
            </a:pPr>
            <a:r>
              <a:rPr lang="en-US" sz="2000" dirty="0">
                <a:latin typeface="Avenir Next LT Pro Demi" panose="020B0704020202020204" pitchFamily="34" charset="0"/>
              </a:rPr>
              <a:t>	Clinically proven health benefits</a:t>
            </a:r>
            <a:endParaRPr lang="en-IN" sz="2000" dirty="0">
              <a:solidFill>
                <a:srgbClr val="002060"/>
              </a:solidFill>
              <a:latin typeface="Avenir Next LT Pro Demi" panose="020B0704020202020204" pitchFamily="34" charset="0"/>
            </a:endParaRPr>
          </a:p>
        </p:txBody>
      </p:sp>
      <p:pic>
        <p:nvPicPr>
          <p:cNvPr id="7" name="Picture 6" descr="Diagram&#10;&#10;Description automatically generated"/>
          <p:cNvPicPr/>
          <p:nvPr/>
        </p:nvPicPr>
        <p:blipFill rotWithShape="1">
          <a:blip r:embed="rId3" cstate="email">
            <a:extLst>
              <a:ext uri="{28A0092B-C50C-407E-A947-70E740481C1C}">
                <a14:useLocalDpi xmlns:a14="http://schemas.microsoft.com/office/drawing/2010/main"/>
              </a:ext>
            </a:extLst>
          </a:blip>
          <a:srcRect l="62687" t="6796" r="11091" b="18511"/>
          <a:stretch/>
        </p:blipFill>
        <p:spPr bwMode="auto">
          <a:xfrm>
            <a:off x="182163" y="1428197"/>
            <a:ext cx="2151750" cy="3447608"/>
          </a:xfrm>
          <a:prstGeom prst="rect">
            <a:avLst/>
          </a:prstGeom>
          <a:ln>
            <a:noFill/>
          </a:ln>
          <a:extLst>
            <a:ext uri="{53640926-AAD7-44D8-BBD7-CCE9431645EC}">
              <a14:shadowObscured xmlns:a14="http://schemas.microsoft.com/office/drawing/2010/main"/>
            </a:ext>
          </a:extLst>
        </p:spPr>
      </p:pic>
      <p:grpSp>
        <p:nvGrpSpPr>
          <p:cNvPr id="12" name="Group 11"/>
          <p:cNvGrpSpPr/>
          <p:nvPr/>
        </p:nvGrpSpPr>
        <p:grpSpPr>
          <a:xfrm>
            <a:off x="421420" y="5143536"/>
            <a:ext cx="3581793" cy="1342183"/>
            <a:chOff x="421421" y="5090665"/>
            <a:chExt cx="2990440" cy="1120590"/>
          </a:xfrm>
        </p:grpSpPr>
        <p:pic>
          <p:nvPicPr>
            <p:cNvPr id="17410" name="Picture 2" descr="Chemical structure of curcumin. | Download Scientific Diagram"/>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1421" y="5090665"/>
              <a:ext cx="2990440" cy="103324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508980" y="5928596"/>
              <a:ext cx="912003" cy="282659"/>
            </a:xfrm>
            <a:prstGeom prst="rect">
              <a:avLst/>
            </a:prstGeom>
            <a:noFill/>
          </p:spPr>
          <p:txBody>
            <a:bodyPr wrap="none" rtlCol="0">
              <a:spAutoFit/>
            </a:bodyPr>
            <a:lstStyle/>
            <a:p>
              <a:r>
                <a:rPr lang="en-US" sz="1600" dirty="0">
                  <a:latin typeface="Avenir Next LT Pro Demi" panose="020B0704020202020204" pitchFamily="34" charset="0"/>
                </a:rPr>
                <a:t>Curcumin</a:t>
              </a:r>
              <a:endParaRPr lang="en-IN" sz="1600" dirty="0">
                <a:latin typeface="Avenir Next LT Pro Demi" panose="020B0704020202020204" pitchFamily="34" charset="0"/>
              </a:endParaRPr>
            </a:p>
          </p:txBody>
        </p:sp>
      </p:grpSp>
      <p:pic>
        <p:nvPicPr>
          <p:cNvPr id="17414" name="Picture 6" descr="File:Demethoxycurcumin.png - Wikimedia Common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38889" y="4999796"/>
            <a:ext cx="3137319" cy="111723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018878" y="6125961"/>
            <a:ext cx="2154244" cy="338554"/>
          </a:xfrm>
          <a:prstGeom prst="rect">
            <a:avLst/>
          </a:prstGeom>
          <a:noFill/>
        </p:spPr>
        <p:txBody>
          <a:bodyPr wrap="none" rtlCol="0">
            <a:spAutoFit/>
          </a:bodyPr>
          <a:lstStyle/>
          <a:p>
            <a:r>
              <a:rPr lang="en-US" sz="1600" dirty="0" err="1">
                <a:latin typeface="Avenir Next LT Pro Demi" panose="020B0704020202020204" pitchFamily="34" charset="0"/>
              </a:rPr>
              <a:t>Demethoxycurcumin</a:t>
            </a:r>
            <a:endParaRPr lang="en-IN" sz="1600" dirty="0">
              <a:latin typeface="Avenir Next LT Pro Demi" panose="020B0704020202020204" pitchFamily="34" charset="0"/>
            </a:endParaRPr>
          </a:p>
        </p:txBody>
      </p:sp>
      <p:pic>
        <p:nvPicPr>
          <p:cNvPr id="17416" name="Picture 8" descr="File:Bisdemethoxycurcumin.png - Wikipedia"/>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flipV="1">
            <a:off x="8011885" y="5147692"/>
            <a:ext cx="3530859" cy="96504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8574356" y="6165608"/>
            <a:ext cx="2405915" cy="338554"/>
          </a:xfrm>
          <a:prstGeom prst="rect">
            <a:avLst/>
          </a:prstGeom>
          <a:noFill/>
        </p:spPr>
        <p:txBody>
          <a:bodyPr wrap="none" rtlCol="0">
            <a:spAutoFit/>
          </a:bodyPr>
          <a:lstStyle/>
          <a:p>
            <a:r>
              <a:rPr lang="en-US" sz="1600" dirty="0">
                <a:latin typeface="Avenir Next LT Pro Demi" panose="020B0704020202020204" pitchFamily="34" charset="0"/>
              </a:rPr>
              <a:t>Bisdemethoxycurcumin</a:t>
            </a:r>
            <a:endParaRPr lang="en-IN" sz="1600" dirty="0">
              <a:latin typeface="Avenir Next LT Pro Demi" panose="020B0704020202020204" pitchFamily="34" charset="0"/>
            </a:endParaRPr>
          </a:p>
        </p:txBody>
      </p:sp>
      <p:sp>
        <p:nvSpPr>
          <p:cNvPr id="15" name="Right Arrow 14"/>
          <p:cNvSpPr/>
          <p:nvPr/>
        </p:nvSpPr>
        <p:spPr>
          <a:xfrm>
            <a:off x="6975207" y="3510280"/>
            <a:ext cx="542752" cy="213311"/>
          </a:xfrm>
          <a:prstGeom prst="rightArrow">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008000"/>
              </a:solidFill>
            </a:endParaRPr>
          </a:p>
        </p:txBody>
      </p:sp>
      <p:sp>
        <p:nvSpPr>
          <p:cNvPr id="20" name="Right Arrow 19"/>
          <p:cNvSpPr/>
          <p:nvPr/>
        </p:nvSpPr>
        <p:spPr>
          <a:xfrm rot="10800000">
            <a:off x="6975207" y="3904591"/>
            <a:ext cx="542752" cy="213311"/>
          </a:xfrm>
          <a:prstGeom prst="rightArrow">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008000"/>
              </a:solidFill>
            </a:endParaRPr>
          </a:p>
        </p:txBody>
      </p:sp>
      <p:sp>
        <p:nvSpPr>
          <p:cNvPr id="5" name="TextBox 4">
            <a:extLst>
              <a:ext uri="{FF2B5EF4-FFF2-40B4-BE49-F238E27FC236}">
                <a16:creationId xmlns:a16="http://schemas.microsoft.com/office/drawing/2014/main" id="{5F706A7B-29E0-30EB-DF31-A47CD2BFE7DC}"/>
              </a:ext>
            </a:extLst>
          </p:cNvPr>
          <p:cNvSpPr txBox="1"/>
          <p:nvPr/>
        </p:nvSpPr>
        <p:spPr>
          <a:xfrm>
            <a:off x="913705" y="388302"/>
            <a:ext cx="10964529" cy="707886"/>
          </a:xfrm>
          <a:prstGeom prst="rect">
            <a:avLst/>
          </a:prstGeom>
          <a:noFill/>
        </p:spPr>
        <p:txBody>
          <a:bodyPr wrap="square">
            <a:spAutoFit/>
          </a:bodyPr>
          <a:lstStyle/>
          <a:p>
            <a:r>
              <a:rPr lang="en-US" sz="4000" dirty="0">
                <a:solidFill>
                  <a:srgbClr val="002060"/>
                </a:solidFill>
                <a:latin typeface="Avenir Next LT Pro Demi" panose="020B0704020202020204" pitchFamily="34" charset="0"/>
              </a:rPr>
              <a:t>Curcumin C3 Complex®</a:t>
            </a:r>
            <a:endParaRPr lang="en-IN" sz="4000" dirty="0">
              <a:solidFill>
                <a:srgbClr val="002060"/>
              </a:solidFill>
              <a:latin typeface="Avenir Next LT Pro Demi" panose="020B0704020202020204" pitchFamily="34" charset="0"/>
            </a:endParaRPr>
          </a:p>
        </p:txBody>
      </p:sp>
      <p:sp>
        <p:nvSpPr>
          <p:cNvPr id="8" name="Rectangle 7">
            <a:extLst>
              <a:ext uri="{FF2B5EF4-FFF2-40B4-BE49-F238E27FC236}">
                <a16:creationId xmlns:a16="http://schemas.microsoft.com/office/drawing/2014/main" id="{D3F34B8E-15A0-34F0-A06C-BD4372608E57}"/>
              </a:ext>
            </a:extLst>
          </p:cNvPr>
          <p:cNvSpPr/>
          <p:nvPr/>
        </p:nvSpPr>
        <p:spPr>
          <a:xfrm rot="16200000">
            <a:off x="2942341" y="-1837193"/>
            <a:ext cx="55315" cy="594000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rgbClr val="00B050"/>
              </a:solidFill>
            </a:endParaRPr>
          </a:p>
        </p:txBody>
      </p:sp>
      <p:pic>
        <p:nvPicPr>
          <p:cNvPr id="10" name="Graphic 9">
            <a:extLst>
              <a:ext uri="{FF2B5EF4-FFF2-40B4-BE49-F238E27FC236}">
                <a16:creationId xmlns:a16="http://schemas.microsoft.com/office/drawing/2014/main" id="{7B815EF0-9178-DB02-29BC-5FF7876F29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36331" y="1861779"/>
            <a:ext cx="480060" cy="480060"/>
          </a:xfrm>
          <a:prstGeom prst="rect">
            <a:avLst/>
          </a:prstGeom>
        </p:spPr>
      </p:pic>
    </p:spTree>
    <p:extLst>
      <p:ext uri="{BB962C8B-B14F-4D97-AF65-F5344CB8AC3E}">
        <p14:creationId xmlns:p14="http://schemas.microsoft.com/office/powerpoint/2010/main" val="25367476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1EC24-34E9-66AB-AF1A-734BDEBBA958}"/>
            </a:ext>
          </a:extLst>
        </p:cNvPr>
        <p:cNvGrpSpPr/>
        <p:nvPr/>
      </p:nvGrpSpPr>
      <p:grpSpPr>
        <a:xfrm>
          <a:off x="0" y="0"/>
          <a:ext cx="0" cy="0"/>
          <a:chOff x="0" y="0"/>
          <a:chExt cx="0" cy="0"/>
        </a:xfrm>
      </p:grpSpPr>
      <p:pic>
        <p:nvPicPr>
          <p:cNvPr id="18436" name="Picture 4" descr="Do you know Garcinia Indica (Kokam) is... - Aryan Herbals UK | Facebook">
            <a:extLst>
              <a:ext uri="{FF2B5EF4-FFF2-40B4-BE49-F238E27FC236}">
                <a16:creationId xmlns:a16="http://schemas.microsoft.com/office/drawing/2014/main" id="{2A6589F6-DDDA-DBBF-6FC1-366215FCBB2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416830" y="1852662"/>
            <a:ext cx="1508612" cy="15086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F59E66C-6D89-3B17-642B-D7D04723CA01}"/>
              </a:ext>
            </a:extLst>
          </p:cNvPr>
          <p:cNvSpPr txBox="1"/>
          <p:nvPr/>
        </p:nvSpPr>
        <p:spPr>
          <a:xfrm>
            <a:off x="793901" y="412946"/>
            <a:ext cx="1872759" cy="584775"/>
          </a:xfrm>
          <a:prstGeom prst="rect">
            <a:avLst/>
          </a:prstGeom>
          <a:noFill/>
        </p:spPr>
        <p:txBody>
          <a:bodyPr wrap="square" rtlCol="0">
            <a:spAutoFit/>
          </a:bodyPr>
          <a:lstStyle/>
          <a:p>
            <a:pPr>
              <a:spcBef>
                <a:spcPts val="90"/>
              </a:spcBef>
              <a:buSzPct val="125000"/>
              <a:tabLst>
                <a:tab pos="3583940" algn="l"/>
              </a:tabLst>
            </a:pPr>
            <a:r>
              <a:rPr lang="en-US" sz="3200" b="1" spc="-5" dirty="0">
                <a:solidFill>
                  <a:srgbClr val="C00000"/>
                </a:solidFill>
                <a:latin typeface="Avenir Next LT Pro "/>
                <a:cs typeface="Arial"/>
              </a:rPr>
              <a:t>Livinol</a:t>
            </a:r>
            <a:r>
              <a:rPr lang="en-US" sz="2400" b="1" spc="-5" baseline="30000" dirty="0">
                <a:solidFill>
                  <a:srgbClr val="C00000"/>
                </a:solidFill>
                <a:latin typeface="Avenir Next LT Pro "/>
                <a:cs typeface="Arial"/>
                <a:sym typeface="Symbol" panose="05050102010706020507" pitchFamily="18" charset="2"/>
              </a:rPr>
              <a:t></a:t>
            </a:r>
            <a:endParaRPr lang="en-US" sz="2400" b="1" spc="-5" baseline="30000" dirty="0">
              <a:solidFill>
                <a:srgbClr val="C00000"/>
              </a:solidFill>
              <a:latin typeface="Avenir Next LT Pro "/>
              <a:cs typeface="Arial"/>
            </a:endParaRPr>
          </a:p>
        </p:txBody>
      </p:sp>
      <p:sp>
        <p:nvSpPr>
          <p:cNvPr id="6" name="TextBox 5">
            <a:extLst>
              <a:ext uri="{FF2B5EF4-FFF2-40B4-BE49-F238E27FC236}">
                <a16:creationId xmlns:a16="http://schemas.microsoft.com/office/drawing/2014/main" id="{5F60BC5B-E581-A793-19CB-CCF07E20B5EB}"/>
              </a:ext>
            </a:extLst>
          </p:cNvPr>
          <p:cNvSpPr txBox="1"/>
          <p:nvPr/>
        </p:nvSpPr>
        <p:spPr>
          <a:xfrm>
            <a:off x="3228301" y="390208"/>
            <a:ext cx="4654479" cy="1395254"/>
          </a:xfrm>
          <a:prstGeom prst="rect">
            <a:avLst/>
          </a:prstGeom>
          <a:noFill/>
        </p:spPr>
        <p:txBody>
          <a:bodyPr wrap="none" rtlCol="0">
            <a:spAutoFit/>
          </a:bodyPr>
          <a:lstStyle/>
          <a:p>
            <a:pPr>
              <a:lnSpc>
                <a:spcPct val="120000"/>
              </a:lnSpc>
              <a:spcAft>
                <a:spcPts val="1000"/>
              </a:spcAft>
            </a:pPr>
            <a:r>
              <a:rPr lang="en-US" sz="2000" dirty="0">
                <a:latin typeface="Avenir Next LT Pro Demi" panose="020B0704020202020204" pitchFamily="34" charset="0"/>
              </a:rPr>
              <a:t>Commercial extract of </a:t>
            </a:r>
            <a:r>
              <a:rPr lang="en-US" sz="2000" i="1" dirty="0">
                <a:latin typeface="Avenir Next LT Pro Demi" panose="020B0704020202020204" pitchFamily="34" charset="0"/>
              </a:rPr>
              <a:t>Garcinia </a:t>
            </a:r>
            <a:r>
              <a:rPr lang="en-US" sz="2000" i="1" dirty="0" err="1">
                <a:latin typeface="Avenir Next LT Pro Demi" panose="020B0704020202020204" pitchFamily="34" charset="0"/>
              </a:rPr>
              <a:t>indica</a:t>
            </a:r>
            <a:r>
              <a:rPr lang="en-US" sz="2000" i="1" dirty="0">
                <a:latin typeface="Avenir Next LT Pro Demi" panose="020B0704020202020204" pitchFamily="34" charset="0"/>
              </a:rPr>
              <a:t> </a:t>
            </a:r>
          </a:p>
          <a:p>
            <a:pPr defTabSz="515938">
              <a:lnSpc>
                <a:spcPct val="120000"/>
              </a:lnSpc>
              <a:spcAft>
                <a:spcPts val="1000"/>
              </a:spcAft>
            </a:pPr>
            <a:r>
              <a:rPr lang="en-US" sz="2000" dirty="0">
                <a:latin typeface="Avenir Next LT Pro Demi" panose="020B0704020202020204" pitchFamily="34" charset="0"/>
              </a:rPr>
              <a:t>	Clinically proven health benefits</a:t>
            </a:r>
          </a:p>
          <a:p>
            <a:endParaRPr lang="en-IN" sz="2000" dirty="0">
              <a:solidFill>
                <a:srgbClr val="0000CC"/>
              </a:solidFill>
            </a:endParaRPr>
          </a:p>
        </p:txBody>
      </p:sp>
      <p:sp>
        <p:nvSpPr>
          <p:cNvPr id="8" name="Rectangle 7">
            <a:extLst>
              <a:ext uri="{FF2B5EF4-FFF2-40B4-BE49-F238E27FC236}">
                <a16:creationId xmlns:a16="http://schemas.microsoft.com/office/drawing/2014/main" id="{04026A2F-3FF8-7DB8-D02A-59A4660737A3}"/>
              </a:ext>
            </a:extLst>
          </p:cNvPr>
          <p:cNvSpPr/>
          <p:nvPr/>
        </p:nvSpPr>
        <p:spPr>
          <a:xfrm>
            <a:off x="677334" y="3761556"/>
            <a:ext cx="2168644" cy="523220"/>
          </a:xfrm>
          <a:prstGeom prst="rect">
            <a:avLst/>
          </a:prstGeom>
        </p:spPr>
        <p:txBody>
          <a:bodyPr wrap="square">
            <a:spAutoFit/>
          </a:bodyPr>
          <a:lstStyle/>
          <a:p>
            <a:r>
              <a:rPr lang="en-IN" sz="2800" b="1" dirty="0" err="1">
                <a:solidFill>
                  <a:srgbClr val="007D00"/>
                </a:solidFill>
                <a:latin typeface="Avenir Next LT Pro "/>
                <a:ea typeface="Calibri" panose="020F0502020204030204" pitchFamily="34" charset="0"/>
              </a:rPr>
              <a:t>BioPerine</a:t>
            </a:r>
            <a:r>
              <a:rPr lang="en-IN" sz="2800" b="1" baseline="30000" dirty="0">
                <a:solidFill>
                  <a:srgbClr val="007D00"/>
                </a:solidFill>
                <a:latin typeface="Avenir Next LT Pro "/>
                <a:ea typeface="Calibri" panose="020F0502020204030204" pitchFamily="34" charset="0"/>
              </a:rPr>
              <a:t>®</a:t>
            </a:r>
            <a:r>
              <a:rPr lang="en-IN" sz="2800" b="1" dirty="0">
                <a:solidFill>
                  <a:srgbClr val="007D00"/>
                </a:solidFill>
                <a:latin typeface="Avenir Next LT Pro "/>
                <a:ea typeface="Calibri" panose="020F0502020204030204" pitchFamily="34" charset="0"/>
              </a:rPr>
              <a:t> </a:t>
            </a:r>
            <a:endParaRPr lang="en-IN" sz="2800" b="1" dirty="0">
              <a:solidFill>
                <a:srgbClr val="007D00"/>
              </a:solidFill>
              <a:latin typeface="Avenir Next LT Pro "/>
            </a:endParaRPr>
          </a:p>
        </p:txBody>
      </p:sp>
      <p:sp>
        <p:nvSpPr>
          <p:cNvPr id="9" name="TextBox 8">
            <a:extLst>
              <a:ext uri="{FF2B5EF4-FFF2-40B4-BE49-F238E27FC236}">
                <a16:creationId xmlns:a16="http://schemas.microsoft.com/office/drawing/2014/main" id="{92713B77-13BE-F331-3D7A-115924FEE290}"/>
              </a:ext>
            </a:extLst>
          </p:cNvPr>
          <p:cNvSpPr txBox="1"/>
          <p:nvPr/>
        </p:nvSpPr>
        <p:spPr>
          <a:xfrm>
            <a:off x="3363756" y="3881506"/>
            <a:ext cx="5562767" cy="707886"/>
          </a:xfrm>
          <a:prstGeom prst="rect">
            <a:avLst/>
          </a:prstGeom>
          <a:noFill/>
        </p:spPr>
        <p:txBody>
          <a:bodyPr wrap="square" rtlCol="0">
            <a:spAutoFit/>
          </a:bodyPr>
          <a:lstStyle/>
          <a:p>
            <a:r>
              <a:rPr lang="en-IN" sz="2000" dirty="0">
                <a:latin typeface="Avenir Next LT Pro Demi" panose="020B0704020202020204" pitchFamily="34" charset="0"/>
              </a:rPr>
              <a:t>Obtained from the dried fruits of black pepper (Piper nigrum) </a:t>
            </a:r>
          </a:p>
        </p:txBody>
      </p:sp>
      <p:pic>
        <p:nvPicPr>
          <p:cNvPr id="18434" name="Picture 2" descr="Chemical structure of Garcinol [15]. | Download Scientific Diagram">
            <a:extLst>
              <a:ext uri="{FF2B5EF4-FFF2-40B4-BE49-F238E27FC236}">
                <a16:creationId xmlns:a16="http://schemas.microsoft.com/office/drawing/2014/main" id="{D7A72805-9C04-D09C-ED7C-EBC18321684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5461" y="956267"/>
            <a:ext cx="2912472" cy="21989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Piperine - Wikipedia">
            <a:extLst>
              <a:ext uri="{FF2B5EF4-FFF2-40B4-BE49-F238E27FC236}">
                <a16:creationId xmlns:a16="http://schemas.microsoft.com/office/drawing/2014/main" id="{A9EE9B93-FE6F-A50E-0AF1-B7BE1F4635F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flipV="1">
            <a:off x="490891" y="4535709"/>
            <a:ext cx="2441891" cy="1422402"/>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Black pepper (Piper Nigrum) | Download Scientific Diagram">
            <a:extLst>
              <a:ext uri="{FF2B5EF4-FFF2-40B4-BE49-F238E27FC236}">
                <a16:creationId xmlns:a16="http://schemas.microsoft.com/office/drawing/2014/main" id="{8314FF72-C74E-42C4-0BCC-85730FB07CD9}"/>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187227" y="4548450"/>
            <a:ext cx="1990212" cy="1103523"/>
          </a:xfrm>
          <a:prstGeom prst="rect">
            <a:avLst/>
          </a:prstGeom>
          <a:noFill/>
          <a:extLst>
            <a:ext uri="{909E8E84-426E-40DD-AFC4-6F175D3DCCD1}">
              <a14:hiddenFill xmlns:a14="http://schemas.microsoft.com/office/drawing/2010/main">
                <a:solidFill>
                  <a:srgbClr val="FFFFFF"/>
                </a:solidFill>
              </a14:hiddenFill>
            </a:ext>
          </a:extLst>
        </p:spPr>
      </p:pic>
      <p:pic>
        <p:nvPicPr>
          <p:cNvPr id="12" name="Graphic 11">
            <a:extLst>
              <a:ext uri="{FF2B5EF4-FFF2-40B4-BE49-F238E27FC236}">
                <a16:creationId xmlns:a16="http://schemas.microsoft.com/office/drawing/2014/main" id="{9D451C3F-6300-FEE1-2EE2-19C2D9ACF08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96020" y="889821"/>
            <a:ext cx="480060" cy="480060"/>
          </a:xfrm>
          <a:prstGeom prst="rect">
            <a:avLst/>
          </a:prstGeom>
        </p:spPr>
      </p:pic>
      <p:sp>
        <p:nvSpPr>
          <p:cNvPr id="13" name="Rounded Rectangle 20">
            <a:extLst>
              <a:ext uri="{FF2B5EF4-FFF2-40B4-BE49-F238E27FC236}">
                <a16:creationId xmlns:a16="http://schemas.microsoft.com/office/drawing/2014/main" id="{5783494A-0FDF-18F7-A483-9C4D6F3227EA}"/>
              </a:ext>
            </a:extLst>
          </p:cNvPr>
          <p:cNvSpPr/>
          <p:nvPr/>
        </p:nvSpPr>
        <p:spPr>
          <a:xfrm>
            <a:off x="6695395" y="4867065"/>
            <a:ext cx="3252986" cy="466294"/>
          </a:xfrm>
          <a:prstGeom prst="round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8000"/>
                </a:solidFill>
                <a:latin typeface="Avenir Next LT Pro "/>
              </a:rPr>
              <a:t>Health benefits</a:t>
            </a:r>
            <a:endParaRPr lang="en-IN" b="1" dirty="0">
              <a:solidFill>
                <a:srgbClr val="008000"/>
              </a:solidFill>
              <a:latin typeface="Avenir Next LT Pro "/>
            </a:endParaRPr>
          </a:p>
        </p:txBody>
      </p:sp>
      <p:sp>
        <p:nvSpPr>
          <p:cNvPr id="14" name="Rounded Rectangle 21">
            <a:extLst>
              <a:ext uri="{FF2B5EF4-FFF2-40B4-BE49-F238E27FC236}">
                <a16:creationId xmlns:a16="http://schemas.microsoft.com/office/drawing/2014/main" id="{4C612971-C8EC-9186-29AD-BE63C414D49E}"/>
              </a:ext>
            </a:extLst>
          </p:cNvPr>
          <p:cNvSpPr/>
          <p:nvPr/>
        </p:nvSpPr>
        <p:spPr>
          <a:xfrm>
            <a:off x="3007674" y="4883999"/>
            <a:ext cx="2772636" cy="466294"/>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8000"/>
                </a:solidFill>
                <a:latin typeface="Avenir Next LT Pro "/>
              </a:rPr>
              <a:t>Contents</a:t>
            </a:r>
            <a:endParaRPr lang="en-IN" b="1" dirty="0">
              <a:solidFill>
                <a:srgbClr val="008000"/>
              </a:solidFill>
              <a:latin typeface="Avenir Next LT Pro "/>
            </a:endParaRPr>
          </a:p>
        </p:txBody>
      </p:sp>
      <p:sp>
        <p:nvSpPr>
          <p:cNvPr id="19" name="Rounded Rectangle 1">
            <a:extLst>
              <a:ext uri="{FF2B5EF4-FFF2-40B4-BE49-F238E27FC236}">
                <a16:creationId xmlns:a16="http://schemas.microsoft.com/office/drawing/2014/main" id="{7E0A9E89-1FA5-A032-0322-A2ADED6D8506}"/>
              </a:ext>
            </a:extLst>
          </p:cNvPr>
          <p:cNvSpPr/>
          <p:nvPr/>
        </p:nvSpPr>
        <p:spPr>
          <a:xfrm>
            <a:off x="3071231" y="5357142"/>
            <a:ext cx="2634187" cy="755592"/>
          </a:xfrm>
          <a:prstGeom prst="roundRect">
            <a:avLst/>
          </a:prstGeom>
          <a:noFill/>
          <a:ln w="9525">
            <a:solidFill>
              <a:srgbClr val="300E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lnSpc>
                <a:spcPct val="125000"/>
              </a:lnSpc>
              <a:buFont typeface="Arial" panose="020B0604020202020204" pitchFamily="34" charset="0"/>
              <a:buChar char="•"/>
            </a:pPr>
            <a:r>
              <a:rPr lang="en-US" dirty="0">
                <a:solidFill>
                  <a:schemeClr val="tx1"/>
                </a:solidFill>
                <a:latin typeface="Avenir Next LT Pro" panose="020B0504020202020204" pitchFamily="34" charset="0"/>
              </a:rPr>
              <a:t>95% piperine</a:t>
            </a:r>
          </a:p>
        </p:txBody>
      </p:sp>
      <p:sp>
        <p:nvSpPr>
          <p:cNvPr id="21" name="Rounded Rectangle 2">
            <a:extLst>
              <a:ext uri="{FF2B5EF4-FFF2-40B4-BE49-F238E27FC236}">
                <a16:creationId xmlns:a16="http://schemas.microsoft.com/office/drawing/2014/main" id="{A7E500EF-1035-B29E-FB6C-00FFC502903D}"/>
              </a:ext>
            </a:extLst>
          </p:cNvPr>
          <p:cNvSpPr/>
          <p:nvPr/>
        </p:nvSpPr>
        <p:spPr>
          <a:xfrm>
            <a:off x="6695395" y="5357142"/>
            <a:ext cx="3252986" cy="755592"/>
          </a:xfrm>
          <a:prstGeom prst="roundRect">
            <a:avLst/>
          </a:prstGeom>
          <a:solidFill>
            <a:schemeClr val="bg1"/>
          </a:solidFill>
          <a:ln w="9525">
            <a:solidFill>
              <a:srgbClr val="300E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25000"/>
              </a:lnSpc>
              <a:buFont typeface="Wingdings" panose="05000000000000000000" pitchFamily="2" charset="2"/>
              <a:buChar char="ü"/>
            </a:pPr>
            <a:r>
              <a:rPr lang="en-US" dirty="0">
                <a:solidFill>
                  <a:schemeClr val="tx1"/>
                </a:solidFill>
                <a:latin typeface="Avenir Next LT Pro" panose="020B0504020202020204" pitchFamily="34" charset="0"/>
              </a:rPr>
              <a:t>Bioavailability enhancer</a:t>
            </a:r>
          </a:p>
        </p:txBody>
      </p:sp>
      <p:sp>
        <p:nvSpPr>
          <p:cNvPr id="28" name="Right Arrow 14">
            <a:extLst>
              <a:ext uri="{FF2B5EF4-FFF2-40B4-BE49-F238E27FC236}">
                <a16:creationId xmlns:a16="http://schemas.microsoft.com/office/drawing/2014/main" id="{C55B29B6-1971-A9D8-4A07-BDD8C535D097}"/>
              </a:ext>
            </a:extLst>
          </p:cNvPr>
          <p:cNvSpPr/>
          <p:nvPr/>
        </p:nvSpPr>
        <p:spPr>
          <a:xfrm>
            <a:off x="5979750" y="5446961"/>
            <a:ext cx="542752" cy="213311"/>
          </a:xfrm>
          <a:prstGeom prst="rightArrow">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008000"/>
              </a:solidFill>
            </a:endParaRPr>
          </a:p>
        </p:txBody>
      </p:sp>
      <p:sp>
        <p:nvSpPr>
          <p:cNvPr id="32" name="Right Arrow 19">
            <a:extLst>
              <a:ext uri="{FF2B5EF4-FFF2-40B4-BE49-F238E27FC236}">
                <a16:creationId xmlns:a16="http://schemas.microsoft.com/office/drawing/2014/main" id="{2560696C-B6B6-462E-4778-693A0DB86FAD}"/>
              </a:ext>
            </a:extLst>
          </p:cNvPr>
          <p:cNvSpPr/>
          <p:nvPr/>
        </p:nvSpPr>
        <p:spPr>
          <a:xfrm rot="10800000">
            <a:off x="5979750" y="5841272"/>
            <a:ext cx="542752" cy="213311"/>
          </a:xfrm>
          <a:prstGeom prst="rightArrow">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008000"/>
              </a:solidFill>
            </a:endParaRPr>
          </a:p>
        </p:txBody>
      </p:sp>
      <p:sp>
        <p:nvSpPr>
          <p:cNvPr id="33" name="Rounded Rectangle 20">
            <a:extLst>
              <a:ext uri="{FF2B5EF4-FFF2-40B4-BE49-F238E27FC236}">
                <a16:creationId xmlns:a16="http://schemas.microsoft.com/office/drawing/2014/main" id="{7E220EF4-F2CB-08B5-39B0-1637FAC53B4E}"/>
              </a:ext>
            </a:extLst>
          </p:cNvPr>
          <p:cNvSpPr/>
          <p:nvPr/>
        </p:nvSpPr>
        <p:spPr>
          <a:xfrm>
            <a:off x="6732697" y="1363931"/>
            <a:ext cx="3153851" cy="466294"/>
          </a:xfrm>
          <a:prstGeom prst="round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latin typeface="Avenir Next LT Pro "/>
              </a:rPr>
              <a:t>Health benefits</a:t>
            </a:r>
            <a:endParaRPr lang="en-IN" b="1" dirty="0">
              <a:solidFill>
                <a:srgbClr val="C00000"/>
              </a:solidFill>
              <a:latin typeface="Avenir Next LT Pro "/>
            </a:endParaRPr>
          </a:p>
        </p:txBody>
      </p:sp>
      <p:sp>
        <p:nvSpPr>
          <p:cNvPr id="34" name="Rounded Rectangle 21">
            <a:extLst>
              <a:ext uri="{FF2B5EF4-FFF2-40B4-BE49-F238E27FC236}">
                <a16:creationId xmlns:a16="http://schemas.microsoft.com/office/drawing/2014/main" id="{8D09286D-CB47-8D03-A3F2-1E5DBE22A88F}"/>
              </a:ext>
            </a:extLst>
          </p:cNvPr>
          <p:cNvSpPr/>
          <p:nvPr/>
        </p:nvSpPr>
        <p:spPr>
          <a:xfrm>
            <a:off x="2986365" y="1852662"/>
            <a:ext cx="2912472" cy="466294"/>
          </a:xfrm>
          <a:prstGeom prst="round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latin typeface="Avenir Next LT Pro "/>
              </a:rPr>
              <a:t>Contents</a:t>
            </a:r>
            <a:endParaRPr lang="en-IN" b="1" dirty="0">
              <a:solidFill>
                <a:srgbClr val="C00000"/>
              </a:solidFill>
              <a:latin typeface="Avenir Next LT Pro "/>
            </a:endParaRPr>
          </a:p>
        </p:txBody>
      </p:sp>
      <p:sp>
        <p:nvSpPr>
          <p:cNvPr id="35" name="Rounded Rectangle 1">
            <a:extLst>
              <a:ext uri="{FF2B5EF4-FFF2-40B4-BE49-F238E27FC236}">
                <a16:creationId xmlns:a16="http://schemas.microsoft.com/office/drawing/2014/main" id="{19FB2A1B-5B18-C771-AF38-FE6BB0CBE8DE}"/>
              </a:ext>
            </a:extLst>
          </p:cNvPr>
          <p:cNvSpPr/>
          <p:nvPr/>
        </p:nvSpPr>
        <p:spPr>
          <a:xfrm>
            <a:off x="3061257" y="2282134"/>
            <a:ext cx="2697744" cy="667113"/>
          </a:xfrm>
          <a:prstGeom prst="roundRect">
            <a:avLst/>
          </a:prstGeom>
          <a:noFill/>
          <a:ln w="9525">
            <a:solidFill>
              <a:srgbClr val="300E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5425">
              <a:lnSpc>
                <a:spcPct val="125000"/>
              </a:lnSpc>
              <a:buFont typeface="Arial" panose="020B0604020202020204" pitchFamily="34" charset="0"/>
              <a:buChar char="•"/>
            </a:pPr>
            <a:r>
              <a:rPr lang="en-US" dirty="0">
                <a:solidFill>
                  <a:schemeClr val="tx1"/>
                </a:solidFill>
                <a:latin typeface="Avenir Next LT Pro" panose="020B0504020202020204" pitchFamily="34" charset="0"/>
              </a:rPr>
              <a:t>20% Garcinol (w/w))</a:t>
            </a:r>
          </a:p>
        </p:txBody>
      </p:sp>
      <p:sp>
        <p:nvSpPr>
          <p:cNvPr id="36" name="Rounded Rectangle 2">
            <a:extLst>
              <a:ext uri="{FF2B5EF4-FFF2-40B4-BE49-F238E27FC236}">
                <a16:creationId xmlns:a16="http://schemas.microsoft.com/office/drawing/2014/main" id="{6095B9B4-8072-F084-0A37-C2534FD77D48}"/>
              </a:ext>
            </a:extLst>
          </p:cNvPr>
          <p:cNvSpPr/>
          <p:nvPr/>
        </p:nvSpPr>
        <p:spPr>
          <a:xfrm>
            <a:off x="6732697" y="1833467"/>
            <a:ext cx="3180198" cy="1564448"/>
          </a:xfrm>
          <a:prstGeom prst="roundRect">
            <a:avLst/>
          </a:prstGeom>
          <a:solidFill>
            <a:schemeClr val="bg1"/>
          </a:solidFill>
          <a:ln w="9525">
            <a:solidFill>
              <a:srgbClr val="300E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25000"/>
              </a:lnSpc>
              <a:buFont typeface="Wingdings" panose="05000000000000000000" pitchFamily="2" charset="2"/>
              <a:buChar char="ü"/>
            </a:pPr>
            <a:r>
              <a:rPr lang="en-US" dirty="0">
                <a:solidFill>
                  <a:schemeClr val="tx1"/>
                </a:solidFill>
                <a:latin typeface="Avenir Next LT Pro" panose="020B0504020202020204" pitchFamily="34" charset="0"/>
              </a:rPr>
              <a:t>Antioxidant</a:t>
            </a:r>
          </a:p>
          <a:p>
            <a:pPr marL="285750" indent="-285750">
              <a:lnSpc>
                <a:spcPct val="125000"/>
              </a:lnSpc>
              <a:buFont typeface="Wingdings" panose="05000000000000000000" pitchFamily="2" charset="2"/>
              <a:buChar char="ü"/>
            </a:pPr>
            <a:r>
              <a:rPr lang="en-US" dirty="0">
                <a:solidFill>
                  <a:schemeClr val="tx1"/>
                </a:solidFill>
                <a:latin typeface="Avenir Next LT Pro" panose="020B0504020202020204" pitchFamily="34" charset="0"/>
              </a:rPr>
              <a:t>Antiglycation </a:t>
            </a:r>
          </a:p>
          <a:p>
            <a:pPr marL="285750" indent="-285750">
              <a:lnSpc>
                <a:spcPct val="125000"/>
              </a:lnSpc>
              <a:buFont typeface="Wingdings" panose="05000000000000000000" pitchFamily="2" charset="2"/>
              <a:buChar char="ü"/>
            </a:pPr>
            <a:r>
              <a:rPr lang="en-US" dirty="0">
                <a:solidFill>
                  <a:schemeClr val="tx1"/>
                </a:solidFill>
                <a:latin typeface="Avenir Next LT Pro" panose="020B0504020202020204" pitchFamily="34" charset="0"/>
              </a:rPr>
              <a:t>Immune Health </a:t>
            </a:r>
          </a:p>
          <a:p>
            <a:pPr marL="285750" indent="-285750">
              <a:lnSpc>
                <a:spcPct val="125000"/>
              </a:lnSpc>
              <a:buFont typeface="Wingdings" panose="05000000000000000000" pitchFamily="2" charset="2"/>
              <a:buChar char="ü"/>
            </a:pPr>
            <a:r>
              <a:rPr lang="en-US" dirty="0">
                <a:solidFill>
                  <a:schemeClr val="tx1"/>
                </a:solidFill>
                <a:latin typeface="Avenir Next LT Pro" panose="020B0504020202020204" pitchFamily="34" charset="0"/>
              </a:rPr>
              <a:t>Liver protection</a:t>
            </a:r>
          </a:p>
        </p:txBody>
      </p:sp>
      <p:sp>
        <p:nvSpPr>
          <p:cNvPr id="37" name="Right Arrow 14">
            <a:extLst>
              <a:ext uri="{FF2B5EF4-FFF2-40B4-BE49-F238E27FC236}">
                <a16:creationId xmlns:a16="http://schemas.microsoft.com/office/drawing/2014/main" id="{521207CC-2002-3303-A86D-C732D114DEFF}"/>
              </a:ext>
            </a:extLst>
          </p:cNvPr>
          <p:cNvSpPr/>
          <p:nvPr/>
        </p:nvSpPr>
        <p:spPr>
          <a:xfrm>
            <a:off x="6017053" y="2327714"/>
            <a:ext cx="542752" cy="21331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008000"/>
              </a:solidFill>
            </a:endParaRPr>
          </a:p>
        </p:txBody>
      </p:sp>
      <p:sp>
        <p:nvSpPr>
          <p:cNvPr id="38" name="Right Arrow 19">
            <a:extLst>
              <a:ext uri="{FF2B5EF4-FFF2-40B4-BE49-F238E27FC236}">
                <a16:creationId xmlns:a16="http://schemas.microsoft.com/office/drawing/2014/main" id="{086A0500-0382-8FA6-F384-080BD5EC94FB}"/>
              </a:ext>
            </a:extLst>
          </p:cNvPr>
          <p:cNvSpPr/>
          <p:nvPr/>
        </p:nvSpPr>
        <p:spPr>
          <a:xfrm rot="10800000">
            <a:off x="6017053" y="2722025"/>
            <a:ext cx="542752" cy="21331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008000"/>
              </a:solidFill>
            </a:endParaRPr>
          </a:p>
        </p:txBody>
      </p:sp>
      <p:cxnSp>
        <p:nvCxnSpPr>
          <p:cNvPr id="40" name="Straight Connector 39">
            <a:extLst>
              <a:ext uri="{FF2B5EF4-FFF2-40B4-BE49-F238E27FC236}">
                <a16:creationId xmlns:a16="http://schemas.microsoft.com/office/drawing/2014/main" id="{9C176139-042A-9DBB-4677-69EBA4EE9C88}"/>
              </a:ext>
            </a:extLst>
          </p:cNvPr>
          <p:cNvCxnSpPr>
            <a:cxnSpLocks/>
          </p:cNvCxnSpPr>
          <p:nvPr/>
        </p:nvCxnSpPr>
        <p:spPr>
          <a:xfrm>
            <a:off x="205448" y="3594576"/>
            <a:ext cx="1171999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45588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Top Corners Snipped 27">
            <a:extLst>
              <a:ext uri="{FF2B5EF4-FFF2-40B4-BE49-F238E27FC236}">
                <a16:creationId xmlns:a16="http://schemas.microsoft.com/office/drawing/2014/main" id="{F37A3C2C-C9B0-88DD-295B-D50E3E2B1CB2}"/>
              </a:ext>
            </a:extLst>
          </p:cNvPr>
          <p:cNvSpPr/>
          <p:nvPr/>
        </p:nvSpPr>
        <p:spPr>
          <a:xfrm>
            <a:off x="552930" y="1605876"/>
            <a:ext cx="3900538" cy="4575385"/>
          </a:xfrm>
          <a:prstGeom prst="snip2SameRect">
            <a:avLst>
              <a:gd name="adj1" fmla="val 0"/>
              <a:gd name="adj2" fmla="val 0"/>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C20E431E-1797-2C15-A96A-D72BF77E80F0}"/>
              </a:ext>
            </a:extLst>
          </p:cNvPr>
          <p:cNvSpPr>
            <a:spLocks noGrp="1"/>
          </p:cNvSpPr>
          <p:nvPr>
            <p:ph idx="1"/>
          </p:nvPr>
        </p:nvSpPr>
        <p:spPr>
          <a:xfrm>
            <a:off x="850732" y="1866017"/>
            <a:ext cx="3304935" cy="1968540"/>
          </a:xfrm>
        </p:spPr>
        <p:txBody>
          <a:bodyPr>
            <a:normAutofit/>
          </a:bodyPr>
          <a:lstStyle/>
          <a:p>
            <a:pPr marL="0" indent="0">
              <a:buNone/>
            </a:pPr>
            <a:r>
              <a:rPr lang="en-US" sz="2400" dirty="0">
                <a:latin typeface="Avenir Next LT Pro" panose="020B0504020202020204" pitchFamily="34" charset="0"/>
              </a:rPr>
              <a:t>STAM™ Mouse Model (Gold Standard for NASH Research):</a:t>
            </a:r>
          </a:p>
          <a:p>
            <a:r>
              <a:rPr lang="en-US" sz="2400" dirty="0">
                <a:latin typeface="Avenir Next LT Pro" panose="020B0504020202020204" pitchFamily="34" charset="0"/>
              </a:rPr>
              <a:t>Mimics human disease progression</a:t>
            </a:r>
          </a:p>
        </p:txBody>
      </p:sp>
      <p:sp>
        <p:nvSpPr>
          <p:cNvPr id="3" name="Title 2">
            <a:extLst>
              <a:ext uri="{FF2B5EF4-FFF2-40B4-BE49-F238E27FC236}">
                <a16:creationId xmlns:a16="http://schemas.microsoft.com/office/drawing/2014/main" id="{67DDC90D-9414-9743-0747-48180E5A1910}"/>
              </a:ext>
            </a:extLst>
          </p:cNvPr>
          <p:cNvSpPr>
            <a:spLocks noGrp="1"/>
          </p:cNvSpPr>
          <p:nvPr>
            <p:ph type="title"/>
          </p:nvPr>
        </p:nvSpPr>
        <p:spPr>
          <a:xfrm>
            <a:off x="682199" y="368213"/>
            <a:ext cx="10515600" cy="747259"/>
          </a:xfrm>
        </p:spPr>
        <p:txBody>
          <a:bodyPr>
            <a:noAutofit/>
          </a:bodyPr>
          <a:lstStyle/>
          <a:p>
            <a:r>
              <a:rPr lang="en-US" sz="3600" dirty="0" err="1">
                <a:latin typeface="Avenir Next LT Pro Demi" panose="020B0704020202020204" pitchFamily="34" charset="0"/>
              </a:rPr>
              <a:t>LivLonga</a:t>
            </a:r>
            <a:r>
              <a:rPr lang="en-US" sz="3600" dirty="0">
                <a:latin typeface="Avenir Next LT Pro Demi" panose="020B0704020202020204" pitchFamily="34" charset="0"/>
              </a:rPr>
              <a:t>® Preclinical Evidence – STAM™ Model</a:t>
            </a:r>
          </a:p>
        </p:txBody>
      </p:sp>
      <p:sp>
        <p:nvSpPr>
          <p:cNvPr id="4" name="Rectangle 3">
            <a:extLst>
              <a:ext uri="{FF2B5EF4-FFF2-40B4-BE49-F238E27FC236}">
                <a16:creationId xmlns:a16="http://schemas.microsoft.com/office/drawing/2014/main" id="{943C1C2A-4001-2761-71A6-FFD39583EE24}"/>
              </a:ext>
            </a:extLst>
          </p:cNvPr>
          <p:cNvSpPr/>
          <p:nvPr/>
        </p:nvSpPr>
        <p:spPr>
          <a:xfrm rot="16200000">
            <a:off x="2942341" y="-1837193"/>
            <a:ext cx="55315" cy="594000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rgbClr val="00B050"/>
              </a:solidFill>
            </a:endParaRPr>
          </a:p>
        </p:txBody>
      </p:sp>
      <p:sp>
        <p:nvSpPr>
          <p:cNvPr id="6" name="Content Placeholder 1">
            <a:extLst>
              <a:ext uri="{FF2B5EF4-FFF2-40B4-BE49-F238E27FC236}">
                <a16:creationId xmlns:a16="http://schemas.microsoft.com/office/drawing/2014/main" id="{5DFD11FB-9F49-E501-98C5-66A01BEC8794}"/>
              </a:ext>
            </a:extLst>
          </p:cNvPr>
          <p:cNvSpPr txBox="1">
            <a:spLocks/>
          </p:cNvSpPr>
          <p:nvPr/>
        </p:nvSpPr>
        <p:spPr>
          <a:xfrm>
            <a:off x="4859866" y="1712594"/>
            <a:ext cx="6561667" cy="46964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Avenir Next LT Pro Demi" panose="020B0704020202020204" pitchFamily="34" charset="0"/>
              </a:rPr>
              <a:t>LivLonga® Results: </a:t>
            </a:r>
          </a:p>
          <a:p>
            <a:pPr marL="627063" lvl="1" indent="0">
              <a:spcBef>
                <a:spcPts val="1400"/>
              </a:spcBef>
              <a:buNone/>
            </a:pPr>
            <a:r>
              <a:rPr lang="en-US" sz="2200" dirty="0">
                <a:latin typeface="Avenir Next LT Pro" panose="020B0504020202020204" pitchFamily="34" charset="0"/>
              </a:rPr>
              <a:t>37.5% reduction in NAFLD Activity Score</a:t>
            </a:r>
          </a:p>
          <a:p>
            <a:pPr marL="627063" lvl="1" indent="0">
              <a:spcBef>
                <a:spcPts val="1650"/>
              </a:spcBef>
              <a:buNone/>
            </a:pPr>
            <a:r>
              <a:rPr lang="en-US" sz="2200" dirty="0">
                <a:latin typeface="Avenir Next LT Pro" panose="020B0504020202020204" pitchFamily="34" charset="0"/>
              </a:rPr>
              <a:t>75% inhibition of hepatocyte ballooning</a:t>
            </a:r>
          </a:p>
          <a:p>
            <a:pPr marL="627063" lvl="1" indent="0">
              <a:spcBef>
                <a:spcPts val="1650"/>
              </a:spcBef>
              <a:buNone/>
            </a:pPr>
            <a:r>
              <a:rPr lang="en-US" sz="2200" dirty="0">
                <a:latin typeface="Avenir Next LT Pro" panose="020B0504020202020204" pitchFamily="34" charset="0"/>
              </a:rPr>
              <a:t>Significantly reduced liver fibrosis</a:t>
            </a:r>
          </a:p>
          <a:p>
            <a:pPr marL="627063" lvl="1" indent="0">
              <a:spcBef>
                <a:spcPts val="1650"/>
              </a:spcBef>
              <a:buNone/>
            </a:pPr>
            <a:r>
              <a:rPr lang="en-US" sz="2200" dirty="0">
                <a:latin typeface="Avenir Next LT Pro" panose="020B0504020202020204" pitchFamily="34" charset="0"/>
              </a:rPr>
              <a:t>Decreased inflammatory markers (TNF-</a:t>
            </a:r>
            <a:r>
              <a:rPr lang="el-GR" sz="2200" dirty="0">
                <a:latin typeface="Avenir Next LT Pro" panose="020B0504020202020204" pitchFamily="34" charset="0"/>
              </a:rPr>
              <a:t>α, </a:t>
            </a:r>
            <a:r>
              <a:rPr lang="en-US" sz="2200" dirty="0">
                <a:latin typeface="Avenir Next LT Pro" panose="020B0504020202020204" pitchFamily="34" charset="0"/>
              </a:rPr>
              <a:t>NF-</a:t>
            </a:r>
            <a:r>
              <a:rPr lang="el-GR" sz="2200" dirty="0">
                <a:latin typeface="Avenir Next LT Pro" panose="020B0504020202020204" pitchFamily="34" charset="0"/>
              </a:rPr>
              <a:t>κ</a:t>
            </a:r>
            <a:r>
              <a:rPr lang="en-US" sz="2200" dirty="0">
                <a:latin typeface="Avenir Next LT Pro" panose="020B0504020202020204" pitchFamily="34" charset="0"/>
              </a:rPr>
              <a:t>B, MCP-1, CRP)</a:t>
            </a:r>
          </a:p>
          <a:p>
            <a:pPr marL="627063" lvl="1" indent="0">
              <a:spcBef>
                <a:spcPts val="1650"/>
              </a:spcBef>
              <a:buNone/>
            </a:pPr>
            <a:r>
              <a:rPr lang="en-US" sz="2200" dirty="0">
                <a:latin typeface="Avenir Next LT Pro" panose="020B0504020202020204" pitchFamily="34" charset="0"/>
              </a:rPr>
              <a:t>Increased antioxidant activity (GSH, </a:t>
            </a:r>
            <a:r>
              <a:rPr lang="en-US" sz="2200" dirty="0" err="1">
                <a:latin typeface="Avenir Next LT Pro" panose="020B0504020202020204" pitchFamily="34" charset="0"/>
              </a:rPr>
              <a:t>GPx</a:t>
            </a:r>
            <a:r>
              <a:rPr lang="en-US" sz="2200" dirty="0">
                <a:latin typeface="Avenir Next LT Pro" panose="020B0504020202020204" pitchFamily="34" charset="0"/>
              </a:rPr>
              <a:t>, SOD)</a:t>
            </a:r>
          </a:p>
          <a:p>
            <a:pPr marL="627063" lvl="1" indent="0">
              <a:spcBef>
                <a:spcPts val="1650"/>
              </a:spcBef>
              <a:buNone/>
            </a:pPr>
            <a:r>
              <a:rPr lang="en-US" sz="2200" dirty="0">
                <a:latin typeface="Avenir Next LT Pro" panose="020B0504020202020204" pitchFamily="34" charset="0"/>
              </a:rPr>
              <a:t>Superior results vs. individual ingredients</a:t>
            </a:r>
          </a:p>
        </p:txBody>
      </p:sp>
      <p:cxnSp>
        <p:nvCxnSpPr>
          <p:cNvPr id="7" name="Straight Connector 6">
            <a:extLst>
              <a:ext uri="{FF2B5EF4-FFF2-40B4-BE49-F238E27FC236}">
                <a16:creationId xmlns:a16="http://schemas.microsoft.com/office/drawing/2014/main" id="{142A6AB6-448D-C9FD-EA3F-0A9CCD2840B4}"/>
              </a:ext>
            </a:extLst>
          </p:cNvPr>
          <p:cNvCxnSpPr>
            <a:cxnSpLocks/>
          </p:cNvCxnSpPr>
          <p:nvPr/>
        </p:nvCxnSpPr>
        <p:spPr>
          <a:xfrm>
            <a:off x="4859866" y="2174087"/>
            <a:ext cx="656166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AACA9672-0927-998D-44A1-131547B1CE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01352" y="2232992"/>
            <a:ext cx="480060" cy="480060"/>
          </a:xfrm>
          <a:prstGeom prst="rect">
            <a:avLst/>
          </a:prstGeom>
        </p:spPr>
      </p:pic>
      <p:pic>
        <p:nvPicPr>
          <p:cNvPr id="14" name="Graphic 13">
            <a:extLst>
              <a:ext uri="{FF2B5EF4-FFF2-40B4-BE49-F238E27FC236}">
                <a16:creationId xmlns:a16="http://schemas.microsoft.com/office/drawing/2014/main" id="{1BBBB370-E70E-F880-9B66-DD124DBE4A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08972" y="3951170"/>
            <a:ext cx="464820" cy="464820"/>
          </a:xfrm>
          <a:prstGeom prst="rect">
            <a:avLst/>
          </a:prstGeom>
        </p:spPr>
      </p:pic>
      <p:pic>
        <p:nvPicPr>
          <p:cNvPr id="15" name="Graphic 14">
            <a:extLst>
              <a:ext uri="{FF2B5EF4-FFF2-40B4-BE49-F238E27FC236}">
                <a16:creationId xmlns:a16="http://schemas.microsoft.com/office/drawing/2014/main" id="{F60EA1D9-3694-3919-FE4C-C8E63401CD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08972" y="4759162"/>
            <a:ext cx="464820" cy="464820"/>
          </a:xfrm>
          <a:prstGeom prst="rect">
            <a:avLst/>
          </a:prstGeom>
        </p:spPr>
      </p:pic>
      <p:pic>
        <p:nvPicPr>
          <p:cNvPr id="16" name="Graphic 15">
            <a:extLst>
              <a:ext uri="{FF2B5EF4-FFF2-40B4-BE49-F238E27FC236}">
                <a16:creationId xmlns:a16="http://schemas.microsoft.com/office/drawing/2014/main" id="{1AEBB293-C692-626F-036F-5B309961E7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01352" y="2745434"/>
            <a:ext cx="480060" cy="480060"/>
          </a:xfrm>
          <a:prstGeom prst="rect">
            <a:avLst/>
          </a:prstGeom>
        </p:spPr>
      </p:pic>
      <p:pic>
        <p:nvPicPr>
          <p:cNvPr id="17" name="Graphic 16">
            <a:extLst>
              <a:ext uri="{FF2B5EF4-FFF2-40B4-BE49-F238E27FC236}">
                <a16:creationId xmlns:a16="http://schemas.microsoft.com/office/drawing/2014/main" id="{0DF70878-B4B7-1F09-6011-8B3E902589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01352" y="3335800"/>
            <a:ext cx="480060" cy="480060"/>
          </a:xfrm>
          <a:prstGeom prst="rect">
            <a:avLst/>
          </a:prstGeom>
        </p:spPr>
      </p:pic>
      <p:pic>
        <p:nvPicPr>
          <p:cNvPr id="18" name="Graphic 17">
            <a:extLst>
              <a:ext uri="{FF2B5EF4-FFF2-40B4-BE49-F238E27FC236}">
                <a16:creationId xmlns:a16="http://schemas.microsoft.com/office/drawing/2014/main" id="{690CD123-C412-B43C-64BF-E63E6AB9EB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08972" y="5457632"/>
            <a:ext cx="464820" cy="464820"/>
          </a:xfrm>
          <a:prstGeom prst="rect">
            <a:avLst/>
          </a:prstGeom>
        </p:spPr>
      </p:pic>
      <p:cxnSp>
        <p:nvCxnSpPr>
          <p:cNvPr id="20" name="Straight Connector 19">
            <a:extLst>
              <a:ext uri="{FF2B5EF4-FFF2-40B4-BE49-F238E27FC236}">
                <a16:creationId xmlns:a16="http://schemas.microsoft.com/office/drawing/2014/main" id="{3D326E6D-6893-9F5A-B845-C2C18FEAE0E9}"/>
              </a:ext>
            </a:extLst>
          </p:cNvPr>
          <p:cNvCxnSpPr>
            <a:cxnSpLocks/>
          </p:cNvCxnSpPr>
          <p:nvPr/>
        </p:nvCxnSpPr>
        <p:spPr>
          <a:xfrm>
            <a:off x="4859865" y="2713052"/>
            <a:ext cx="656166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76934CA-3633-D694-ED8B-9B0FA06FA465}"/>
              </a:ext>
            </a:extLst>
          </p:cNvPr>
          <p:cNvCxnSpPr>
            <a:cxnSpLocks/>
          </p:cNvCxnSpPr>
          <p:nvPr/>
        </p:nvCxnSpPr>
        <p:spPr>
          <a:xfrm>
            <a:off x="4859864" y="3290239"/>
            <a:ext cx="656166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72E7666-2827-C0B2-73B4-35A9BAA6D63D}"/>
              </a:ext>
            </a:extLst>
          </p:cNvPr>
          <p:cNvCxnSpPr>
            <a:cxnSpLocks/>
          </p:cNvCxnSpPr>
          <p:nvPr/>
        </p:nvCxnSpPr>
        <p:spPr>
          <a:xfrm>
            <a:off x="4859863" y="3815860"/>
            <a:ext cx="656166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3DC620D-31AB-6A5C-3EC0-F626382E177A}"/>
              </a:ext>
            </a:extLst>
          </p:cNvPr>
          <p:cNvCxnSpPr>
            <a:cxnSpLocks/>
          </p:cNvCxnSpPr>
          <p:nvPr/>
        </p:nvCxnSpPr>
        <p:spPr>
          <a:xfrm>
            <a:off x="4859862" y="4568705"/>
            <a:ext cx="656166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4777DF8-4DFB-7D3A-541F-B68302ED9770}"/>
              </a:ext>
            </a:extLst>
          </p:cNvPr>
          <p:cNvCxnSpPr>
            <a:cxnSpLocks/>
          </p:cNvCxnSpPr>
          <p:nvPr/>
        </p:nvCxnSpPr>
        <p:spPr>
          <a:xfrm>
            <a:off x="4859860" y="5383115"/>
            <a:ext cx="656166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2155D0E-89D9-20BB-BC29-59D92EA87529}"/>
              </a:ext>
            </a:extLst>
          </p:cNvPr>
          <p:cNvCxnSpPr>
            <a:cxnSpLocks/>
          </p:cNvCxnSpPr>
          <p:nvPr/>
        </p:nvCxnSpPr>
        <p:spPr>
          <a:xfrm>
            <a:off x="4859861" y="5983246"/>
            <a:ext cx="656166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7" name="Picture 26" descr="A close-up of a mouse&#10;&#10;AI-generated content may be incorrect.">
            <a:extLst>
              <a:ext uri="{FF2B5EF4-FFF2-40B4-BE49-F238E27FC236}">
                <a16:creationId xmlns:a16="http://schemas.microsoft.com/office/drawing/2014/main" id="{5173DE7A-755B-E598-8AED-1F97ECF53AA9}"/>
              </a:ext>
            </a:extLst>
          </p:cNvPr>
          <p:cNvPicPr>
            <a:picLocks noChangeAspect="1"/>
          </p:cNvPicPr>
          <p:nvPr/>
        </p:nvPicPr>
        <p:blipFill>
          <a:blip r:embed="rId5" cstate="screen">
            <a:extLst>
              <a:ext uri="{28A0092B-C50C-407E-A947-70E740481C1C}">
                <a14:useLocalDpi xmlns:a14="http://schemas.microsoft.com/office/drawing/2010/main"/>
              </a:ext>
            </a:extLst>
          </a:blip>
          <a:srcRect l="2107" t="8319" r="4215" b="5691"/>
          <a:stretch>
            <a:fillRect/>
          </a:stretch>
        </p:blipFill>
        <p:spPr>
          <a:xfrm>
            <a:off x="1024571" y="3899991"/>
            <a:ext cx="2957256" cy="1809698"/>
          </a:xfrm>
          <a:prstGeom prst="rect">
            <a:avLst/>
          </a:prstGeom>
        </p:spPr>
      </p:pic>
    </p:spTree>
    <p:extLst>
      <p:ext uri="{BB962C8B-B14F-4D97-AF65-F5344CB8AC3E}">
        <p14:creationId xmlns:p14="http://schemas.microsoft.com/office/powerpoint/2010/main" val="3371302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Top Corners Snipped 5">
            <a:extLst>
              <a:ext uri="{FF2B5EF4-FFF2-40B4-BE49-F238E27FC236}">
                <a16:creationId xmlns:a16="http://schemas.microsoft.com/office/drawing/2014/main" id="{6C0D506F-A95D-99E0-1D54-CB8F7857EAB9}"/>
              </a:ext>
            </a:extLst>
          </p:cNvPr>
          <p:cNvSpPr/>
          <p:nvPr/>
        </p:nvSpPr>
        <p:spPr>
          <a:xfrm>
            <a:off x="-3" y="1529676"/>
            <a:ext cx="7636936" cy="4575385"/>
          </a:xfrm>
          <a:prstGeom prst="snip2SameRect">
            <a:avLst>
              <a:gd name="adj1" fmla="val 0"/>
              <a:gd name="adj2" fmla="val 0"/>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12E553-1AE8-43DC-8122-67C4DE654AF8}"/>
              </a:ext>
            </a:extLst>
          </p:cNvPr>
          <p:cNvSpPr>
            <a:spLocks noGrp="1"/>
          </p:cNvSpPr>
          <p:nvPr>
            <p:ph type="title"/>
          </p:nvPr>
        </p:nvSpPr>
        <p:spPr>
          <a:xfrm>
            <a:off x="838200" y="327003"/>
            <a:ext cx="10515600" cy="776288"/>
          </a:xfrm>
        </p:spPr>
        <p:txBody>
          <a:bodyPr>
            <a:noAutofit/>
          </a:bodyPr>
          <a:lstStyle/>
          <a:p>
            <a:r>
              <a:rPr lang="en-US" altLang="en-US" sz="4000" dirty="0">
                <a:latin typeface="Avenir Next LT Pro Demi" panose="020B0704020202020204" pitchFamily="34" charset="0"/>
                <a:cs typeface="Times New Roman" panose="02020603050405020304" pitchFamily="18" charset="0"/>
              </a:rPr>
              <a:t>NAFLD Activity Score</a:t>
            </a:r>
          </a:p>
        </p:txBody>
      </p:sp>
      <p:sp>
        <p:nvSpPr>
          <p:cNvPr id="3" name="Content Placeholder 2">
            <a:extLst>
              <a:ext uri="{FF2B5EF4-FFF2-40B4-BE49-F238E27FC236}">
                <a16:creationId xmlns:a16="http://schemas.microsoft.com/office/drawing/2014/main" id="{70CAE606-4B06-4106-B86B-AA296B442D19}"/>
              </a:ext>
            </a:extLst>
          </p:cNvPr>
          <p:cNvSpPr>
            <a:spLocks noGrp="1"/>
          </p:cNvSpPr>
          <p:nvPr>
            <p:ph idx="1"/>
          </p:nvPr>
        </p:nvSpPr>
        <p:spPr>
          <a:xfrm>
            <a:off x="969063" y="1800224"/>
            <a:ext cx="5287803" cy="4067175"/>
          </a:xfrm>
        </p:spPr>
        <p:txBody>
          <a:bodyPr>
            <a:normAutofit/>
          </a:bodyPr>
          <a:lstStyle/>
          <a:p>
            <a:pPr>
              <a:lnSpc>
                <a:spcPct val="100000"/>
              </a:lnSpc>
              <a:spcBef>
                <a:spcPts val="1200"/>
              </a:spcBef>
              <a:buClr>
                <a:schemeClr val="tx1"/>
              </a:buClr>
              <a:buFontTx/>
              <a:buChar char="•"/>
            </a:pPr>
            <a:r>
              <a:rPr lang="en-GB" altLang="en-US" sz="2400" dirty="0">
                <a:latin typeface="Avenir Next LT Pro" panose="020B0504020202020204" pitchFamily="34" charset="0"/>
                <a:cs typeface="Times New Roman" panose="02020603050405020304" pitchFamily="18" charset="0"/>
              </a:rPr>
              <a:t>Non Alcoholic fatty liver disease (NAFLD) Score is calculated based on the histological sections stained with </a:t>
            </a:r>
            <a:r>
              <a:rPr lang="en-GB" altLang="en-US" sz="2400" dirty="0" err="1">
                <a:latin typeface="Avenir Next LT Pro" panose="020B0504020202020204" pitchFamily="34" charset="0"/>
                <a:cs typeface="Times New Roman" panose="02020603050405020304" pitchFamily="18" charset="0"/>
              </a:rPr>
              <a:t>hematoxylin</a:t>
            </a:r>
            <a:r>
              <a:rPr lang="en-GB" altLang="en-US" sz="2400" dirty="0">
                <a:latin typeface="Avenir Next LT Pro" panose="020B0504020202020204" pitchFamily="34" charset="0"/>
                <a:cs typeface="Times New Roman" panose="02020603050405020304" pitchFamily="18" charset="0"/>
              </a:rPr>
              <a:t> and eosin </a:t>
            </a:r>
          </a:p>
          <a:p>
            <a:pPr>
              <a:lnSpc>
                <a:spcPct val="100000"/>
              </a:lnSpc>
              <a:spcBef>
                <a:spcPts val="1200"/>
              </a:spcBef>
              <a:buClr>
                <a:schemeClr val="tx1"/>
              </a:buClr>
              <a:buFontTx/>
              <a:buChar char="•"/>
            </a:pPr>
            <a:r>
              <a:rPr lang="en-GB" altLang="en-US" sz="2400" dirty="0" err="1">
                <a:latin typeface="Avenir Next LT Pro" panose="020B0504020202020204" pitchFamily="34" charset="0"/>
                <a:cs typeface="Times New Roman" panose="02020603050405020304" pitchFamily="18" charset="0"/>
              </a:rPr>
              <a:t>LivLonga</a:t>
            </a:r>
            <a:r>
              <a:rPr lang="en-GB" altLang="en-US" sz="2400" baseline="30000" dirty="0">
                <a:latin typeface="Avenir Next LT Pro" panose="020B0504020202020204" pitchFamily="34" charset="0"/>
                <a:cs typeface="Times New Roman" panose="02020603050405020304" pitchFamily="18" charset="0"/>
              </a:rPr>
              <a:t>®</a:t>
            </a:r>
            <a:r>
              <a:rPr lang="en-GB" altLang="en-US" sz="2400" dirty="0">
                <a:latin typeface="Avenir Next LT Pro" panose="020B0504020202020204" pitchFamily="34" charset="0"/>
                <a:cs typeface="Times New Roman" panose="02020603050405020304" pitchFamily="18" charset="0"/>
              </a:rPr>
              <a:t> showed significant decrease in fatty liver</a:t>
            </a:r>
          </a:p>
          <a:p>
            <a:pPr>
              <a:lnSpc>
                <a:spcPct val="100000"/>
              </a:lnSpc>
              <a:spcBef>
                <a:spcPts val="1200"/>
              </a:spcBef>
              <a:buClr>
                <a:schemeClr val="tx1"/>
              </a:buClr>
              <a:buFontTx/>
              <a:buChar char="•"/>
            </a:pPr>
            <a:r>
              <a:rPr lang="en-GB" altLang="en-US" sz="2400" dirty="0" err="1">
                <a:latin typeface="Avenir Next LT Pro" panose="020B0504020202020204" pitchFamily="34" charset="0"/>
                <a:cs typeface="Times New Roman" panose="02020603050405020304" pitchFamily="18" charset="0"/>
              </a:rPr>
              <a:t>Livinol</a:t>
            </a:r>
            <a:r>
              <a:rPr lang="en-GB" altLang="en-US" sz="2400" dirty="0">
                <a:latin typeface="Avenir Next LT Pro" panose="020B0504020202020204" pitchFamily="34" charset="0"/>
                <a:cs typeface="Times New Roman" panose="02020603050405020304" pitchFamily="18" charset="0"/>
              </a:rPr>
              <a:t>™ and Curcumin C3 Complex</a:t>
            </a:r>
            <a:r>
              <a:rPr lang="en-GB" altLang="en-US" sz="2400" baseline="30000" dirty="0">
                <a:latin typeface="Avenir Next LT Pro" panose="020B0504020202020204" pitchFamily="34" charset="0"/>
                <a:cs typeface="Times New Roman" panose="02020603050405020304" pitchFamily="18" charset="0"/>
              </a:rPr>
              <a:t>®</a:t>
            </a:r>
            <a:r>
              <a:rPr lang="en-GB" altLang="en-US" sz="2400" dirty="0">
                <a:latin typeface="Avenir Next LT Pro" panose="020B0504020202020204" pitchFamily="34" charset="0"/>
                <a:cs typeface="Times New Roman" panose="02020603050405020304" pitchFamily="18" charset="0"/>
              </a:rPr>
              <a:t>  individual treatment showed lower score compared to untreated control </a:t>
            </a:r>
          </a:p>
        </p:txBody>
      </p:sp>
      <p:pic>
        <p:nvPicPr>
          <p:cNvPr id="5" name="Picture 4" descr="A screenshot of a cell phone&#10;&#10;Description automatically generated">
            <a:extLst>
              <a:ext uri="{FF2B5EF4-FFF2-40B4-BE49-F238E27FC236}">
                <a16:creationId xmlns:a16="http://schemas.microsoft.com/office/drawing/2014/main" id="{98676A19-D3B4-42B1-9922-F7E86C1BE6D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50570" y="1864213"/>
            <a:ext cx="5087038" cy="3906310"/>
          </a:xfrm>
          <a:prstGeom prst="rect">
            <a:avLst/>
          </a:prstGeom>
        </p:spPr>
      </p:pic>
      <p:sp>
        <p:nvSpPr>
          <p:cNvPr id="4" name="Rectangle 3">
            <a:extLst>
              <a:ext uri="{FF2B5EF4-FFF2-40B4-BE49-F238E27FC236}">
                <a16:creationId xmlns:a16="http://schemas.microsoft.com/office/drawing/2014/main" id="{641EDD69-B0EC-2489-742D-BA1B3247D2A5}"/>
              </a:ext>
            </a:extLst>
          </p:cNvPr>
          <p:cNvSpPr/>
          <p:nvPr/>
        </p:nvSpPr>
        <p:spPr>
          <a:xfrm rot="16200000">
            <a:off x="2942341" y="-1837193"/>
            <a:ext cx="55315" cy="594000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rgbClr val="00B050"/>
              </a:solidFill>
            </a:endParaRPr>
          </a:p>
        </p:txBody>
      </p:sp>
    </p:spTree>
    <p:extLst>
      <p:ext uri="{BB962C8B-B14F-4D97-AF65-F5344CB8AC3E}">
        <p14:creationId xmlns:p14="http://schemas.microsoft.com/office/powerpoint/2010/main" val="40869667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2E553-1AE8-43DC-8122-67C4DE654AF8}"/>
              </a:ext>
            </a:extLst>
          </p:cNvPr>
          <p:cNvSpPr>
            <a:spLocks noGrp="1"/>
          </p:cNvSpPr>
          <p:nvPr>
            <p:ph type="title"/>
          </p:nvPr>
        </p:nvSpPr>
        <p:spPr>
          <a:xfrm>
            <a:off x="2544478" y="294133"/>
            <a:ext cx="5867400" cy="849931"/>
          </a:xfrm>
        </p:spPr>
        <p:txBody>
          <a:bodyPr>
            <a:noAutofit/>
          </a:bodyPr>
          <a:lstStyle/>
          <a:p>
            <a:r>
              <a:rPr lang="en-US" altLang="en-US" sz="4000" dirty="0">
                <a:latin typeface="Avenir Next LT Pro Demi" panose="020B0704020202020204" pitchFamily="34" charset="0"/>
                <a:cs typeface="Times New Roman" panose="02020603050405020304" pitchFamily="18" charset="0"/>
              </a:rPr>
              <a:t>Fatty Liver </a:t>
            </a:r>
          </a:p>
        </p:txBody>
      </p:sp>
      <p:sp>
        <p:nvSpPr>
          <p:cNvPr id="3" name="Content Placeholder 2">
            <a:extLst>
              <a:ext uri="{FF2B5EF4-FFF2-40B4-BE49-F238E27FC236}">
                <a16:creationId xmlns:a16="http://schemas.microsoft.com/office/drawing/2014/main" id="{70CAE606-4B06-4106-B86B-AA296B442D19}"/>
              </a:ext>
            </a:extLst>
          </p:cNvPr>
          <p:cNvSpPr>
            <a:spLocks noGrp="1"/>
          </p:cNvSpPr>
          <p:nvPr>
            <p:ph idx="1"/>
          </p:nvPr>
        </p:nvSpPr>
        <p:spPr>
          <a:xfrm>
            <a:off x="2630836" y="1544516"/>
            <a:ext cx="8176546" cy="965299"/>
          </a:xfrm>
        </p:spPr>
        <p:txBody>
          <a:bodyPr>
            <a:normAutofit/>
          </a:bodyPr>
          <a:lstStyle/>
          <a:p>
            <a:pPr marL="0" indent="0">
              <a:lnSpc>
                <a:spcPct val="100000"/>
              </a:lnSpc>
              <a:spcBef>
                <a:spcPts val="1200"/>
              </a:spcBef>
              <a:buClr>
                <a:schemeClr val="tx1"/>
              </a:buClr>
              <a:buNone/>
            </a:pPr>
            <a:r>
              <a:rPr lang="en-GB" altLang="en-US" sz="2400" dirty="0" err="1">
                <a:latin typeface="Avenir Next LT Pro" panose="020B0504020202020204" pitchFamily="34" charset="0"/>
                <a:cs typeface="Times New Roman" panose="02020603050405020304" pitchFamily="18" charset="0"/>
              </a:rPr>
              <a:t>LivLonga</a:t>
            </a:r>
            <a:r>
              <a:rPr lang="en-GB" altLang="en-US" sz="2400" baseline="30000" dirty="0">
                <a:latin typeface="Avenir Next LT Pro" panose="020B0504020202020204" pitchFamily="34" charset="0"/>
                <a:cs typeface="Times New Roman" panose="02020603050405020304" pitchFamily="18" charset="0"/>
              </a:rPr>
              <a:t>®</a:t>
            </a:r>
            <a:r>
              <a:rPr lang="en-GB" altLang="en-US" sz="2400" dirty="0">
                <a:latin typeface="Avenir Next LT Pro" panose="020B0504020202020204" pitchFamily="34" charset="0"/>
                <a:cs typeface="Times New Roman" panose="02020603050405020304" pitchFamily="18" charset="0"/>
              </a:rPr>
              <a:t> showed significant decrease in  Steatosis and Hepatocyte ballooning</a:t>
            </a:r>
          </a:p>
        </p:txBody>
      </p:sp>
      <p:pic>
        <p:nvPicPr>
          <p:cNvPr id="7" name="Picture 6" descr="A screenshot of a cell phone&#10;&#10;Description automatically generated">
            <a:extLst>
              <a:ext uri="{FF2B5EF4-FFF2-40B4-BE49-F238E27FC236}">
                <a16:creationId xmlns:a16="http://schemas.microsoft.com/office/drawing/2014/main" id="{F30E15E9-84E0-4A95-9E39-8FD94F8F59F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441238" y="2926440"/>
            <a:ext cx="4202122" cy="3240433"/>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13346BE4-9049-4187-B029-7F8D60AC16E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08470" y="2904128"/>
            <a:ext cx="4226553" cy="3240432"/>
          </a:xfrm>
          <a:prstGeom prst="rect">
            <a:avLst/>
          </a:prstGeom>
        </p:spPr>
      </p:pic>
      <p:sp>
        <p:nvSpPr>
          <p:cNvPr id="4" name="Rectangle 3">
            <a:extLst>
              <a:ext uri="{FF2B5EF4-FFF2-40B4-BE49-F238E27FC236}">
                <a16:creationId xmlns:a16="http://schemas.microsoft.com/office/drawing/2014/main" id="{73F682B8-ECCF-6EED-B0F9-E2ABB7C97C76}"/>
              </a:ext>
            </a:extLst>
          </p:cNvPr>
          <p:cNvSpPr/>
          <p:nvPr/>
        </p:nvSpPr>
        <p:spPr>
          <a:xfrm rot="16200000">
            <a:off x="5573179" y="-1847455"/>
            <a:ext cx="55315" cy="594000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rgbClr val="00B050"/>
              </a:solidFill>
            </a:endParaRPr>
          </a:p>
        </p:txBody>
      </p:sp>
      <p:sp>
        <p:nvSpPr>
          <p:cNvPr id="21" name="TextBox 20">
            <a:extLst>
              <a:ext uri="{FF2B5EF4-FFF2-40B4-BE49-F238E27FC236}">
                <a16:creationId xmlns:a16="http://schemas.microsoft.com/office/drawing/2014/main" id="{B384FCE8-A270-5DF9-624E-C7774B59E390}"/>
              </a:ext>
            </a:extLst>
          </p:cNvPr>
          <p:cNvSpPr txBox="1"/>
          <p:nvPr/>
        </p:nvSpPr>
        <p:spPr>
          <a:xfrm>
            <a:off x="3966541" y="3769894"/>
            <a:ext cx="755335" cy="292388"/>
          </a:xfrm>
          <a:prstGeom prst="rect">
            <a:avLst/>
          </a:prstGeom>
          <a:noFill/>
        </p:spPr>
        <p:txBody>
          <a:bodyPr wrap="none" rtlCol="0">
            <a:spAutoFit/>
          </a:bodyPr>
          <a:lstStyle/>
          <a:p>
            <a:r>
              <a:rPr lang="en-GB" altLang="en-US" sz="1300" b="1" dirty="0">
                <a:solidFill>
                  <a:schemeClr val="bg1"/>
                </a:solidFill>
                <a:latin typeface="Avenir Next Demi Bold" panose="020B0703020202020204" pitchFamily="34" charset="0"/>
                <a:cs typeface="Times New Roman" panose="02020603050405020304" pitchFamily="18" charset="0"/>
              </a:rPr>
              <a:t>Vehicle</a:t>
            </a:r>
            <a:endParaRPr lang="en-IN" sz="1300" b="1" dirty="0">
              <a:solidFill>
                <a:schemeClr val="bg1"/>
              </a:solidFill>
              <a:latin typeface="Avenir Next Demi Bold" panose="020B0703020202020204" pitchFamily="34" charset="0"/>
            </a:endParaRPr>
          </a:p>
        </p:txBody>
      </p:sp>
      <p:grpSp>
        <p:nvGrpSpPr>
          <p:cNvPr id="27" name="Group 26">
            <a:extLst>
              <a:ext uri="{FF2B5EF4-FFF2-40B4-BE49-F238E27FC236}">
                <a16:creationId xmlns:a16="http://schemas.microsoft.com/office/drawing/2014/main" id="{0545F9BB-FE8F-187B-6F01-5C9683D423F5}"/>
              </a:ext>
            </a:extLst>
          </p:cNvPr>
          <p:cNvGrpSpPr/>
          <p:nvPr/>
        </p:nvGrpSpPr>
        <p:grpSpPr>
          <a:xfrm>
            <a:off x="152610" y="133847"/>
            <a:ext cx="2232909" cy="6296359"/>
            <a:chOff x="331483" y="322860"/>
            <a:chExt cx="2104626" cy="5934626"/>
          </a:xfrm>
        </p:grpSpPr>
        <p:sp>
          <p:nvSpPr>
            <p:cNvPr id="12" name="Rectangle 11">
              <a:extLst>
                <a:ext uri="{FF2B5EF4-FFF2-40B4-BE49-F238E27FC236}">
                  <a16:creationId xmlns:a16="http://schemas.microsoft.com/office/drawing/2014/main" id="{22030B3B-0E31-4B63-923D-0F8B60716158}"/>
                </a:ext>
              </a:extLst>
            </p:cNvPr>
            <p:cNvSpPr/>
            <p:nvPr/>
          </p:nvSpPr>
          <p:spPr>
            <a:xfrm>
              <a:off x="349756" y="322860"/>
              <a:ext cx="1938230" cy="1446621"/>
            </a:xfrm>
            <a:prstGeom prst="rect">
              <a:avLst/>
            </a:prstGeom>
            <a:solidFill>
              <a:srgbClr val="EF7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 name="Picture 4" descr="A picture containing sitting, dog&#10;&#10;Description automatically generated">
              <a:extLst>
                <a:ext uri="{FF2B5EF4-FFF2-40B4-BE49-F238E27FC236}">
                  <a16:creationId xmlns:a16="http://schemas.microsoft.com/office/drawing/2014/main" id="{85F5E8D7-BD44-40F5-8220-5D82975CCA3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50284"/>
            <a:stretch>
              <a:fillRect/>
            </a:stretch>
          </p:blipFill>
          <p:spPr>
            <a:xfrm>
              <a:off x="352991" y="322860"/>
              <a:ext cx="1956706" cy="1204737"/>
            </a:xfrm>
            <a:prstGeom prst="rect">
              <a:avLst/>
            </a:prstGeom>
          </p:spPr>
        </p:pic>
        <p:sp>
          <p:nvSpPr>
            <p:cNvPr id="17" name="Rectangle 16">
              <a:extLst>
                <a:ext uri="{FF2B5EF4-FFF2-40B4-BE49-F238E27FC236}">
                  <a16:creationId xmlns:a16="http://schemas.microsoft.com/office/drawing/2014/main" id="{EBFFFED8-CDF0-4543-AF38-C7C063959742}"/>
                </a:ext>
              </a:extLst>
            </p:cNvPr>
            <p:cNvSpPr/>
            <p:nvPr/>
          </p:nvSpPr>
          <p:spPr>
            <a:xfrm>
              <a:off x="360277" y="3300924"/>
              <a:ext cx="1925119" cy="1446621"/>
            </a:xfrm>
            <a:prstGeom prst="rect">
              <a:avLst/>
            </a:prstGeom>
            <a:solidFill>
              <a:srgbClr val="EF7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TextBox 17">
              <a:extLst>
                <a:ext uri="{FF2B5EF4-FFF2-40B4-BE49-F238E27FC236}">
                  <a16:creationId xmlns:a16="http://schemas.microsoft.com/office/drawing/2014/main" id="{6D3AA245-3CB5-4C5B-90D0-05CB5F3542C7}"/>
                </a:ext>
              </a:extLst>
            </p:cNvPr>
            <p:cNvSpPr txBox="1"/>
            <p:nvPr/>
          </p:nvSpPr>
          <p:spPr>
            <a:xfrm>
              <a:off x="404784" y="4467434"/>
              <a:ext cx="2031325" cy="292388"/>
            </a:xfrm>
            <a:prstGeom prst="rect">
              <a:avLst/>
            </a:prstGeom>
            <a:noFill/>
          </p:spPr>
          <p:txBody>
            <a:bodyPr wrap="square" rtlCol="0">
              <a:spAutoFit/>
            </a:bodyPr>
            <a:lstStyle/>
            <a:p>
              <a:r>
                <a:rPr lang="en-GB" altLang="en-US" sz="1300" b="1" dirty="0">
                  <a:solidFill>
                    <a:schemeClr val="bg1"/>
                  </a:solidFill>
                  <a:latin typeface="Avenir Next Demi Bold" panose="020B0703020202020204" pitchFamily="34" charset="0"/>
                  <a:cs typeface="Times New Roman" panose="02020603050405020304" pitchFamily="18" charset="0"/>
                </a:rPr>
                <a:t>Curcumin C3 Complex®</a:t>
              </a:r>
              <a:endParaRPr lang="en-IN" sz="1300" b="1" dirty="0">
                <a:solidFill>
                  <a:schemeClr val="bg1"/>
                </a:solidFill>
                <a:latin typeface="Avenir Next Demi Bold" panose="020B0703020202020204" pitchFamily="34" charset="0"/>
              </a:endParaRPr>
            </a:p>
          </p:txBody>
        </p:sp>
        <p:pic>
          <p:nvPicPr>
            <p:cNvPr id="10" name="Picture 9" descr="A picture containing sitting, dog&#10;&#10;Description automatically generated">
              <a:extLst>
                <a:ext uri="{FF2B5EF4-FFF2-40B4-BE49-F238E27FC236}">
                  <a16:creationId xmlns:a16="http://schemas.microsoft.com/office/drawing/2014/main" id="{B653C2C7-0D95-4A0F-B8AB-50A89B025D7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50377"/>
            <a:stretch>
              <a:fillRect/>
            </a:stretch>
          </p:blipFill>
          <p:spPr>
            <a:xfrm>
              <a:off x="352991" y="3295847"/>
              <a:ext cx="1956706" cy="1204737"/>
            </a:xfrm>
            <a:prstGeom prst="rect">
              <a:avLst/>
            </a:prstGeom>
          </p:spPr>
        </p:pic>
        <p:sp>
          <p:nvSpPr>
            <p:cNvPr id="11" name="TextBox 10">
              <a:extLst>
                <a:ext uri="{FF2B5EF4-FFF2-40B4-BE49-F238E27FC236}">
                  <a16:creationId xmlns:a16="http://schemas.microsoft.com/office/drawing/2014/main" id="{CD6AAA2B-D862-4E27-AA13-0F45771338E8}"/>
                </a:ext>
              </a:extLst>
            </p:cNvPr>
            <p:cNvSpPr txBox="1"/>
            <p:nvPr/>
          </p:nvSpPr>
          <p:spPr>
            <a:xfrm>
              <a:off x="968916" y="1506953"/>
              <a:ext cx="755335" cy="292388"/>
            </a:xfrm>
            <a:prstGeom prst="rect">
              <a:avLst/>
            </a:prstGeom>
            <a:noFill/>
          </p:spPr>
          <p:txBody>
            <a:bodyPr wrap="square" rtlCol="0">
              <a:spAutoFit/>
            </a:bodyPr>
            <a:lstStyle/>
            <a:p>
              <a:r>
                <a:rPr lang="en-GB" altLang="en-US" sz="1300" b="1" dirty="0">
                  <a:solidFill>
                    <a:schemeClr val="bg1"/>
                  </a:solidFill>
                  <a:latin typeface="Avenir Next Demi Bold" panose="020B0703020202020204" pitchFamily="34" charset="0"/>
                  <a:cs typeface="Times New Roman" panose="02020603050405020304" pitchFamily="18" charset="0"/>
                </a:rPr>
                <a:t>Vehicle</a:t>
              </a:r>
              <a:endParaRPr lang="en-IN" sz="1300" b="1" dirty="0">
                <a:solidFill>
                  <a:schemeClr val="bg1"/>
                </a:solidFill>
                <a:latin typeface="Avenir Next Demi Bold" panose="020B0703020202020204" pitchFamily="34" charset="0"/>
              </a:endParaRPr>
            </a:p>
          </p:txBody>
        </p:sp>
        <p:sp>
          <p:nvSpPr>
            <p:cNvPr id="6" name="Rectangle 5">
              <a:extLst>
                <a:ext uri="{FF2B5EF4-FFF2-40B4-BE49-F238E27FC236}">
                  <a16:creationId xmlns:a16="http://schemas.microsoft.com/office/drawing/2014/main" id="{B10C8AC5-8D6F-6B6F-FEAB-E95DC8BBB343}"/>
                </a:ext>
              </a:extLst>
            </p:cNvPr>
            <p:cNvSpPr/>
            <p:nvPr/>
          </p:nvSpPr>
          <p:spPr>
            <a:xfrm>
              <a:off x="347593" y="1802233"/>
              <a:ext cx="1942686" cy="1446621"/>
            </a:xfrm>
            <a:prstGeom prst="rect">
              <a:avLst/>
            </a:prstGeom>
            <a:solidFill>
              <a:srgbClr val="EF7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a:extLst>
                <a:ext uri="{FF2B5EF4-FFF2-40B4-BE49-F238E27FC236}">
                  <a16:creationId xmlns:a16="http://schemas.microsoft.com/office/drawing/2014/main" id="{593C8383-0F94-026E-5915-A3598C609120}"/>
                </a:ext>
              </a:extLst>
            </p:cNvPr>
            <p:cNvSpPr txBox="1"/>
            <p:nvPr/>
          </p:nvSpPr>
          <p:spPr>
            <a:xfrm>
              <a:off x="948761" y="2979140"/>
              <a:ext cx="854721" cy="292388"/>
            </a:xfrm>
            <a:prstGeom prst="rect">
              <a:avLst/>
            </a:prstGeom>
            <a:noFill/>
          </p:spPr>
          <p:txBody>
            <a:bodyPr wrap="square" rtlCol="0">
              <a:spAutoFit/>
            </a:bodyPr>
            <a:lstStyle/>
            <a:p>
              <a:r>
                <a:rPr lang="en-GB" altLang="en-US" sz="1300" b="1" dirty="0" err="1">
                  <a:solidFill>
                    <a:schemeClr val="bg1"/>
                  </a:solidFill>
                  <a:latin typeface="Avenir Next Demi Bold" panose="020B0703020202020204" pitchFamily="34" charset="0"/>
                  <a:cs typeface="Times New Roman" panose="02020603050405020304" pitchFamily="18" charset="0"/>
                </a:rPr>
                <a:t>Livinol</a:t>
              </a:r>
              <a:r>
                <a:rPr lang="en-GB" altLang="en-US" sz="1300" b="1" dirty="0">
                  <a:solidFill>
                    <a:schemeClr val="bg1"/>
                  </a:solidFill>
                  <a:latin typeface="Avenir Next Demi Bold" panose="020B0703020202020204" pitchFamily="34" charset="0"/>
                  <a:cs typeface="Times New Roman" panose="02020603050405020304" pitchFamily="18" charset="0"/>
                </a:rPr>
                <a:t>™</a:t>
              </a:r>
              <a:endParaRPr lang="en-IN" sz="1300" b="1" dirty="0">
                <a:solidFill>
                  <a:schemeClr val="bg1"/>
                </a:solidFill>
                <a:latin typeface="Avenir Next Demi Bold" panose="020B0703020202020204" pitchFamily="34" charset="0"/>
              </a:endParaRPr>
            </a:p>
          </p:txBody>
        </p:sp>
        <p:pic>
          <p:nvPicPr>
            <p:cNvPr id="16" name="Picture 15" descr="A picture containing sitting, dog&#10;&#10;Description automatically generated">
              <a:extLst>
                <a:ext uri="{FF2B5EF4-FFF2-40B4-BE49-F238E27FC236}">
                  <a16:creationId xmlns:a16="http://schemas.microsoft.com/office/drawing/2014/main" id="{F75D7E51-F83E-7B4D-E691-D210D07296D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49737"/>
            <a:stretch>
              <a:fillRect/>
            </a:stretch>
          </p:blipFill>
          <p:spPr>
            <a:xfrm>
              <a:off x="331483" y="1802233"/>
              <a:ext cx="1978214" cy="1204737"/>
            </a:xfrm>
            <a:prstGeom prst="rect">
              <a:avLst/>
            </a:prstGeom>
          </p:spPr>
        </p:pic>
        <p:sp>
          <p:nvSpPr>
            <p:cNvPr id="24" name="Rectangle 23">
              <a:extLst>
                <a:ext uri="{FF2B5EF4-FFF2-40B4-BE49-F238E27FC236}">
                  <a16:creationId xmlns:a16="http://schemas.microsoft.com/office/drawing/2014/main" id="{AF959F56-1730-86AF-C2AE-4141F9FCC509}"/>
                </a:ext>
              </a:extLst>
            </p:cNvPr>
            <p:cNvSpPr/>
            <p:nvPr/>
          </p:nvSpPr>
          <p:spPr>
            <a:xfrm>
              <a:off x="347166" y="4788191"/>
              <a:ext cx="1938230" cy="1446621"/>
            </a:xfrm>
            <a:prstGeom prst="rect">
              <a:avLst/>
            </a:prstGeom>
            <a:solidFill>
              <a:srgbClr val="EF7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TextBox 24">
              <a:extLst>
                <a:ext uri="{FF2B5EF4-FFF2-40B4-BE49-F238E27FC236}">
                  <a16:creationId xmlns:a16="http://schemas.microsoft.com/office/drawing/2014/main" id="{4B838090-9529-AEC0-45EB-19842D34A427}"/>
                </a:ext>
              </a:extLst>
            </p:cNvPr>
            <p:cNvSpPr txBox="1"/>
            <p:nvPr/>
          </p:nvSpPr>
          <p:spPr>
            <a:xfrm>
              <a:off x="871488" y="5965098"/>
              <a:ext cx="979755" cy="292388"/>
            </a:xfrm>
            <a:prstGeom prst="rect">
              <a:avLst/>
            </a:prstGeom>
            <a:noFill/>
          </p:spPr>
          <p:txBody>
            <a:bodyPr wrap="square" rtlCol="0">
              <a:spAutoFit/>
            </a:bodyPr>
            <a:lstStyle/>
            <a:p>
              <a:r>
                <a:rPr lang="en-GB" altLang="en-US" sz="1300" b="1" dirty="0" err="1">
                  <a:solidFill>
                    <a:schemeClr val="bg1"/>
                  </a:solidFill>
                  <a:latin typeface="Avenir Next Demi Bold" panose="020B0703020202020204" pitchFamily="34" charset="0"/>
                  <a:cs typeface="Times New Roman" panose="02020603050405020304" pitchFamily="18" charset="0"/>
                </a:rPr>
                <a:t>LivLonga</a:t>
              </a:r>
              <a:r>
                <a:rPr lang="en-GB" altLang="en-US" sz="1300" b="1" dirty="0">
                  <a:solidFill>
                    <a:schemeClr val="bg1"/>
                  </a:solidFill>
                  <a:latin typeface="Avenir Next Demi Bold" panose="020B0703020202020204" pitchFamily="34" charset="0"/>
                  <a:cs typeface="Times New Roman" panose="02020603050405020304" pitchFamily="18" charset="0"/>
                </a:rPr>
                <a:t>®</a:t>
              </a:r>
              <a:endParaRPr lang="en-IN" sz="1300" b="1" dirty="0">
                <a:solidFill>
                  <a:schemeClr val="bg1"/>
                </a:solidFill>
                <a:latin typeface="Avenir Next Demi Bold" panose="020B0703020202020204" pitchFamily="34" charset="0"/>
              </a:endParaRPr>
            </a:p>
          </p:txBody>
        </p:sp>
        <p:pic>
          <p:nvPicPr>
            <p:cNvPr id="26" name="Picture 25" descr="A picture containing sitting, dog&#10;&#10;Description automatically generated">
              <a:extLst>
                <a:ext uri="{FF2B5EF4-FFF2-40B4-BE49-F238E27FC236}">
                  <a16:creationId xmlns:a16="http://schemas.microsoft.com/office/drawing/2014/main" id="{4263A3F0-5CCE-6E46-9C27-73C4B04CE9C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50845"/>
            <a:stretch>
              <a:fillRect/>
            </a:stretch>
          </p:blipFill>
          <p:spPr>
            <a:xfrm>
              <a:off x="347166" y="4783114"/>
              <a:ext cx="1938230" cy="1204737"/>
            </a:xfrm>
            <a:prstGeom prst="rect">
              <a:avLst/>
            </a:prstGeom>
          </p:spPr>
        </p:pic>
      </p:grpSp>
    </p:spTree>
    <p:extLst>
      <p:ext uri="{BB962C8B-B14F-4D97-AF65-F5344CB8AC3E}">
        <p14:creationId xmlns:p14="http://schemas.microsoft.com/office/powerpoint/2010/main" val="31622711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2E553-1AE8-43DC-8122-67C4DE654AF8}"/>
              </a:ext>
            </a:extLst>
          </p:cNvPr>
          <p:cNvSpPr>
            <a:spLocks noGrp="1"/>
          </p:cNvSpPr>
          <p:nvPr>
            <p:ph type="title"/>
          </p:nvPr>
        </p:nvSpPr>
        <p:spPr>
          <a:xfrm>
            <a:off x="2811039" y="443835"/>
            <a:ext cx="6688561" cy="776288"/>
          </a:xfrm>
        </p:spPr>
        <p:txBody>
          <a:bodyPr>
            <a:noAutofit/>
          </a:bodyPr>
          <a:lstStyle/>
          <a:p>
            <a:r>
              <a:rPr lang="en-US" altLang="en-US" sz="4000" dirty="0">
                <a:latin typeface="Avenir Next LT Pro Demi" panose="020B0704020202020204" pitchFamily="34" charset="0"/>
                <a:cs typeface="Times New Roman" panose="02020603050405020304" pitchFamily="18" charset="0"/>
              </a:rPr>
              <a:t>Liver Fibrosis</a:t>
            </a:r>
          </a:p>
        </p:txBody>
      </p:sp>
      <p:sp>
        <p:nvSpPr>
          <p:cNvPr id="3" name="Content Placeholder 2">
            <a:extLst>
              <a:ext uri="{FF2B5EF4-FFF2-40B4-BE49-F238E27FC236}">
                <a16:creationId xmlns:a16="http://schemas.microsoft.com/office/drawing/2014/main" id="{70CAE606-4B06-4106-B86B-AA296B442D19}"/>
              </a:ext>
            </a:extLst>
          </p:cNvPr>
          <p:cNvSpPr>
            <a:spLocks noGrp="1"/>
          </p:cNvSpPr>
          <p:nvPr>
            <p:ph idx="1"/>
          </p:nvPr>
        </p:nvSpPr>
        <p:spPr>
          <a:xfrm>
            <a:off x="2811039" y="1562467"/>
            <a:ext cx="10173070" cy="1041970"/>
          </a:xfrm>
        </p:spPr>
        <p:txBody>
          <a:bodyPr>
            <a:normAutofit/>
          </a:bodyPr>
          <a:lstStyle/>
          <a:p>
            <a:pPr>
              <a:lnSpc>
                <a:spcPct val="100000"/>
              </a:lnSpc>
              <a:spcBef>
                <a:spcPts val="1200"/>
              </a:spcBef>
              <a:buClr>
                <a:schemeClr val="tx1"/>
              </a:buClr>
              <a:buFontTx/>
              <a:buChar char="•"/>
            </a:pPr>
            <a:r>
              <a:rPr lang="en-GB" altLang="en-US" sz="2400" dirty="0">
                <a:latin typeface="Avenir Next LT Pro" panose="020B0504020202020204" pitchFamily="34" charset="0"/>
                <a:cs typeface="Times New Roman" panose="02020603050405020304" pitchFamily="18" charset="0"/>
              </a:rPr>
              <a:t>Reduced Collagen deposition as seen by Picrosirius red </a:t>
            </a:r>
          </a:p>
          <a:p>
            <a:pPr>
              <a:lnSpc>
                <a:spcPct val="100000"/>
              </a:lnSpc>
              <a:spcBef>
                <a:spcPts val="1200"/>
              </a:spcBef>
              <a:buClr>
                <a:schemeClr val="tx1"/>
              </a:buClr>
              <a:buFontTx/>
              <a:buChar char="•"/>
            </a:pPr>
            <a:r>
              <a:rPr lang="en-GB" altLang="en-US" sz="2400" dirty="0">
                <a:latin typeface="Avenir Next LT Pro" panose="020B0504020202020204" pitchFamily="34" charset="0"/>
                <a:cs typeface="Times New Roman" panose="02020603050405020304" pitchFamily="18" charset="0"/>
              </a:rPr>
              <a:t>Reduction in Area of Fibrosis</a:t>
            </a:r>
          </a:p>
        </p:txBody>
      </p:sp>
      <p:pic>
        <p:nvPicPr>
          <p:cNvPr id="6" name="Picture 5" descr="A screenshot of a cell phone&#10;&#10;Description automatically generated">
            <a:extLst>
              <a:ext uri="{FF2B5EF4-FFF2-40B4-BE49-F238E27FC236}">
                <a16:creationId xmlns:a16="http://schemas.microsoft.com/office/drawing/2014/main" id="{2FB9B5A2-DA0F-40A5-8706-A73554BFAC8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67992" y="2770902"/>
            <a:ext cx="4741288" cy="3475042"/>
          </a:xfrm>
          <a:prstGeom prst="rect">
            <a:avLst/>
          </a:prstGeom>
        </p:spPr>
      </p:pic>
      <p:grpSp>
        <p:nvGrpSpPr>
          <p:cNvPr id="5" name="Group 4">
            <a:extLst>
              <a:ext uri="{FF2B5EF4-FFF2-40B4-BE49-F238E27FC236}">
                <a16:creationId xmlns:a16="http://schemas.microsoft.com/office/drawing/2014/main" id="{0CA6B785-68D6-CA87-2555-7852C076BE4D}"/>
              </a:ext>
            </a:extLst>
          </p:cNvPr>
          <p:cNvGrpSpPr/>
          <p:nvPr/>
        </p:nvGrpSpPr>
        <p:grpSpPr>
          <a:xfrm>
            <a:off x="205931" y="157675"/>
            <a:ext cx="2314207" cy="6270942"/>
            <a:chOff x="171333" y="106874"/>
            <a:chExt cx="2371952" cy="6427416"/>
          </a:xfrm>
        </p:grpSpPr>
        <p:sp>
          <p:nvSpPr>
            <p:cNvPr id="13" name="Rectangle 12">
              <a:extLst>
                <a:ext uri="{FF2B5EF4-FFF2-40B4-BE49-F238E27FC236}">
                  <a16:creationId xmlns:a16="http://schemas.microsoft.com/office/drawing/2014/main" id="{AA89435F-6476-45F9-B84F-AE8F64C7B4FE}"/>
                </a:ext>
              </a:extLst>
            </p:cNvPr>
            <p:cNvSpPr/>
            <p:nvPr/>
          </p:nvSpPr>
          <p:spPr>
            <a:xfrm>
              <a:off x="206792" y="1997594"/>
              <a:ext cx="2283566" cy="1319434"/>
            </a:xfrm>
            <a:prstGeom prst="rect">
              <a:avLst/>
            </a:prstGeom>
            <a:solidFill>
              <a:srgbClr val="EF7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TextBox 13">
              <a:extLst>
                <a:ext uri="{FF2B5EF4-FFF2-40B4-BE49-F238E27FC236}">
                  <a16:creationId xmlns:a16="http://schemas.microsoft.com/office/drawing/2014/main" id="{D1951A3B-97D8-4A47-9044-99E75FE20B86}"/>
                </a:ext>
              </a:extLst>
            </p:cNvPr>
            <p:cNvSpPr txBox="1"/>
            <p:nvPr/>
          </p:nvSpPr>
          <p:spPr>
            <a:xfrm>
              <a:off x="979825" y="3018948"/>
              <a:ext cx="1170662" cy="315457"/>
            </a:xfrm>
            <a:prstGeom prst="rect">
              <a:avLst/>
            </a:prstGeom>
            <a:noFill/>
          </p:spPr>
          <p:txBody>
            <a:bodyPr wrap="square" rtlCol="0">
              <a:spAutoFit/>
            </a:bodyPr>
            <a:lstStyle/>
            <a:p>
              <a:r>
                <a:rPr lang="en-GB" altLang="en-US" sz="1400" b="1" dirty="0" err="1">
                  <a:solidFill>
                    <a:schemeClr val="bg1"/>
                  </a:solidFill>
                  <a:latin typeface="Avenir Next Demi Bold" panose="020B0703020202020204" pitchFamily="34" charset="0"/>
                  <a:cs typeface="Times New Roman" panose="02020603050405020304" pitchFamily="18" charset="0"/>
                </a:rPr>
                <a:t>Livinol</a:t>
              </a:r>
              <a:r>
                <a:rPr lang="en-GB" altLang="en-US" sz="1400" b="1" dirty="0">
                  <a:solidFill>
                    <a:schemeClr val="bg1"/>
                  </a:solidFill>
                  <a:latin typeface="Avenir Next Demi Bold" panose="020B0703020202020204" pitchFamily="34" charset="0"/>
                  <a:cs typeface="Times New Roman" panose="02020603050405020304" pitchFamily="18" charset="0"/>
                </a:rPr>
                <a:t>™</a:t>
              </a:r>
              <a:endParaRPr lang="en-IN" sz="1400" b="1" dirty="0">
                <a:solidFill>
                  <a:schemeClr val="bg1"/>
                </a:solidFill>
                <a:latin typeface="Avenir Next Demi Bold" panose="020B0703020202020204" pitchFamily="34" charset="0"/>
              </a:endParaRPr>
            </a:p>
          </p:txBody>
        </p:sp>
        <p:sp>
          <p:nvSpPr>
            <p:cNvPr id="12" name="Rectangle 11">
              <a:extLst>
                <a:ext uri="{FF2B5EF4-FFF2-40B4-BE49-F238E27FC236}">
                  <a16:creationId xmlns:a16="http://schemas.microsoft.com/office/drawing/2014/main" id="{22030B3B-0E31-4B63-923D-0F8B60716158}"/>
                </a:ext>
              </a:extLst>
            </p:cNvPr>
            <p:cNvSpPr/>
            <p:nvPr/>
          </p:nvSpPr>
          <p:spPr>
            <a:xfrm>
              <a:off x="206793" y="372197"/>
              <a:ext cx="2277216" cy="1319434"/>
            </a:xfrm>
            <a:prstGeom prst="rect">
              <a:avLst/>
            </a:prstGeom>
            <a:solidFill>
              <a:srgbClr val="EF7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Rectangle 16">
              <a:extLst>
                <a:ext uri="{FF2B5EF4-FFF2-40B4-BE49-F238E27FC236}">
                  <a16:creationId xmlns:a16="http://schemas.microsoft.com/office/drawing/2014/main" id="{EBFFFED8-CDF0-4543-AF38-C7C063959742}"/>
                </a:ext>
              </a:extLst>
            </p:cNvPr>
            <p:cNvSpPr/>
            <p:nvPr/>
          </p:nvSpPr>
          <p:spPr>
            <a:xfrm>
              <a:off x="193411" y="3619752"/>
              <a:ext cx="2296947" cy="1319434"/>
            </a:xfrm>
            <a:prstGeom prst="rect">
              <a:avLst/>
            </a:prstGeom>
            <a:solidFill>
              <a:srgbClr val="EF7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TextBox 17">
              <a:extLst>
                <a:ext uri="{FF2B5EF4-FFF2-40B4-BE49-F238E27FC236}">
                  <a16:creationId xmlns:a16="http://schemas.microsoft.com/office/drawing/2014/main" id="{6D3AA245-3CB5-4C5B-90D0-05CB5F3542C7}"/>
                </a:ext>
              </a:extLst>
            </p:cNvPr>
            <p:cNvSpPr txBox="1"/>
            <p:nvPr/>
          </p:nvSpPr>
          <p:spPr>
            <a:xfrm>
              <a:off x="459033" y="4666825"/>
              <a:ext cx="2031325" cy="315457"/>
            </a:xfrm>
            <a:prstGeom prst="rect">
              <a:avLst/>
            </a:prstGeom>
            <a:noFill/>
          </p:spPr>
          <p:txBody>
            <a:bodyPr wrap="square" rtlCol="0">
              <a:spAutoFit/>
            </a:bodyPr>
            <a:lstStyle/>
            <a:p>
              <a:r>
                <a:rPr lang="en-GB" altLang="en-US" sz="1400" b="1" dirty="0">
                  <a:solidFill>
                    <a:schemeClr val="bg1"/>
                  </a:solidFill>
                  <a:latin typeface="Avenir Next Demi Bold" panose="020B0703020202020204" pitchFamily="34" charset="0"/>
                  <a:cs typeface="Times New Roman" panose="02020603050405020304" pitchFamily="18" charset="0"/>
                </a:rPr>
                <a:t>Curcumin C3 Complex®</a:t>
              </a:r>
              <a:endParaRPr lang="en-IN" sz="1400" b="1" dirty="0">
                <a:solidFill>
                  <a:schemeClr val="bg1"/>
                </a:solidFill>
                <a:latin typeface="Avenir Next Demi Bold" panose="020B0703020202020204" pitchFamily="34" charset="0"/>
              </a:endParaRPr>
            </a:p>
          </p:txBody>
        </p:sp>
        <p:sp>
          <p:nvSpPr>
            <p:cNvPr id="19" name="Rectangle 18">
              <a:extLst>
                <a:ext uri="{FF2B5EF4-FFF2-40B4-BE49-F238E27FC236}">
                  <a16:creationId xmlns:a16="http://schemas.microsoft.com/office/drawing/2014/main" id="{D31EE2F3-6A66-4F13-BF72-63706641F108}"/>
                </a:ext>
              </a:extLst>
            </p:cNvPr>
            <p:cNvSpPr/>
            <p:nvPr/>
          </p:nvSpPr>
          <p:spPr>
            <a:xfrm>
              <a:off x="206794" y="5210694"/>
              <a:ext cx="2296947" cy="1319434"/>
            </a:xfrm>
            <a:prstGeom prst="rect">
              <a:avLst/>
            </a:prstGeom>
            <a:solidFill>
              <a:srgbClr val="EF7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TextBox 19">
              <a:extLst>
                <a:ext uri="{FF2B5EF4-FFF2-40B4-BE49-F238E27FC236}">
                  <a16:creationId xmlns:a16="http://schemas.microsoft.com/office/drawing/2014/main" id="{0F45C46C-481F-431E-8445-C7A78AA2741D}"/>
                </a:ext>
              </a:extLst>
            </p:cNvPr>
            <p:cNvSpPr txBox="1"/>
            <p:nvPr/>
          </p:nvSpPr>
          <p:spPr>
            <a:xfrm>
              <a:off x="920147" y="6218833"/>
              <a:ext cx="979755" cy="315457"/>
            </a:xfrm>
            <a:prstGeom prst="rect">
              <a:avLst/>
            </a:prstGeom>
            <a:noFill/>
          </p:spPr>
          <p:txBody>
            <a:bodyPr wrap="square" rtlCol="0">
              <a:spAutoFit/>
            </a:bodyPr>
            <a:lstStyle/>
            <a:p>
              <a:r>
                <a:rPr lang="en-GB" altLang="en-US" sz="1400" b="1" dirty="0" err="1">
                  <a:solidFill>
                    <a:schemeClr val="bg1"/>
                  </a:solidFill>
                  <a:latin typeface="Avenir Next Demi Bold" panose="020B0703020202020204" pitchFamily="34" charset="0"/>
                  <a:cs typeface="Times New Roman" panose="02020603050405020304" pitchFamily="18" charset="0"/>
                </a:rPr>
                <a:t>LivLonga</a:t>
              </a:r>
              <a:r>
                <a:rPr lang="en-GB" altLang="en-US" sz="1400" b="1" dirty="0">
                  <a:solidFill>
                    <a:schemeClr val="bg1"/>
                  </a:solidFill>
                  <a:latin typeface="Avenir Next Demi Bold" panose="020B0703020202020204" pitchFamily="34" charset="0"/>
                  <a:cs typeface="Times New Roman" panose="02020603050405020304" pitchFamily="18" charset="0"/>
                </a:rPr>
                <a:t>®</a:t>
              </a:r>
              <a:endParaRPr lang="en-IN" sz="1400" b="1" dirty="0">
                <a:solidFill>
                  <a:schemeClr val="bg1"/>
                </a:solidFill>
                <a:latin typeface="Avenir Next Demi Bold" panose="020B0703020202020204" pitchFamily="34" charset="0"/>
              </a:endParaRPr>
            </a:p>
          </p:txBody>
        </p:sp>
        <p:sp>
          <p:nvSpPr>
            <p:cNvPr id="11" name="TextBox 10">
              <a:extLst>
                <a:ext uri="{FF2B5EF4-FFF2-40B4-BE49-F238E27FC236}">
                  <a16:creationId xmlns:a16="http://schemas.microsoft.com/office/drawing/2014/main" id="{CD6AAA2B-D862-4E27-AA13-0F45771338E8}"/>
                </a:ext>
              </a:extLst>
            </p:cNvPr>
            <p:cNvSpPr txBox="1"/>
            <p:nvPr/>
          </p:nvSpPr>
          <p:spPr>
            <a:xfrm>
              <a:off x="1018643" y="1403712"/>
              <a:ext cx="1034539" cy="307777"/>
            </a:xfrm>
            <a:prstGeom prst="rect">
              <a:avLst/>
            </a:prstGeom>
            <a:noFill/>
          </p:spPr>
          <p:txBody>
            <a:bodyPr wrap="square" rtlCol="0">
              <a:spAutoFit/>
            </a:bodyPr>
            <a:lstStyle/>
            <a:p>
              <a:r>
                <a:rPr lang="en-GB" altLang="en-US" sz="1400" b="1" dirty="0">
                  <a:solidFill>
                    <a:schemeClr val="bg1"/>
                  </a:solidFill>
                  <a:latin typeface="Avenir Next Demi Bold" panose="020B0703020202020204" pitchFamily="34" charset="0"/>
                  <a:cs typeface="Times New Roman" panose="02020603050405020304" pitchFamily="18" charset="0"/>
                </a:rPr>
                <a:t>Vehicle</a:t>
              </a:r>
              <a:endParaRPr lang="en-IN" sz="1300" b="1" dirty="0">
                <a:solidFill>
                  <a:schemeClr val="bg1"/>
                </a:solidFill>
                <a:latin typeface="Avenir Next Demi Bold" panose="020B0703020202020204" pitchFamily="34" charset="0"/>
              </a:endParaRPr>
            </a:p>
          </p:txBody>
        </p:sp>
        <p:pic>
          <p:nvPicPr>
            <p:cNvPr id="15" name="Picture 14" descr="A picture containing rug&#10;&#10;Description automatically generated">
              <a:extLst>
                <a:ext uri="{FF2B5EF4-FFF2-40B4-BE49-F238E27FC236}">
                  <a16:creationId xmlns:a16="http://schemas.microsoft.com/office/drawing/2014/main" id="{F889A2D0-924D-4BE4-A141-2F4EE63DBED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6792" y="106874"/>
              <a:ext cx="2277217" cy="1268767"/>
            </a:xfrm>
            <a:prstGeom prst="rect">
              <a:avLst/>
            </a:prstGeom>
          </p:spPr>
        </p:pic>
        <p:pic>
          <p:nvPicPr>
            <p:cNvPr id="21" name="Picture 20" descr="A picture containing rug&#10;&#10;Description automatically generated">
              <a:extLst>
                <a:ext uri="{FF2B5EF4-FFF2-40B4-BE49-F238E27FC236}">
                  <a16:creationId xmlns:a16="http://schemas.microsoft.com/office/drawing/2014/main" id="{CECEF157-ABDB-4346-8C42-31EDCF96A02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71333" y="3378200"/>
              <a:ext cx="2319025" cy="1268767"/>
            </a:xfrm>
            <a:prstGeom prst="rect">
              <a:avLst/>
            </a:prstGeom>
          </p:spPr>
        </p:pic>
        <p:pic>
          <p:nvPicPr>
            <p:cNvPr id="22" name="Picture 21" descr="A picture containing rug&#10;&#10;Description automatically generated">
              <a:extLst>
                <a:ext uri="{FF2B5EF4-FFF2-40B4-BE49-F238E27FC236}">
                  <a16:creationId xmlns:a16="http://schemas.microsoft.com/office/drawing/2014/main" id="{A8DA7890-D0A9-46A3-B407-8B0E9055E70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06793" y="4979071"/>
              <a:ext cx="2296947" cy="1268767"/>
            </a:xfrm>
            <a:prstGeom prst="rect">
              <a:avLst/>
            </a:prstGeom>
          </p:spPr>
        </p:pic>
        <p:pic>
          <p:nvPicPr>
            <p:cNvPr id="23" name="Picture 22" descr="A picture containing rug&#10;&#10;Description automatically generated">
              <a:extLst>
                <a:ext uri="{FF2B5EF4-FFF2-40B4-BE49-F238E27FC236}">
                  <a16:creationId xmlns:a16="http://schemas.microsoft.com/office/drawing/2014/main" id="{B368A45E-1C11-4E19-8AA8-083B9D07ABD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06792" y="1732271"/>
              <a:ext cx="2336493" cy="1268767"/>
            </a:xfrm>
            <a:prstGeom prst="rect">
              <a:avLst/>
            </a:prstGeom>
          </p:spPr>
        </p:pic>
      </p:grpSp>
      <p:sp>
        <p:nvSpPr>
          <p:cNvPr id="4" name="Rectangle 3">
            <a:extLst>
              <a:ext uri="{FF2B5EF4-FFF2-40B4-BE49-F238E27FC236}">
                <a16:creationId xmlns:a16="http://schemas.microsoft.com/office/drawing/2014/main" id="{586A5731-1282-D2CD-C0E4-C8164292EAA8}"/>
              </a:ext>
            </a:extLst>
          </p:cNvPr>
          <p:cNvSpPr/>
          <p:nvPr/>
        </p:nvSpPr>
        <p:spPr>
          <a:xfrm rot="16200000">
            <a:off x="5753382" y="-1837193"/>
            <a:ext cx="55315" cy="594000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rgbClr val="00B050"/>
              </a:solidFill>
            </a:endParaRPr>
          </a:p>
        </p:txBody>
      </p:sp>
    </p:spTree>
    <p:extLst>
      <p:ext uri="{BB962C8B-B14F-4D97-AF65-F5344CB8AC3E}">
        <p14:creationId xmlns:p14="http://schemas.microsoft.com/office/powerpoint/2010/main" val="29453946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B6C94841-F8F6-BFC8-FA2B-D65496904DA4}"/>
              </a:ext>
            </a:extLst>
          </p:cNvPr>
          <p:cNvSpPr/>
          <p:nvPr/>
        </p:nvSpPr>
        <p:spPr>
          <a:xfrm>
            <a:off x="1722967" y="1667934"/>
            <a:ext cx="10469033" cy="4510672"/>
          </a:xfrm>
          <a:prstGeom prst="snip1Rect">
            <a:avLst>
              <a:gd name="adj" fmla="val 9759"/>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 name="Content Placeholder 1">
            <a:extLst>
              <a:ext uri="{FF2B5EF4-FFF2-40B4-BE49-F238E27FC236}">
                <a16:creationId xmlns:a16="http://schemas.microsoft.com/office/drawing/2014/main" id="{02DFDE94-8838-A251-3110-C570AC87A899}"/>
              </a:ext>
            </a:extLst>
          </p:cNvPr>
          <p:cNvSpPr>
            <a:spLocks noGrp="1"/>
          </p:cNvSpPr>
          <p:nvPr>
            <p:ph sz="half" idx="1"/>
          </p:nvPr>
        </p:nvSpPr>
        <p:spPr>
          <a:xfrm>
            <a:off x="5621865" y="1950773"/>
            <a:ext cx="6299201" cy="4101042"/>
          </a:xfrm>
        </p:spPr>
        <p:txBody>
          <a:bodyPr>
            <a:normAutofit fontScale="85000" lnSpcReduction="20000"/>
          </a:bodyPr>
          <a:lstStyle/>
          <a:p>
            <a:pPr marL="0" indent="0">
              <a:lnSpc>
                <a:spcPct val="120000"/>
              </a:lnSpc>
              <a:spcBef>
                <a:spcPts val="0"/>
              </a:spcBef>
              <a:buNone/>
            </a:pPr>
            <a:r>
              <a:rPr lang="en-US" sz="2400" dirty="0">
                <a:latin typeface="Avenir Next LT Pro Demi" panose="020B0704020202020204" pitchFamily="34" charset="0"/>
              </a:rPr>
              <a:t>Liver health is compromised by</a:t>
            </a:r>
          </a:p>
          <a:p>
            <a:pPr>
              <a:lnSpc>
                <a:spcPct val="120000"/>
              </a:lnSpc>
              <a:spcBef>
                <a:spcPts val="0"/>
              </a:spcBef>
            </a:pPr>
            <a:r>
              <a:rPr lang="en-US" sz="2400" dirty="0">
                <a:latin typeface="Avenir Next LT Pro" panose="020B0504020202020204" pitchFamily="34" charset="0"/>
              </a:rPr>
              <a:t>Natural age-related changes:</a:t>
            </a:r>
          </a:p>
          <a:p>
            <a:pPr lvl="1">
              <a:lnSpc>
                <a:spcPct val="120000"/>
              </a:lnSpc>
              <a:spcBef>
                <a:spcPts val="0"/>
              </a:spcBef>
            </a:pPr>
            <a:r>
              <a:rPr lang="en-US" dirty="0">
                <a:latin typeface="Avenir Next LT Pro" panose="020B0504020202020204" pitchFamily="34" charset="0"/>
              </a:rPr>
              <a:t>Decreased regenerative capacity</a:t>
            </a:r>
          </a:p>
          <a:p>
            <a:pPr lvl="1">
              <a:lnSpc>
                <a:spcPct val="120000"/>
              </a:lnSpc>
              <a:spcBef>
                <a:spcPts val="0"/>
              </a:spcBef>
            </a:pPr>
            <a:r>
              <a:rPr lang="en-US" dirty="0">
                <a:latin typeface="Avenir Next LT Pro" panose="020B0504020202020204" pitchFamily="34" charset="0"/>
              </a:rPr>
              <a:t>Reduced blood flow</a:t>
            </a:r>
          </a:p>
          <a:p>
            <a:pPr lvl="1">
              <a:lnSpc>
                <a:spcPct val="120000"/>
              </a:lnSpc>
              <a:spcBef>
                <a:spcPts val="0"/>
              </a:spcBef>
            </a:pPr>
            <a:r>
              <a:rPr lang="en-US" dirty="0">
                <a:latin typeface="Avenir Next LT Pro" panose="020B0504020202020204" pitchFamily="34" charset="0"/>
              </a:rPr>
              <a:t>Increased oxidative stress</a:t>
            </a:r>
          </a:p>
          <a:p>
            <a:pPr lvl="1">
              <a:lnSpc>
                <a:spcPct val="120000"/>
              </a:lnSpc>
              <a:spcBef>
                <a:spcPts val="0"/>
              </a:spcBef>
            </a:pPr>
            <a:r>
              <a:rPr lang="en-US" dirty="0">
                <a:latin typeface="Avenir Next LT Pro" panose="020B0504020202020204" pitchFamily="34" charset="0"/>
              </a:rPr>
              <a:t>Impaired detoxification</a:t>
            </a:r>
          </a:p>
          <a:p>
            <a:pPr>
              <a:lnSpc>
                <a:spcPct val="120000"/>
              </a:lnSpc>
              <a:spcBef>
                <a:spcPts val="0"/>
              </a:spcBef>
            </a:pPr>
            <a:r>
              <a:rPr lang="en-US" sz="2400" dirty="0">
                <a:latin typeface="Avenir Next LT Pro" panose="020B0504020202020204" pitchFamily="34" charset="0"/>
              </a:rPr>
              <a:t>Modern lifestyle factors compound aging effects:</a:t>
            </a:r>
          </a:p>
          <a:p>
            <a:pPr lvl="1">
              <a:lnSpc>
                <a:spcPct val="120000"/>
              </a:lnSpc>
              <a:spcBef>
                <a:spcPts val="0"/>
              </a:spcBef>
            </a:pPr>
            <a:r>
              <a:rPr lang="en-US" dirty="0">
                <a:latin typeface="Avenir Next LT Pro" panose="020B0504020202020204" pitchFamily="34" charset="0"/>
              </a:rPr>
              <a:t>Sedentary lifestyle &amp; obesity</a:t>
            </a:r>
          </a:p>
          <a:p>
            <a:pPr lvl="1">
              <a:lnSpc>
                <a:spcPct val="120000"/>
              </a:lnSpc>
              <a:spcBef>
                <a:spcPts val="0"/>
              </a:spcBef>
            </a:pPr>
            <a:r>
              <a:rPr lang="en-US" dirty="0">
                <a:latin typeface="Avenir Next LT Pro" panose="020B0504020202020204" pitchFamily="34" charset="0"/>
              </a:rPr>
              <a:t>Poor diet &amp; excess sugar</a:t>
            </a:r>
          </a:p>
          <a:p>
            <a:pPr lvl="1">
              <a:lnSpc>
                <a:spcPct val="120000"/>
              </a:lnSpc>
              <a:spcBef>
                <a:spcPts val="0"/>
              </a:spcBef>
            </a:pPr>
            <a:r>
              <a:rPr lang="en-US" dirty="0">
                <a:latin typeface="Avenir Next LT Pro" panose="020B0504020202020204" pitchFamily="34" charset="0"/>
              </a:rPr>
              <a:t>Medication burden</a:t>
            </a:r>
          </a:p>
          <a:p>
            <a:pPr lvl="1">
              <a:lnSpc>
                <a:spcPct val="120000"/>
              </a:lnSpc>
              <a:spcBef>
                <a:spcPts val="0"/>
              </a:spcBef>
            </a:pPr>
            <a:r>
              <a:rPr lang="en-US" dirty="0">
                <a:latin typeface="Avenir Next LT Pro" panose="020B0504020202020204" pitchFamily="34" charset="0"/>
              </a:rPr>
              <a:t>Environmental toxins</a:t>
            </a:r>
          </a:p>
          <a:p>
            <a:pPr lvl="1">
              <a:lnSpc>
                <a:spcPct val="120000"/>
              </a:lnSpc>
              <a:spcBef>
                <a:spcPts val="0"/>
              </a:spcBef>
            </a:pPr>
            <a:r>
              <a:rPr lang="en-US" dirty="0">
                <a:latin typeface="Avenir Next LT Pro" panose="020B0504020202020204" pitchFamily="34" charset="0"/>
              </a:rPr>
              <a:t>Excess alcohol</a:t>
            </a:r>
          </a:p>
          <a:p>
            <a:pPr lvl="1">
              <a:lnSpc>
                <a:spcPct val="120000"/>
              </a:lnSpc>
              <a:spcBef>
                <a:spcPts val="0"/>
              </a:spcBef>
            </a:pPr>
            <a:r>
              <a:rPr lang="en-US" dirty="0">
                <a:latin typeface="Avenir Next LT Pro" panose="020B0504020202020204" pitchFamily="34" charset="0"/>
              </a:rPr>
              <a:t>Viral infection</a:t>
            </a:r>
          </a:p>
        </p:txBody>
      </p:sp>
      <p:pic>
        <p:nvPicPr>
          <p:cNvPr id="4" name="Picture 3">
            <a:extLst>
              <a:ext uri="{FF2B5EF4-FFF2-40B4-BE49-F238E27FC236}">
                <a16:creationId xmlns:a16="http://schemas.microsoft.com/office/drawing/2014/main" id="{DE03281D-157F-A8B7-5D65-6C5C6B61B433}"/>
              </a:ext>
            </a:extLst>
          </p:cNvPr>
          <p:cNvPicPr>
            <a:picLocks noChangeAspect="1"/>
          </p:cNvPicPr>
          <p:nvPr/>
        </p:nvPicPr>
        <p:blipFill>
          <a:blip r:embed="rId3"/>
          <a:srcRect l="1926" r="2514" b="-2"/>
          <a:stretch>
            <a:fillRect/>
          </a:stretch>
        </p:blipFill>
        <p:spPr>
          <a:xfrm>
            <a:off x="0" y="2167091"/>
            <a:ext cx="5223934" cy="3512356"/>
          </a:xfrm>
          <a:prstGeom prst="rect">
            <a:avLst/>
          </a:prstGeom>
          <a:noFill/>
        </p:spPr>
      </p:pic>
      <p:sp>
        <p:nvSpPr>
          <p:cNvPr id="3" name="Title 2">
            <a:extLst>
              <a:ext uri="{FF2B5EF4-FFF2-40B4-BE49-F238E27FC236}">
                <a16:creationId xmlns:a16="http://schemas.microsoft.com/office/drawing/2014/main" id="{2B1EF04E-58B2-7694-B113-EB9492DBF75E}"/>
              </a:ext>
            </a:extLst>
          </p:cNvPr>
          <p:cNvSpPr>
            <a:spLocks noGrp="1"/>
          </p:cNvSpPr>
          <p:nvPr>
            <p:ph type="title"/>
          </p:nvPr>
        </p:nvSpPr>
        <p:spPr>
          <a:xfrm>
            <a:off x="838200" y="353937"/>
            <a:ext cx="10515600" cy="747259"/>
          </a:xfrm>
        </p:spPr>
        <p:txBody>
          <a:bodyPr anchor="ctr">
            <a:normAutofit/>
          </a:bodyPr>
          <a:lstStyle/>
          <a:p>
            <a:r>
              <a:rPr lang="en-US" dirty="0">
                <a:latin typeface="Avenir Next LT Pro Demi" panose="020B0704020202020204" pitchFamily="34" charset="0"/>
              </a:rPr>
              <a:t>The Aging Liver: Increased Vulnerability</a:t>
            </a:r>
          </a:p>
        </p:txBody>
      </p:sp>
      <p:sp>
        <p:nvSpPr>
          <p:cNvPr id="5" name="Rectangle 4">
            <a:extLst>
              <a:ext uri="{FF2B5EF4-FFF2-40B4-BE49-F238E27FC236}">
                <a16:creationId xmlns:a16="http://schemas.microsoft.com/office/drawing/2014/main" id="{5F426453-E13B-C038-D670-061FCFC0760A}"/>
              </a:ext>
            </a:extLst>
          </p:cNvPr>
          <p:cNvSpPr/>
          <p:nvPr/>
        </p:nvSpPr>
        <p:spPr>
          <a:xfrm rot="16200000">
            <a:off x="2942341" y="-1837193"/>
            <a:ext cx="55315" cy="594000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rgbClr val="00B050"/>
              </a:solidFill>
            </a:endParaRPr>
          </a:p>
        </p:txBody>
      </p:sp>
    </p:spTree>
    <p:extLst>
      <p:ext uri="{BB962C8B-B14F-4D97-AF65-F5344CB8AC3E}">
        <p14:creationId xmlns:p14="http://schemas.microsoft.com/office/powerpoint/2010/main" val="1189843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197B97-BEDE-31AD-5764-1A90D5751F7E}"/>
              </a:ext>
            </a:extLst>
          </p:cNvPr>
          <p:cNvSpPr>
            <a:spLocks noGrp="1"/>
          </p:cNvSpPr>
          <p:nvPr>
            <p:ph idx="1"/>
          </p:nvPr>
        </p:nvSpPr>
        <p:spPr>
          <a:xfrm>
            <a:off x="1463421" y="1817158"/>
            <a:ext cx="10515600" cy="4351338"/>
          </a:xfrm>
        </p:spPr>
        <p:txBody>
          <a:bodyPr>
            <a:noAutofit/>
          </a:bodyPr>
          <a:lstStyle/>
          <a:p>
            <a:pPr marL="0" indent="0">
              <a:lnSpc>
                <a:spcPct val="100000"/>
              </a:lnSpc>
              <a:spcBef>
                <a:spcPts val="2200"/>
              </a:spcBef>
              <a:buNone/>
            </a:pPr>
            <a:r>
              <a:rPr lang="en-US" sz="2200" b="1" dirty="0">
                <a:latin typeface="Avenir Next LT Pro" panose="020B0504020202020204" pitchFamily="34" charset="0"/>
              </a:rPr>
              <a:t>Study Type:</a:t>
            </a:r>
            <a:r>
              <a:rPr lang="en-US" sz="2200" dirty="0">
                <a:latin typeface="Avenir Next LT Pro" panose="020B0504020202020204" pitchFamily="34" charset="0"/>
              </a:rPr>
              <a:t> Randomized, double-blind, placebo-controlled</a:t>
            </a:r>
          </a:p>
          <a:p>
            <a:pPr marL="0" indent="0">
              <a:lnSpc>
                <a:spcPct val="100000"/>
              </a:lnSpc>
              <a:spcBef>
                <a:spcPts val="2200"/>
              </a:spcBef>
              <a:buNone/>
            </a:pPr>
            <a:r>
              <a:rPr lang="en-US" sz="2200" b="1" dirty="0">
                <a:latin typeface="Avenir Next LT Pro" panose="020B0504020202020204" pitchFamily="34" charset="0"/>
              </a:rPr>
              <a:t>Population:</a:t>
            </a:r>
            <a:r>
              <a:rPr lang="en-US" sz="2200" dirty="0">
                <a:latin typeface="Avenir Next LT Pro" panose="020B0504020202020204" pitchFamily="34" charset="0"/>
              </a:rPr>
              <a:t> 72 patients with mild-to-moderate NASH</a:t>
            </a:r>
          </a:p>
          <a:p>
            <a:pPr marL="0" indent="0">
              <a:lnSpc>
                <a:spcPct val="100000"/>
              </a:lnSpc>
              <a:spcBef>
                <a:spcPts val="2200"/>
              </a:spcBef>
              <a:buNone/>
            </a:pPr>
            <a:r>
              <a:rPr lang="en-US" sz="2200" b="1" dirty="0">
                <a:latin typeface="Avenir Next LT Pro" panose="020B0504020202020204" pitchFamily="34" charset="0"/>
              </a:rPr>
              <a:t>Age:</a:t>
            </a:r>
            <a:r>
              <a:rPr lang="en-US" sz="2200" dirty="0">
                <a:latin typeface="Avenir Next LT Pro" panose="020B0504020202020204" pitchFamily="34" charset="0"/>
              </a:rPr>
              <a:t> 30-65 years</a:t>
            </a:r>
          </a:p>
          <a:p>
            <a:pPr marL="0" indent="0">
              <a:lnSpc>
                <a:spcPct val="100000"/>
              </a:lnSpc>
              <a:spcBef>
                <a:spcPts val="2200"/>
              </a:spcBef>
              <a:buNone/>
            </a:pPr>
            <a:r>
              <a:rPr lang="en-US" sz="2200" b="1" dirty="0">
                <a:latin typeface="Avenir Next LT Pro" panose="020B0504020202020204" pitchFamily="34" charset="0"/>
              </a:rPr>
              <a:t>BMI:</a:t>
            </a:r>
            <a:r>
              <a:rPr lang="en-US" sz="2200" dirty="0">
                <a:latin typeface="Avenir Next LT Pro" panose="020B0504020202020204" pitchFamily="34" charset="0"/>
              </a:rPr>
              <a:t> 25-35 kg/m²</a:t>
            </a:r>
          </a:p>
          <a:p>
            <a:pPr marL="0" indent="0">
              <a:lnSpc>
                <a:spcPct val="100000"/>
              </a:lnSpc>
              <a:spcBef>
                <a:spcPts val="2200"/>
              </a:spcBef>
              <a:buNone/>
            </a:pPr>
            <a:r>
              <a:rPr lang="en-US" sz="2200" b="1" dirty="0">
                <a:latin typeface="Avenir Next LT Pro" panose="020B0504020202020204" pitchFamily="34" charset="0"/>
              </a:rPr>
              <a:t>Dosage:</a:t>
            </a:r>
            <a:r>
              <a:rPr lang="en-US" sz="2200" dirty="0">
                <a:latin typeface="Avenir Next LT Pro" panose="020B0504020202020204" pitchFamily="34" charset="0"/>
              </a:rPr>
              <a:t> 2 tablets daily (450 mg each)</a:t>
            </a:r>
          </a:p>
          <a:p>
            <a:pPr marL="0" indent="0">
              <a:lnSpc>
                <a:spcPct val="100000"/>
              </a:lnSpc>
              <a:spcBef>
                <a:spcPts val="2200"/>
              </a:spcBef>
              <a:buNone/>
            </a:pPr>
            <a:r>
              <a:rPr lang="en-US" sz="2200" b="1" dirty="0">
                <a:latin typeface="Avenir Next LT Pro" panose="020B0504020202020204" pitchFamily="34" charset="0"/>
              </a:rPr>
              <a:t>Duration:</a:t>
            </a:r>
            <a:r>
              <a:rPr lang="en-US" sz="2200" dirty="0">
                <a:latin typeface="Avenir Next LT Pro" panose="020B0504020202020204" pitchFamily="34" charset="0"/>
              </a:rPr>
              <a:t> 90 days</a:t>
            </a:r>
          </a:p>
          <a:p>
            <a:pPr marL="0" indent="0">
              <a:lnSpc>
                <a:spcPct val="100000"/>
              </a:lnSpc>
              <a:spcBef>
                <a:spcPts val="2200"/>
              </a:spcBef>
              <a:buNone/>
            </a:pPr>
            <a:r>
              <a:rPr lang="en-US" sz="2200" b="1" dirty="0">
                <a:latin typeface="Avenir Next LT Pro" panose="020B0504020202020204" pitchFamily="34" charset="0"/>
              </a:rPr>
              <a:t>Publication:</a:t>
            </a:r>
            <a:r>
              <a:rPr lang="en-US" sz="2200" dirty="0">
                <a:latin typeface="Avenir Next LT Pro" panose="020B0504020202020204" pitchFamily="34" charset="0"/>
              </a:rPr>
              <a:t> Frontiers in Nutrition, 2023</a:t>
            </a:r>
          </a:p>
        </p:txBody>
      </p:sp>
      <p:sp>
        <p:nvSpPr>
          <p:cNvPr id="3" name="Title 2">
            <a:extLst>
              <a:ext uri="{FF2B5EF4-FFF2-40B4-BE49-F238E27FC236}">
                <a16:creationId xmlns:a16="http://schemas.microsoft.com/office/drawing/2014/main" id="{D97DAF51-3778-A138-235B-4547CBF179A9}"/>
              </a:ext>
            </a:extLst>
          </p:cNvPr>
          <p:cNvSpPr>
            <a:spLocks noGrp="1"/>
          </p:cNvSpPr>
          <p:nvPr>
            <p:ph type="title"/>
          </p:nvPr>
        </p:nvSpPr>
        <p:spPr>
          <a:xfrm>
            <a:off x="838200" y="361974"/>
            <a:ext cx="10515600" cy="747259"/>
          </a:xfrm>
        </p:spPr>
        <p:txBody>
          <a:bodyPr/>
          <a:lstStyle/>
          <a:p>
            <a:r>
              <a:rPr lang="en-US" dirty="0" err="1">
                <a:latin typeface="Avenir Next LT Pro Demi" panose="020B0704020202020204" pitchFamily="34" charset="0"/>
              </a:rPr>
              <a:t>LivLonga</a:t>
            </a:r>
            <a:r>
              <a:rPr lang="en-US" dirty="0">
                <a:latin typeface="Avenir Next LT Pro Demi" panose="020B0704020202020204" pitchFamily="34" charset="0"/>
              </a:rPr>
              <a:t>® Clinical Trial Design </a:t>
            </a:r>
          </a:p>
        </p:txBody>
      </p:sp>
      <p:sp>
        <p:nvSpPr>
          <p:cNvPr id="4" name="Rectangle 3">
            <a:extLst>
              <a:ext uri="{FF2B5EF4-FFF2-40B4-BE49-F238E27FC236}">
                <a16:creationId xmlns:a16="http://schemas.microsoft.com/office/drawing/2014/main" id="{46A6F689-9603-9135-8D07-4C1947531F79}"/>
              </a:ext>
            </a:extLst>
          </p:cNvPr>
          <p:cNvSpPr/>
          <p:nvPr/>
        </p:nvSpPr>
        <p:spPr>
          <a:xfrm rot="16200000">
            <a:off x="2942341" y="-1837193"/>
            <a:ext cx="55315" cy="594000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rgbClr val="00B050"/>
              </a:solidFill>
            </a:endParaRPr>
          </a:p>
        </p:txBody>
      </p:sp>
      <p:pic>
        <p:nvPicPr>
          <p:cNvPr id="5" name="Graphic 4">
            <a:extLst>
              <a:ext uri="{FF2B5EF4-FFF2-40B4-BE49-F238E27FC236}">
                <a16:creationId xmlns:a16="http://schemas.microsoft.com/office/drawing/2014/main" id="{20624CCD-0326-7F37-1E96-AADDEEECC1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1608" y="2429663"/>
            <a:ext cx="523329" cy="418663"/>
          </a:xfrm>
          <a:prstGeom prst="rect">
            <a:avLst/>
          </a:prstGeom>
        </p:spPr>
      </p:pic>
      <p:pic>
        <p:nvPicPr>
          <p:cNvPr id="7" name="Graphic 6" descr="Daily calendar with solid fill">
            <a:extLst>
              <a:ext uri="{FF2B5EF4-FFF2-40B4-BE49-F238E27FC236}">
                <a16:creationId xmlns:a16="http://schemas.microsoft.com/office/drawing/2014/main" id="{E5F5E233-6DEB-BAB6-9C53-93C59377EAC3}"/>
              </a:ext>
            </a:extLst>
          </p:cNvPr>
          <p:cNvPicPr>
            <a:picLocks noChangeAspect="1"/>
          </p:cNvPicPr>
          <p:nvPr/>
        </p:nvPicPr>
        <p:blipFill>
          <a:blip r:embed="rId5">
            <a:duotone>
              <a:schemeClr val="accent5">
                <a:shade val="45000"/>
                <a:satMod val="135000"/>
              </a:schemeClr>
              <a:prstClr val="white"/>
            </a:duotone>
            <a:extLst>
              <a:ext uri="{96DAC541-7B7A-43D3-8B79-37D633B846F1}">
                <asvg:svgBlip xmlns:asvg="http://schemas.microsoft.com/office/drawing/2016/SVG/main" r:embed="rId6"/>
              </a:ext>
            </a:extLst>
          </a:blip>
          <a:stretch>
            <a:fillRect/>
          </a:stretch>
        </p:blipFill>
        <p:spPr>
          <a:xfrm>
            <a:off x="724467" y="4764256"/>
            <a:ext cx="657611" cy="657611"/>
          </a:xfrm>
          <a:prstGeom prst="rect">
            <a:avLst/>
          </a:prstGeom>
        </p:spPr>
      </p:pic>
      <p:pic>
        <p:nvPicPr>
          <p:cNvPr id="8" name="Graphic 7">
            <a:extLst>
              <a:ext uri="{FF2B5EF4-FFF2-40B4-BE49-F238E27FC236}">
                <a16:creationId xmlns:a16="http://schemas.microsoft.com/office/drawing/2014/main" id="{E1347022-609D-EE52-07FC-2BEFF776719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3013" y="5523370"/>
            <a:ext cx="480518" cy="384412"/>
          </a:xfrm>
          <a:prstGeom prst="rect">
            <a:avLst/>
          </a:prstGeom>
        </p:spPr>
      </p:pic>
      <p:pic>
        <p:nvPicPr>
          <p:cNvPr id="10" name="Picture 9" descr="A black background with a black square&#10;&#10;AI-generated content may be incorrect.">
            <a:extLst>
              <a:ext uri="{FF2B5EF4-FFF2-40B4-BE49-F238E27FC236}">
                <a16:creationId xmlns:a16="http://schemas.microsoft.com/office/drawing/2014/main" id="{2F7BBA63-8D64-357D-FA33-308184703696}"/>
              </a:ext>
            </a:extLst>
          </p:cNvPr>
          <p:cNvPicPr>
            <a:picLocks noChangeAspect="1"/>
          </p:cNvPicPr>
          <p:nvPr/>
        </p:nvPicPr>
        <p:blipFill>
          <a:blip r:embed="rId9">
            <a:duotone>
              <a:schemeClr val="accent5">
                <a:shade val="45000"/>
                <a:satMod val="135000"/>
              </a:schemeClr>
              <a:prstClr val="white"/>
            </a:duotone>
          </a:blip>
          <a:stretch>
            <a:fillRect/>
          </a:stretch>
        </p:blipFill>
        <p:spPr>
          <a:xfrm>
            <a:off x="814315" y="1770676"/>
            <a:ext cx="477914" cy="477914"/>
          </a:xfrm>
          <a:prstGeom prst="rect">
            <a:avLst/>
          </a:prstGeom>
        </p:spPr>
      </p:pic>
      <p:pic>
        <p:nvPicPr>
          <p:cNvPr id="12" name="Picture 11" descr="A black background with a black square&#10;&#10;AI-generated content may be incorrect.">
            <a:extLst>
              <a:ext uri="{FF2B5EF4-FFF2-40B4-BE49-F238E27FC236}">
                <a16:creationId xmlns:a16="http://schemas.microsoft.com/office/drawing/2014/main" id="{B28FBF90-C2EE-2F0F-86F0-468131EF2F74}"/>
              </a:ext>
            </a:extLst>
          </p:cNvPr>
          <p:cNvPicPr>
            <a:picLocks noChangeAspect="1"/>
          </p:cNvPicPr>
          <p:nvPr/>
        </p:nvPicPr>
        <p:blipFill>
          <a:blip r:embed="rId10">
            <a:duotone>
              <a:schemeClr val="accent5">
                <a:shade val="45000"/>
                <a:satMod val="135000"/>
              </a:schemeClr>
              <a:prstClr val="white"/>
            </a:duotone>
          </a:blip>
          <a:stretch>
            <a:fillRect/>
          </a:stretch>
        </p:blipFill>
        <p:spPr>
          <a:xfrm>
            <a:off x="814378" y="4262164"/>
            <a:ext cx="477788" cy="477788"/>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1A942C19-35B7-1409-6F1A-C27FE71C08FF}"/>
              </a:ext>
            </a:extLst>
          </p:cNvPr>
          <p:cNvPicPr>
            <a:picLocks noChangeAspect="1"/>
          </p:cNvPicPr>
          <p:nvPr/>
        </p:nvPicPr>
        <p:blipFill>
          <a:blip r:embed="rId11">
            <a:duotone>
              <a:schemeClr val="accent5">
                <a:shade val="45000"/>
                <a:satMod val="135000"/>
              </a:schemeClr>
              <a:prstClr val="white"/>
            </a:duotone>
          </a:blip>
          <a:stretch>
            <a:fillRect/>
          </a:stretch>
        </p:blipFill>
        <p:spPr>
          <a:xfrm>
            <a:off x="791663" y="3609567"/>
            <a:ext cx="523218" cy="523218"/>
          </a:xfrm>
          <a:prstGeom prst="rect">
            <a:avLst/>
          </a:prstGeom>
        </p:spPr>
      </p:pic>
      <p:pic>
        <p:nvPicPr>
          <p:cNvPr id="16" name="Picture 15" descr="A black background with a black square&#10;&#10;AI-generated content may be incorrect.">
            <a:extLst>
              <a:ext uri="{FF2B5EF4-FFF2-40B4-BE49-F238E27FC236}">
                <a16:creationId xmlns:a16="http://schemas.microsoft.com/office/drawing/2014/main" id="{2C0C3142-5FDC-C49D-C427-717EA5FFDE64}"/>
              </a:ext>
            </a:extLst>
          </p:cNvPr>
          <p:cNvPicPr>
            <a:picLocks noChangeAspect="1"/>
          </p:cNvPicPr>
          <p:nvPr/>
        </p:nvPicPr>
        <p:blipFill>
          <a:blip r:embed="rId12">
            <a:duotone>
              <a:schemeClr val="accent5">
                <a:shade val="45000"/>
                <a:satMod val="135000"/>
              </a:schemeClr>
              <a:prstClr val="white"/>
            </a:duotone>
          </a:blip>
          <a:stretch>
            <a:fillRect/>
          </a:stretch>
        </p:blipFill>
        <p:spPr>
          <a:xfrm>
            <a:off x="814378" y="3027801"/>
            <a:ext cx="477788" cy="477788"/>
          </a:xfrm>
          <a:prstGeom prst="rect">
            <a:avLst/>
          </a:prstGeom>
        </p:spPr>
      </p:pic>
      <p:cxnSp>
        <p:nvCxnSpPr>
          <p:cNvPr id="17" name="Straight Connector 16">
            <a:extLst>
              <a:ext uri="{FF2B5EF4-FFF2-40B4-BE49-F238E27FC236}">
                <a16:creationId xmlns:a16="http://schemas.microsoft.com/office/drawing/2014/main" id="{E39579C9-F6C2-389B-8DAB-23007F8A305C}"/>
              </a:ext>
            </a:extLst>
          </p:cNvPr>
          <p:cNvCxnSpPr>
            <a:cxnSpLocks/>
          </p:cNvCxnSpPr>
          <p:nvPr/>
        </p:nvCxnSpPr>
        <p:spPr>
          <a:xfrm>
            <a:off x="651304" y="2342213"/>
            <a:ext cx="103062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D46E31C-FE7E-8DD8-E83F-404AF0628777}"/>
              </a:ext>
            </a:extLst>
          </p:cNvPr>
          <p:cNvCxnSpPr>
            <a:cxnSpLocks/>
          </p:cNvCxnSpPr>
          <p:nvPr/>
        </p:nvCxnSpPr>
        <p:spPr>
          <a:xfrm>
            <a:off x="651304" y="2968746"/>
            <a:ext cx="103062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7343F69-8CC4-8C27-7E34-01253AE549F2}"/>
              </a:ext>
            </a:extLst>
          </p:cNvPr>
          <p:cNvCxnSpPr>
            <a:cxnSpLocks/>
          </p:cNvCxnSpPr>
          <p:nvPr/>
        </p:nvCxnSpPr>
        <p:spPr>
          <a:xfrm>
            <a:off x="651304" y="3584168"/>
            <a:ext cx="103062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373B562-A4BD-3653-26A3-1C57C0FDED40}"/>
              </a:ext>
            </a:extLst>
          </p:cNvPr>
          <p:cNvCxnSpPr>
            <a:cxnSpLocks/>
          </p:cNvCxnSpPr>
          <p:nvPr/>
        </p:nvCxnSpPr>
        <p:spPr>
          <a:xfrm>
            <a:off x="651304" y="4186067"/>
            <a:ext cx="103062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69F185-E911-684E-CFB1-99D849A965F3}"/>
              </a:ext>
            </a:extLst>
          </p:cNvPr>
          <p:cNvCxnSpPr>
            <a:cxnSpLocks/>
          </p:cNvCxnSpPr>
          <p:nvPr/>
        </p:nvCxnSpPr>
        <p:spPr>
          <a:xfrm>
            <a:off x="724467" y="4812598"/>
            <a:ext cx="103062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EF14464-EBB8-D77D-5D42-3F0615779FFC}"/>
              </a:ext>
            </a:extLst>
          </p:cNvPr>
          <p:cNvCxnSpPr>
            <a:cxnSpLocks/>
          </p:cNvCxnSpPr>
          <p:nvPr/>
        </p:nvCxnSpPr>
        <p:spPr>
          <a:xfrm>
            <a:off x="651304" y="5402621"/>
            <a:ext cx="103062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6755F48-4134-6A07-44A7-558EDFC4A25A}"/>
              </a:ext>
            </a:extLst>
          </p:cNvPr>
          <p:cNvCxnSpPr>
            <a:cxnSpLocks/>
          </p:cNvCxnSpPr>
          <p:nvPr/>
        </p:nvCxnSpPr>
        <p:spPr>
          <a:xfrm>
            <a:off x="651304" y="6032520"/>
            <a:ext cx="103062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8D13C7A-B811-204E-DBFE-7F67B485B5CD}"/>
              </a:ext>
            </a:extLst>
          </p:cNvPr>
          <p:cNvCxnSpPr>
            <a:cxnSpLocks/>
          </p:cNvCxnSpPr>
          <p:nvPr/>
        </p:nvCxnSpPr>
        <p:spPr>
          <a:xfrm>
            <a:off x="651304" y="1653581"/>
            <a:ext cx="103062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98596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04983-77D4-A7E9-E199-E9447F588A7E}"/>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D45F4B2-9E85-9649-4AEF-9288B32A7A43}"/>
              </a:ext>
            </a:extLst>
          </p:cNvPr>
          <p:cNvSpPr txBox="1">
            <a:spLocks/>
          </p:cNvSpPr>
          <p:nvPr/>
        </p:nvSpPr>
        <p:spPr>
          <a:xfrm>
            <a:off x="641685" y="563152"/>
            <a:ext cx="10515600" cy="7472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292D78"/>
                </a:solidFill>
                <a:latin typeface="Avenir Next" panose="020B0503020202020204" pitchFamily="34" charset="0"/>
                <a:ea typeface="+mj-ea"/>
                <a:cs typeface="+mj-cs"/>
              </a:defRPr>
            </a:lvl1pPr>
          </a:lstStyle>
          <a:p>
            <a:endParaRPr lang="en-US" dirty="0">
              <a:solidFill>
                <a:srgbClr val="002060"/>
              </a:solidFill>
            </a:endParaRPr>
          </a:p>
        </p:txBody>
      </p:sp>
      <p:sp>
        <p:nvSpPr>
          <p:cNvPr id="7" name="TextBox 6">
            <a:extLst>
              <a:ext uri="{FF2B5EF4-FFF2-40B4-BE49-F238E27FC236}">
                <a16:creationId xmlns:a16="http://schemas.microsoft.com/office/drawing/2014/main" id="{0F0D22AC-060D-C23F-1117-805F05D250F3}"/>
              </a:ext>
            </a:extLst>
          </p:cNvPr>
          <p:cNvSpPr txBox="1"/>
          <p:nvPr/>
        </p:nvSpPr>
        <p:spPr>
          <a:xfrm>
            <a:off x="913706" y="395074"/>
            <a:ext cx="10636609" cy="707886"/>
          </a:xfrm>
          <a:prstGeom prst="rect">
            <a:avLst/>
          </a:prstGeom>
          <a:noFill/>
        </p:spPr>
        <p:txBody>
          <a:bodyPr wrap="square">
            <a:spAutoFit/>
          </a:bodyPr>
          <a:lstStyle/>
          <a:p>
            <a:r>
              <a:rPr lang="en-US" sz="4000" dirty="0">
                <a:solidFill>
                  <a:srgbClr val="002060"/>
                </a:solidFill>
                <a:latin typeface="Avenir Next LT Pro Demi" panose="020B0704020202020204" pitchFamily="34" charset="0"/>
              </a:rPr>
              <a:t>LivLonga® Effective in NASH Patients</a:t>
            </a:r>
            <a:endParaRPr lang="en-GB" sz="4000" dirty="0">
              <a:solidFill>
                <a:srgbClr val="002060"/>
              </a:solidFill>
              <a:latin typeface="Avenir Next LT Pro Demi" panose="020B0704020202020204" pitchFamily="34" charset="0"/>
            </a:endParaRPr>
          </a:p>
        </p:txBody>
      </p:sp>
      <p:sp>
        <p:nvSpPr>
          <p:cNvPr id="9" name="Content Placeholder 1">
            <a:extLst>
              <a:ext uri="{FF2B5EF4-FFF2-40B4-BE49-F238E27FC236}">
                <a16:creationId xmlns:a16="http://schemas.microsoft.com/office/drawing/2014/main" id="{A887ADE2-EAFB-C0A8-4E54-9BAF0751F24D}"/>
              </a:ext>
            </a:extLst>
          </p:cNvPr>
          <p:cNvSpPr txBox="1">
            <a:spLocks/>
          </p:cNvSpPr>
          <p:nvPr/>
        </p:nvSpPr>
        <p:spPr>
          <a:xfrm>
            <a:off x="1295654" y="1598763"/>
            <a:ext cx="5665689" cy="42936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800"/>
              </a:lnSpc>
              <a:buClr>
                <a:srgbClr val="002060"/>
              </a:buClr>
              <a:buSzPct val="100000"/>
              <a:buNone/>
            </a:pPr>
            <a:r>
              <a:rPr lang="en-US" sz="1900" dirty="0">
                <a:latin typeface="Avenir Next LT Pro Demi" panose="020B0704020202020204" pitchFamily="34" charset="0"/>
              </a:rPr>
              <a:t>Design &amp; Subjects: </a:t>
            </a:r>
            <a:r>
              <a:rPr lang="en-US" sz="1900" dirty="0">
                <a:latin typeface="Avenir Next LT Pro" panose="020B0504020202020204" pitchFamily="34" charset="0"/>
              </a:rPr>
              <a:t>Randomized, double-blind, placebo-controlled study in 72 mild-moderate NASH patients</a:t>
            </a:r>
          </a:p>
          <a:p>
            <a:pPr marL="0" indent="0">
              <a:lnSpc>
                <a:spcPts val="2800"/>
              </a:lnSpc>
              <a:buClr>
                <a:srgbClr val="002060"/>
              </a:buClr>
              <a:buSzPct val="100000"/>
              <a:buNone/>
            </a:pPr>
            <a:r>
              <a:rPr lang="en-US" sz="1900" dirty="0">
                <a:latin typeface="Avenir Next LT Pro Demi" panose="020B0704020202020204" pitchFamily="34" charset="0"/>
              </a:rPr>
              <a:t>Treatment: </a:t>
            </a:r>
            <a:r>
              <a:rPr lang="en-US" sz="1900" dirty="0">
                <a:latin typeface="Avenir Next LT Pro" panose="020B0504020202020204" pitchFamily="34" charset="0"/>
              </a:rPr>
              <a:t>One tablet of </a:t>
            </a:r>
            <a:r>
              <a:rPr lang="en-US" sz="1900" dirty="0" err="1">
                <a:latin typeface="Avenir Next LT Pro" panose="020B0504020202020204" pitchFamily="34" charset="0"/>
              </a:rPr>
              <a:t>LivLonga</a:t>
            </a:r>
            <a:r>
              <a:rPr lang="en-US" sz="1900" dirty="0">
                <a:latin typeface="Avenir Next LT Pro" panose="020B0504020202020204" pitchFamily="34" charset="0"/>
              </a:rPr>
              <a:t>® (450 mg) or placebo twice daily for 90 days</a:t>
            </a:r>
          </a:p>
          <a:p>
            <a:pPr marL="0" indent="0">
              <a:lnSpc>
                <a:spcPts val="2800"/>
              </a:lnSpc>
              <a:buClr>
                <a:srgbClr val="002060"/>
              </a:buClr>
              <a:buSzPct val="100000"/>
              <a:buNone/>
            </a:pPr>
            <a:r>
              <a:rPr lang="en-US" sz="1900" dirty="0">
                <a:latin typeface="Avenir Next LT Pro Demi" panose="020B0704020202020204" pitchFamily="34" charset="0"/>
              </a:rPr>
              <a:t>Results: </a:t>
            </a:r>
            <a:r>
              <a:rPr lang="en-US" sz="1900" dirty="0" err="1">
                <a:latin typeface="Avenir Next LT Pro" panose="020B0504020202020204" pitchFamily="34" charset="0"/>
              </a:rPr>
              <a:t>LivLonga</a:t>
            </a:r>
            <a:r>
              <a:rPr lang="en-US" sz="1900" dirty="0">
                <a:latin typeface="Avenir Next LT Pro" panose="020B0504020202020204" pitchFamily="34" charset="0"/>
              </a:rPr>
              <a:t>® supplementation is safe and effective in</a:t>
            </a:r>
          </a:p>
          <a:p>
            <a:pPr marL="576263" lvl="1">
              <a:lnSpc>
                <a:spcPts val="2500"/>
              </a:lnSpc>
              <a:buClr>
                <a:srgbClr val="002060"/>
              </a:buClr>
              <a:buSzPct val="100000"/>
              <a:buFont typeface="Symbol" panose="05050102010706020507" pitchFamily="18" charset="2"/>
              <a:buChar char=""/>
              <a:tabLst>
                <a:tab pos="576263" algn="l"/>
              </a:tabLst>
            </a:pPr>
            <a:r>
              <a:rPr lang="en-US" sz="1800" dirty="0">
                <a:latin typeface="Avenir Next LT Pro" panose="020B0504020202020204" pitchFamily="34" charset="0"/>
              </a:rPr>
              <a:t>Improving liver enzymes, liver steatosis and fibrosis, inflammation, and lipid markers </a:t>
            </a:r>
          </a:p>
          <a:p>
            <a:pPr marL="576263" lvl="1">
              <a:lnSpc>
                <a:spcPts val="2500"/>
              </a:lnSpc>
              <a:buClr>
                <a:srgbClr val="002060"/>
              </a:buClr>
              <a:buSzPct val="100000"/>
              <a:buFont typeface="Symbol" panose="05050102010706020507" pitchFamily="18" charset="2"/>
              <a:buChar char=""/>
              <a:tabLst>
                <a:tab pos="576263" algn="l"/>
              </a:tabLst>
            </a:pPr>
            <a:r>
              <a:rPr lang="en-US" sz="1800" dirty="0">
                <a:latin typeface="Avenir Next LT Pro" panose="020B0504020202020204" pitchFamily="34" charset="0"/>
              </a:rPr>
              <a:t>Acts as an adjunct supplement in the management of NAFLD progressing to NASH</a:t>
            </a:r>
          </a:p>
        </p:txBody>
      </p:sp>
      <p:sp>
        <p:nvSpPr>
          <p:cNvPr id="10" name="Rectangle: Diagonal Corners Rounded 9">
            <a:extLst>
              <a:ext uri="{FF2B5EF4-FFF2-40B4-BE49-F238E27FC236}">
                <a16:creationId xmlns:a16="http://schemas.microsoft.com/office/drawing/2014/main" id="{0499425E-8B24-24B3-726B-6D85A391EFDD}"/>
              </a:ext>
            </a:extLst>
          </p:cNvPr>
          <p:cNvSpPr/>
          <p:nvPr/>
        </p:nvSpPr>
        <p:spPr>
          <a:xfrm>
            <a:off x="6923909" y="1916566"/>
            <a:ext cx="1563493" cy="310925"/>
          </a:xfrm>
          <a:prstGeom prst="round2DiagRect">
            <a:avLst>
              <a:gd name="adj1" fmla="val 50000"/>
              <a:gd name="adj2" fmla="val 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venir Next LT Pro" panose="020B0504020202020204" pitchFamily="34" charset="0"/>
              </a:rPr>
              <a:t>Clinical Study</a:t>
            </a:r>
          </a:p>
        </p:txBody>
      </p:sp>
      <p:sp>
        <p:nvSpPr>
          <p:cNvPr id="15" name="TextBox 14">
            <a:extLst>
              <a:ext uri="{FF2B5EF4-FFF2-40B4-BE49-F238E27FC236}">
                <a16:creationId xmlns:a16="http://schemas.microsoft.com/office/drawing/2014/main" id="{EE0F9CC3-3B9D-3F53-05C0-B0CEED0B4B72}"/>
              </a:ext>
            </a:extLst>
          </p:cNvPr>
          <p:cNvSpPr txBox="1"/>
          <p:nvPr/>
        </p:nvSpPr>
        <p:spPr>
          <a:xfrm>
            <a:off x="7113959" y="5476339"/>
            <a:ext cx="4992428" cy="246221"/>
          </a:xfrm>
          <a:prstGeom prst="rect">
            <a:avLst/>
          </a:prstGeom>
          <a:noFill/>
        </p:spPr>
        <p:txBody>
          <a:bodyPr wrap="square">
            <a:spAutoFit/>
          </a:bodyPr>
          <a:lstStyle/>
          <a:p>
            <a:r>
              <a:rPr lang="en-IN" sz="1000" b="0" i="0" dirty="0">
                <a:solidFill>
                  <a:srgbClr val="002060"/>
                </a:solidFill>
                <a:effectLst/>
                <a:highlight>
                  <a:srgbClr val="FFFFFF"/>
                </a:highlight>
                <a:latin typeface="Avenir Next LT Pro" panose="020B0504020202020204" pitchFamily="34" charset="0"/>
              </a:rPr>
              <a:t>Majeed </a:t>
            </a:r>
            <a:r>
              <a:rPr lang="en-IN" sz="1000" b="0" i="1" dirty="0">
                <a:solidFill>
                  <a:srgbClr val="002060"/>
                </a:solidFill>
                <a:effectLst/>
                <a:highlight>
                  <a:srgbClr val="FFFFFF"/>
                </a:highlight>
                <a:latin typeface="Avenir Next LT Pro" panose="020B0504020202020204" pitchFamily="34" charset="0"/>
              </a:rPr>
              <a:t>et al., </a:t>
            </a:r>
            <a:r>
              <a:rPr lang="en-IN" sz="1000" dirty="0">
                <a:solidFill>
                  <a:srgbClr val="002060"/>
                </a:solidFill>
                <a:highlight>
                  <a:srgbClr val="FFFFFF"/>
                </a:highlight>
                <a:latin typeface="Avenir Next LT Pro" panose="020B0504020202020204" pitchFamily="34" charset="0"/>
              </a:rPr>
              <a:t>2023</a:t>
            </a:r>
            <a:r>
              <a:rPr lang="en-IN" sz="1000" b="0" i="0" dirty="0">
                <a:solidFill>
                  <a:srgbClr val="002060"/>
                </a:solidFill>
                <a:effectLst/>
                <a:highlight>
                  <a:srgbClr val="FFFFFF"/>
                </a:highlight>
                <a:latin typeface="Avenir Next LT Pro" panose="020B0504020202020204" pitchFamily="34" charset="0"/>
              </a:rPr>
              <a:t>. </a:t>
            </a:r>
            <a:r>
              <a:rPr lang="en-IN" sz="1000" b="0" i="1" dirty="0">
                <a:solidFill>
                  <a:srgbClr val="002060"/>
                </a:solidFill>
                <a:effectLst/>
                <a:highlight>
                  <a:srgbClr val="FFFFFF"/>
                </a:highlight>
                <a:latin typeface="Avenir Next LT Pro" panose="020B0504020202020204" pitchFamily="34" charset="0"/>
              </a:rPr>
              <a:t>Front </a:t>
            </a:r>
            <a:r>
              <a:rPr lang="en-IN" sz="1000" b="0" i="1" dirty="0" err="1">
                <a:solidFill>
                  <a:srgbClr val="002060"/>
                </a:solidFill>
                <a:effectLst/>
                <a:highlight>
                  <a:srgbClr val="FFFFFF"/>
                </a:highlight>
                <a:latin typeface="Avenir Next LT Pro" panose="020B0504020202020204" pitchFamily="34" charset="0"/>
              </a:rPr>
              <a:t>Nutr</a:t>
            </a:r>
            <a:r>
              <a:rPr lang="en-IN" sz="1000" b="0" i="0" dirty="0">
                <a:solidFill>
                  <a:srgbClr val="002060"/>
                </a:solidFill>
                <a:effectLst/>
                <a:highlight>
                  <a:srgbClr val="FFFFFF"/>
                </a:highlight>
                <a:latin typeface="Avenir Next LT Pro" panose="020B0504020202020204" pitchFamily="34" charset="0"/>
              </a:rPr>
              <a:t>. 10: 1201186. </a:t>
            </a:r>
            <a:r>
              <a:rPr lang="en-IN" sz="1000" b="0" i="0" dirty="0" err="1">
                <a:solidFill>
                  <a:srgbClr val="002060"/>
                </a:solidFill>
                <a:effectLst/>
                <a:highlight>
                  <a:srgbClr val="FFFFFF"/>
                </a:highlight>
                <a:latin typeface="Avenir Next LT Pro" panose="020B0504020202020204" pitchFamily="34" charset="0"/>
              </a:rPr>
              <a:t>doi</a:t>
            </a:r>
            <a:r>
              <a:rPr lang="en-IN" sz="1000" b="0" i="0" dirty="0">
                <a:solidFill>
                  <a:srgbClr val="002060"/>
                </a:solidFill>
                <a:effectLst/>
                <a:highlight>
                  <a:srgbClr val="FFFFFF"/>
                </a:highlight>
                <a:latin typeface="Avenir Next LT Pro" panose="020B0504020202020204" pitchFamily="34" charset="0"/>
              </a:rPr>
              <a:t>: 10.3389/fnut.2023.1201186</a:t>
            </a:r>
            <a:endParaRPr lang="en-IN" sz="1000" dirty="0">
              <a:solidFill>
                <a:srgbClr val="002060"/>
              </a:solidFill>
              <a:latin typeface="Avenir Next LT Pro" panose="020B0504020202020204" pitchFamily="34" charset="0"/>
            </a:endParaRPr>
          </a:p>
        </p:txBody>
      </p:sp>
      <p:pic>
        <p:nvPicPr>
          <p:cNvPr id="2" name="Picture 1">
            <a:extLst>
              <a:ext uri="{FF2B5EF4-FFF2-40B4-BE49-F238E27FC236}">
                <a16:creationId xmlns:a16="http://schemas.microsoft.com/office/drawing/2014/main" id="{118A2FEE-20F1-1988-AB81-9A6BB98C5EF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0806" t="16113" r="21613" b="18049"/>
          <a:stretch/>
        </p:blipFill>
        <p:spPr>
          <a:xfrm>
            <a:off x="6923908" y="2484594"/>
            <a:ext cx="5182479" cy="2780188"/>
          </a:xfrm>
          <a:prstGeom prst="rect">
            <a:avLst/>
          </a:prstGeom>
        </p:spPr>
      </p:pic>
      <p:sp>
        <p:nvSpPr>
          <p:cNvPr id="3" name="Rectangle 2">
            <a:extLst>
              <a:ext uri="{FF2B5EF4-FFF2-40B4-BE49-F238E27FC236}">
                <a16:creationId xmlns:a16="http://schemas.microsoft.com/office/drawing/2014/main" id="{BCF33514-5629-F80C-4F32-994E923BB91E}"/>
              </a:ext>
            </a:extLst>
          </p:cNvPr>
          <p:cNvSpPr/>
          <p:nvPr/>
        </p:nvSpPr>
        <p:spPr>
          <a:xfrm rot="16200000">
            <a:off x="2942341" y="-1837193"/>
            <a:ext cx="55315" cy="594000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rgbClr val="00B050"/>
              </a:solidFill>
            </a:endParaRPr>
          </a:p>
        </p:txBody>
      </p:sp>
      <p:pic>
        <p:nvPicPr>
          <p:cNvPr id="6" name="Graphic 5">
            <a:extLst>
              <a:ext uri="{FF2B5EF4-FFF2-40B4-BE49-F238E27FC236}">
                <a16:creationId xmlns:a16="http://schemas.microsoft.com/office/drawing/2014/main" id="{264468C3-6DB6-639C-5369-3DC2D1E1BA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5276" y="3663960"/>
            <a:ext cx="980378" cy="980378"/>
          </a:xfrm>
          <a:prstGeom prst="rect">
            <a:avLst/>
          </a:prstGeom>
        </p:spPr>
      </p:pic>
      <p:pic>
        <p:nvPicPr>
          <p:cNvPr id="11" name="Picture 10" descr="A black background with a black square&#10;&#10;AI-generated content may be incorrect.">
            <a:extLst>
              <a:ext uri="{FF2B5EF4-FFF2-40B4-BE49-F238E27FC236}">
                <a16:creationId xmlns:a16="http://schemas.microsoft.com/office/drawing/2014/main" id="{44D38ECE-721A-681C-191B-ED2A385CB2DF}"/>
              </a:ext>
            </a:extLst>
          </p:cNvPr>
          <p:cNvPicPr>
            <a:picLocks noChangeAspect="1"/>
          </p:cNvPicPr>
          <p:nvPr/>
        </p:nvPicPr>
        <p:blipFill>
          <a:blip r:embed="rId5">
            <a:duotone>
              <a:schemeClr val="accent6">
                <a:shade val="45000"/>
                <a:satMod val="135000"/>
              </a:schemeClr>
              <a:prstClr val="white"/>
            </a:duotone>
          </a:blip>
          <a:stretch>
            <a:fillRect/>
          </a:stretch>
        </p:blipFill>
        <p:spPr>
          <a:xfrm>
            <a:off x="486287" y="2841497"/>
            <a:ext cx="638357" cy="638357"/>
          </a:xfrm>
          <a:prstGeom prst="rect">
            <a:avLst/>
          </a:prstGeom>
        </p:spPr>
      </p:pic>
      <p:pic>
        <p:nvPicPr>
          <p:cNvPr id="12" name="Graphic 11">
            <a:extLst>
              <a:ext uri="{FF2B5EF4-FFF2-40B4-BE49-F238E27FC236}">
                <a16:creationId xmlns:a16="http://schemas.microsoft.com/office/drawing/2014/main" id="{16723D1E-C0C2-00D6-1E73-FEDD398CA92C}"/>
              </a:ext>
            </a:extLst>
          </p:cNvPr>
          <p:cNvPicPr>
            <a:picLocks noChangeAspect="1"/>
          </p:cNvPicPr>
          <p:nvPr/>
        </p:nvPicPr>
        <p:blipFill>
          <a:blip r:embed="rId6">
            <a:duotone>
              <a:schemeClr val="accent6">
                <a:shade val="45000"/>
                <a:satMod val="135000"/>
              </a:schemeClr>
              <a:prstClr val="white"/>
            </a:duotone>
            <a:extLst>
              <a:ext uri="{96DAC541-7B7A-43D3-8B79-37D633B846F1}">
                <asvg:svgBlip xmlns:asvg="http://schemas.microsoft.com/office/drawing/2016/SVG/main" r:embed="rId7"/>
              </a:ext>
            </a:extLst>
          </a:blip>
          <a:stretch>
            <a:fillRect/>
          </a:stretch>
        </p:blipFill>
        <p:spPr>
          <a:xfrm>
            <a:off x="455864" y="1727851"/>
            <a:ext cx="699203" cy="559362"/>
          </a:xfrm>
          <a:prstGeom prst="rect">
            <a:avLst/>
          </a:prstGeom>
        </p:spPr>
      </p:pic>
    </p:spTree>
    <p:extLst>
      <p:ext uri="{BB962C8B-B14F-4D97-AF65-F5344CB8AC3E}">
        <p14:creationId xmlns:p14="http://schemas.microsoft.com/office/powerpoint/2010/main" val="6637740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AF0AE-0E0C-FFCF-0184-294584DF67D3}"/>
            </a:ext>
          </a:extLst>
        </p:cNvPr>
        <p:cNvGrpSpPr/>
        <p:nvPr/>
      </p:nvGrpSpPr>
      <p:grpSpPr>
        <a:xfrm>
          <a:off x="0" y="0"/>
          <a:ext cx="0" cy="0"/>
          <a:chOff x="0" y="0"/>
          <a:chExt cx="0" cy="0"/>
        </a:xfrm>
      </p:grpSpPr>
      <p:sp>
        <p:nvSpPr>
          <p:cNvPr id="4" name="Content Placeholder 1">
            <a:extLst>
              <a:ext uri="{FF2B5EF4-FFF2-40B4-BE49-F238E27FC236}">
                <a16:creationId xmlns:a16="http://schemas.microsoft.com/office/drawing/2014/main" id="{49F165F0-AEDD-038C-171D-DC9C67252600}"/>
              </a:ext>
            </a:extLst>
          </p:cNvPr>
          <p:cNvSpPr txBox="1">
            <a:spLocks/>
          </p:cNvSpPr>
          <p:nvPr/>
        </p:nvSpPr>
        <p:spPr>
          <a:xfrm>
            <a:off x="737937" y="1678622"/>
            <a:ext cx="10515600" cy="44935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buClr>
                <a:srgbClr val="002060"/>
              </a:buClr>
              <a:buSzPct val="104000"/>
            </a:pPr>
            <a:endParaRPr lang="en-US" sz="2400" dirty="0">
              <a:solidFill>
                <a:srgbClr val="002060"/>
              </a:solidFill>
            </a:endParaRPr>
          </a:p>
        </p:txBody>
      </p:sp>
      <p:sp>
        <p:nvSpPr>
          <p:cNvPr id="5" name="Title 2">
            <a:extLst>
              <a:ext uri="{FF2B5EF4-FFF2-40B4-BE49-F238E27FC236}">
                <a16:creationId xmlns:a16="http://schemas.microsoft.com/office/drawing/2014/main" id="{39635B51-E167-F6E8-207E-3C69F27B3764}"/>
              </a:ext>
            </a:extLst>
          </p:cNvPr>
          <p:cNvSpPr txBox="1">
            <a:spLocks/>
          </p:cNvSpPr>
          <p:nvPr/>
        </p:nvSpPr>
        <p:spPr>
          <a:xfrm>
            <a:off x="641685" y="563152"/>
            <a:ext cx="10515600" cy="7472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292D78"/>
                </a:solidFill>
                <a:latin typeface="Avenir Next" panose="020B0503020202020204" pitchFamily="34" charset="0"/>
                <a:ea typeface="+mj-ea"/>
                <a:cs typeface="+mj-cs"/>
              </a:defRPr>
            </a:lvl1pPr>
          </a:lstStyle>
          <a:p>
            <a:endParaRPr lang="en-US" dirty="0">
              <a:solidFill>
                <a:srgbClr val="002060"/>
              </a:solidFill>
            </a:endParaRPr>
          </a:p>
        </p:txBody>
      </p:sp>
      <p:sp>
        <p:nvSpPr>
          <p:cNvPr id="7" name="TextBox 6">
            <a:extLst>
              <a:ext uri="{FF2B5EF4-FFF2-40B4-BE49-F238E27FC236}">
                <a16:creationId xmlns:a16="http://schemas.microsoft.com/office/drawing/2014/main" id="{D9E89AF2-15EE-A1E9-502F-670B9EF76722}"/>
              </a:ext>
            </a:extLst>
          </p:cNvPr>
          <p:cNvSpPr txBox="1"/>
          <p:nvPr/>
        </p:nvSpPr>
        <p:spPr>
          <a:xfrm>
            <a:off x="913706" y="428942"/>
            <a:ext cx="9135169" cy="707886"/>
          </a:xfrm>
          <a:prstGeom prst="rect">
            <a:avLst/>
          </a:prstGeom>
          <a:noFill/>
        </p:spPr>
        <p:txBody>
          <a:bodyPr wrap="square">
            <a:spAutoFit/>
          </a:bodyPr>
          <a:lstStyle/>
          <a:p>
            <a:r>
              <a:rPr lang="en-US" sz="4000" dirty="0">
                <a:solidFill>
                  <a:srgbClr val="002060"/>
                </a:solidFill>
                <a:latin typeface="Avenir Next LT Pro Demi" panose="020B0704020202020204" pitchFamily="34" charset="0"/>
              </a:rPr>
              <a:t>Results</a:t>
            </a:r>
            <a:endParaRPr lang="en-GB" sz="4000" dirty="0">
              <a:solidFill>
                <a:srgbClr val="002060"/>
              </a:solidFill>
              <a:latin typeface="Avenir Next LT Pro Demi" panose="020B0704020202020204" pitchFamily="34" charset="0"/>
            </a:endParaRPr>
          </a:p>
        </p:txBody>
      </p:sp>
      <p:sp>
        <p:nvSpPr>
          <p:cNvPr id="8" name="Rectangle 7">
            <a:extLst>
              <a:ext uri="{FF2B5EF4-FFF2-40B4-BE49-F238E27FC236}">
                <a16:creationId xmlns:a16="http://schemas.microsoft.com/office/drawing/2014/main" id="{CE495570-97E6-A32A-7825-F7933A0C2E8F}"/>
              </a:ext>
            </a:extLst>
          </p:cNvPr>
          <p:cNvSpPr/>
          <p:nvPr/>
        </p:nvSpPr>
        <p:spPr>
          <a:xfrm rot="16200000">
            <a:off x="4832338" y="-3683387"/>
            <a:ext cx="55315" cy="972000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rgbClr val="00B050"/>
              </a:solidFill>
            </a:endParaRPr>
          </a:p>
        </p:txBody>
      </p:sp>
      <p:sp>
        <p:nvSpPr>
          <p:cNvPr id="9" name="Content Placeholder 1">
            <a:extLst>
              <a:ext uri="{FF2B5EF4-FFF2-40B4-BE49-F238E27FC236}">
                <a16:creationId xmlns:a16="http://schemas.microsoft.com/office/drawing/2014/main" id="{C228975D-1AB5-9398-1A1E-388D37B43958}"/>
              </a:ext>
            </a:extLst>
          </p:cNvPr>
          <p:cNvSpPr txBox="1">
            <a:spLocks/>
          </p:cNvSpPr>
          <p:nvPr/>
        </p:nvSpPr>
        <p:spPr>
          <a:xfrm>
            <a:off x="938463" y="1351723"/>
            <a:ext cx="9926761" cy="8535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800"/>
              </a:lnSpc>
              <a:buClr>
                <a:srgbClr val="002060"/>
              </a:buClr>
              <a:buSzPct val="100000"/>
              <a:buNone/>
            </a:pPr>
            <a:r>
              <a:rPr lang="en-US" sz="1900" dirty="0" err="1">
                <a:latin typeface="Avenir Next LT Pro" panose="020B0504020202020204" pitchFamily="34" charset="0"/>
              </a:rPr>
              <a:t>LivLonga</a:t>
            </a:r>
            <a:r>
              <a:rPr lang="en-US" sz="1900" dirty="0">
                <a:latin typeface="Avenir Next LT Pro" panose="020B0504020202020204" pitchFamily="34" charset="0"/>
              </a:rPr>
              <a:t>® was effective in improving liver enzymes, and reduction in liver fat and liver stiffness.</a:t>
            </a:r>
          </a:p>
        </p:txBody>
      </p:sp>
      <p:sp>
        <p:nvSpPr>
          <p:cNvPr id="13" name="TextBox 12">
            <a:extLst>
              <a:ext uri="{FF2B5EF4-FFF2-40B4-BE49-F238E27FC236}">
                <a16:creationId xmlns:a16="http://schemas.microsoft.com/office/drawing/2014/main" id="{3BA59D96-36C7-50FC-B2A0-3561539851EF}"/>
              </a:ext>
            </a:extLst>
          </p:cNvPr>
          <p:cNvSpPr txBox="1"/>
          <p:nvPr/>
        </p:nvSpPr>
        <p:spPr>
          <a:xfrm>
            <a:off x="1326776" y="6233401"/>
            <a:ext cx="6098458" cy="246221"/>
          </a:xfrm>
          <a:prstGeom prst="rect">
            <a:avLst/>
          </a:prstGeom>
          <a:noFill/>
        </p:spPr>
        <p:txBody>
          <a:bodyPr wrap="square">
            <a:spAutoFit/>
          </a:bodyPr>
          <a:lstStyle/>
          <a:p>
            <a:r>
              <a:rPr lang="en-IN" sz="1000" b="0" i="0" dirty="0">
                <a:solidFill>
                  <a:srgbClr val="002060"/>
                </a:solidFill>
                <a:effectLst/>
                <a:highlight>
                  <a:srgbClr val="FFFFFF"/>
                </a:highlight>
                <a:latin typeface="Avenir Next LT Pro" panose="020B0504020202020204" pitchFamily="34" charset="0"/>
              </a:rPr>
              <a:t>Majeed </a:t>
            </a:r>
            <a:r>
              <a:rPr lang="en-IN" sz="1000" b="0" i="1" dirty="0">
                <a:solidFill>
                  <a:srgbClr val="002060"/>
                </a:solidFill>
                <a:effectLst/>
                <a:highlight>
                  <a:srgbClr val="FFFFFF"/>
                </a:highlight>
                <a:latin typeface="Avenir Next LT Pro" panose="020B0504020202020204" pitchFamily="34" charset="0"/>
              </a:rPr>
              <a:t>et al., </a:t>
            </a:r>
            <a:r>
              <a:rPr lang="en-IN" sz="1000" dirty="0">
                <a:solidFill>
                  <a:srgbClr val="002060"/>
                </a:solidFill>
                <a:highlight>
                  <a:srgbClr val="FFFFFF"/>
                </a:highlight>
                <a:latin typeface="Avenir Next LT Pro" panose="020B0504020202020204" pitchFamily="34" charset="0"/>
              </a:rPr>
              <a:t>2023</a:t>
            </a:r>
            <a:r>
              <a:rPr lang="en-IN" sz="1000" b="0" i="0" dirty="0">
                <a:solidFill>
                  <a:srgbClr val="002060"/>
                </a:solidFill>
                <a:effectLst/>
                <a:highlight>
                  <a:srgbClr val="FFFFFF"/>
                </a:highlight>
                <a:latin typeface="Avenir Next LT Pro" panose="020B0504020202020204" pitchFamily="34" charset="0"/>
              </a:rPr>
              <a:t>. </a:t>
            </a:r>
            <a:r>
              <a:rPr lang="en-IN" sz="1000" b="0" i="1" dirty="0">
                <a:solidFill>
                  <a:srgbClr val="002060"/>
                </a:solidFill>
                <a:effectLst/>
                <a:highlight>
                  <a:srgbClr val="FFFFFF"/>
                </a:highlight>
                <a:latin typeface="Avenir Next LT Pro" panose="020B0504020202020204" pitchFamily="34" charset="0"/>
              </a:rPr>
              <a:t>Front </a:t>
            </a:r>
            <a:r>
              <a:rPr lang="en-IN" sz="1000" b="0" i="1" dirty="0" err="1">
                <a:solidFill>
                  <a:srgbClr val="002060"/>
                </a:solidFill>
                <a:effectLst/>
                <a:highlight>
                  <a:srgbClr val="FFFFFF"/>
                </a:highlight>
                <a:latin typeface="Avenir Next LT Pro" panose="020B0504020202020204" pitchFamily="34" charset="0"/>
              </a:rPr>
              <a:t>Nutr</a:t>
            </a:r>
            <a:r>
              <a:rPr lang="en-IN" sz="1000" b="0" i="0" dirty="0">
                <a:solidFill>
                  <a:srgbClr val="002060"/>
                </a:solidFill>
                <a:effectLst/>
                <a:highlight>
                  <a:srgbClr val="FFFFFF"/>
                </a:highlight>
                <a:latin typeface="Avenir Next LT Pro" panose="020B0504020202020204" pitchFamily="34" charset="0"/>
              </a:rPr>
              <a:t>. 10: 1201186. </a:t>
            </a:r>
            <a:r>
              <a:rPr lang="en-IN" sz="1000" b="0" i="0" dirty="0" err="1">
                <a:solidFill>
                  <a:srgbClr val="002060"/>
                </a:solidFill>
                <a:effectLst/>
                <a:highlight>
                  <a:srgbClr val="FFFFFF"/>
                </a:highlight>
                <a:latin typeface="Avenir Next LT Pro" panose="020B0504020202020204" pitchFamily="34" charset="0"/>
              </a:rPr>
              <a:t>doi</a:t>
            </a:r>
            <a:r>
              <a:rPr lang="en-IN" sz="1000" b="0" i="0" dirty="0">
                <a:solidFill>
                  <a:srgbClr val="002060"/>
                </a:solidFill>
                <a:effectLst/>
                <a:highlight>
                  <a:srgbClr val="FFFFFF"/>
                </a:highlight>
                <a:latin typeface="Avenir Next LT Pro" panose="020B0504020202020204" pitchFamily="34" charset="0"/>
              </a:rPr>
              <a:t>: 10.3389/fnut.2023.1201186</a:t>
            </a:r>
            <a:endParaRPr lang="en-IN" sz="1000" dirty="0">
              <a:solidFill>
                <a:srgbClr val="002060"/>
              </a:solidFill>
              <a:latin typeface="Avenir Next LT Pro" panose="020B0504020202020204" pitchFamily="34" charset="0"/>
            </a:endParaRPr>
          </a:p>
        </p:txBody>
      </p:sp>
      <p:sp>
        <p:nvSpPr>
          <p:cNvPr id="15" name="TextBox 14">
            <a:extLst>
              <a:ext uri="{FF2B5EF4-FFF2-40B4-BE49-F238E27FC236}">
                <a16:creationId xmlns:a16="http://schemas.microsoft.com/office/drawing/2014/main" id="{BDDBCFCA-4D51-7F88-04DE-2FF0786E334C}"/>
              </a:ext>
            </a:extLst>
          </p:cNvPr>
          <p:cNvSpPr txBox="1"/>
          <p:nvPr/>
        </p:nvSpPr>
        <p:spPr>
          <a:xfrm>
            <a:off x="8703670" y="5776111"/>
            <a:ext cx="2859741" cy="338554"/>
          </a:xfrm>
          <a:prstGeom prst="rect">
            <a:avLst/>
          </a:prstGeom>
          <a:noFill/>
        </p:spPr>
        <p:txBody>
          <a:bodyPr wrap="square">
            <a:spAutoFit/>
          </a:bodyPr>
          <a:lstStyle/>
          <a:p>
            <a:r>
              <a:rPr lang="en-US" sz="1600" dirty="0">
                <a:solidFill>
                  <a:srgbClr val="92278F"/>
                </a:solidFill>
                <a:latin typeface="Avenir Next LT Pro "/>
              </a:rPr>
              <a:t>GCP means </a:t>
            </a:r>
            <a:r>
              <a:rPr lang="en-US" sz="1600" dirty="0" err="1">
                <a:solidFill>
                  <a:srgbClr val="92278F"/>
                </a:solidFill>
                <a:latin typeface="Avenir Next LT Pro "/>
              </a:rPr>
              <a:t>LivLonga</a:t>
            </a:r>
            <a:r>
              <a:rPr lang="en-US" sz="1600" dirty="0">
                <a:solidFill>
                  <a:srgbClr val="92278F"/>
                </a:solidFill>
                <a:latin typeface="Avenir Next LT Pro "/>
              </a:rPr>
              <a:t>®</a:t>
            </a:r>
            <a:endParaRPr lang="en-IN" sz="1600" dirty="0">
              <a:solidFill>
                <a:srgbClr val="92278F"/>
              </a:solidFill>
              <a:latin typeface="Avenir Next LT Pro "/>
            </a:endParaRPr>
          </a:p>
        </p:txBody>
      </p:sp>
      <p:sp>
        <p:nvSpPr>
          <p:cNvPr id="2" name="TextBox 1">
            <a:extLst>
              <a:ext uri="{FF2B5EF4-FFF2-40B4-BE49-F238E27FC236}">
                <a16:creationId xmlns:a16="http://schemas.microsoft.com/office/drawing/2014/main" id="{23DC5F97-F019-66BD-14E4-2032C636BAE9}"/>
              </a:ext>
            </a:extLst>
          </p:cNvPr>
          <p:cNvSpPr txBox="1"/>
          <p:nvPr/>
        </p:nvSpPr>
        <p:spPr>
          <a:xfrm>
            <a:off x="1326776" y="5772090"/>
            <a:ext cx="8997713" cy="400110"/>
          </a:xfrm>
          <a:prstGeom prst="rect">
            <a:avLst/>
          </a:prstGeom>
          <a:noFill/>
        </p:spPr>
        <p:txBody>
          <a:bodyPr wrap="square">
            <a:spAutoFit/>
          </a:bodyPr>
          <a:lstStyle/>
          <a:p>
            <a:r>
              <a:rPr lang="en-IN" sz="1000" b="0" i="0" u="none" strike="noStrike" baseline="0" dirty="0">
                <a:solidFill>
                  <a:schemeClr val="bg2">
                    <a:lumMod val="50000"/>
                  </a:schemeClr>
                </a:solidFill>
                <a:latin typeface="+mj-lt"/>
              </a:rPr>
              <a:t>ALT</a:t>
            </a:r>
            <a:r>
              <a:rPr lang="en-IN" sz="1000" dirty="0">
                <a:solidFill>
                  <a:schemeClr val="bg2">
                    <a:lumMod val="50000"/>
                  </a:schemeClr>
                </a:solidFill>
                <a:latin typeface="+mj-lt"/>
              </a:rPr>
              <a:t>: </a:t>
            </a:r>
            <a:r>
              <a:rPr lang="en-IN" sz="1000" b="0" i="0" u="none" strike="noStrike" baseline="0" dirty="0">
                <a:solidFill>
                  <a:schemeClr val="bg2">
                    <a:lumMod val="50000"/>
                  </a:schemeClr>
                </a:solidFill>
                <a:latin typeface="+mj-lt"/>
              </a:rPr>
              <a:t>Alanine </a:t>
            </a:r>
            <a:r>
              <a:rPr lang="en-IN" sz="1000" dirty="0">
                <a:solidFill>
                  <a:schemeClr val="bg2">
                    <a:lumMod val="50000"/>
                  </a:schemeClr>
                </a:solidFill>
                <a:latin typeface="+mj-lt"/>
              </a:rPr>
              <a:t>A</a:t>
            </a:r>
            <a:r>
              <a:rPr lang="en-IN" sz="1000" b="0" i="0" u="none" strike="noStrike" baseline="0" dirty="0">
                <a:solidFill>
                  <a:schemeClr val="bg2">
                    <a:lumMod val="50000"/>
                  </a:schemeClr>
                </a:solidFill>
                <a:latin typeface="+mj-lt"/>
              </a:rPr>
              <a:t>minotransferase; AST</a:t>
            </a:r>
            <a:r>
              <a:rPr lang="en-IN" sz="1000" dirty="0">
                <a:solidFill>
                  <a:schemeClr val="bg2">
                    <a:lumMod val="50000"/>
                  </a:schemeClr>
                </a:solidFill>
                <a:latin typeface="+mj-lt"/>
              </a:rPr>
              <a:t>: </a:t>
            </a:r>
            <a:r>
              <a:rPr lang="en-IN" sz="1000" b="0" i="0" u="none" strike="noStrike" baseline="0" dirty="0">
                <a:solidFill>
                  <a:schemeClr val="bg2">
                    <a:lumMod val="50000"/>
                  </a:schemeClr>
                </a:solidFill>
                <a:latin typeface="+mj-lt"/>
              </a:rPr>
              <a:t>Aspartate </a:t>
            </a:r>
            <a:r>
              <a:rPr lang="en-IN" sz="1000" dirty="0">
                <a:solidFill>
                  <a:schemeClr val="bg2">
                    <a:lumMod val="50000"/>
                  </a:schemeClr>
                </a:solidFill>
                <a:latin typeface="+mj-lt"/>
              </a:rPr>
              <a:t>A</a:t>
            </a:r>
            <a:r>
              <a:rPr lang="en-IN" sz="1000" b="0" i="0" u="none" strike="noStrike" baseline="0" dirty="0">
                <a:solidFill>
                  <a:schemeClr val="bg2">
                    <a:lumMod val="50000"/>
                  </a:schemeClr>
                </a:solidFill>
                <a:latin typeface="+mj-lt"/>
              </a:rPr>
              <a:t>minotransferase; CAP</a:t>
            </a:r>
            <a:r>
              <a:rPr lang="en-IN" sz="1000" dirty="0">
                <a:solidFill>
                  <a:schemeClr val="bg2">
                    <a:lumMod val="50000"/>
                  </a:schemeClr>
                </a:solidFill>
                <a:latin typeface="+mj-lt"/>
              </a:rPr>
              <a:t>: </a:t>
            </a:r>
            <a:r>
              <a:rPr lang="en-IN" sz="1000" b="0" i="0" u="none" strike="noStrike" baseline="0" dirty="0">
                <a:solidFill>
                  <a:schemeClr val="bg2">
                    <a:lumMod val="50000"/>
                  </a:schemeClr>
                </a:solidFill>
                <a:latin typeface="+mj-lt"/>
              </a:rPr>
              <a:t>Controlled attenuation parameter (fat attenuation by </a:t>
            </a:r>
            <a:r>
              <a:rPr lang="en-IN" sz="1000" b="0" i="0" u="none" strike="noStrike" baseline="0" dirty="0" err="1">
                <a:solidFill>
                  <a:schemeClr val="bg2">
                    <a:lumMod val="50000"/>
                  </a:schemeClr>
                </a:solidFill>
                <a:latin typeface="+mj-lt"/>
              </a:rPr>
              <a:t>Fibroscan</a:t>
            </a:r>
            <a:r>
              <a:rPr lang="en-IN" sz="1000" b="0" i="0" u="none" strike="noStrike" baseline="0" dirty="0">
                <a:solidFill>
                  <a:schemeClr val="bg2">
                    <a:lumMod val="50000"/>
                  </a:schemeClr>
                </a:solidFill>
                <a:latin typeface="+mj-lt"/>
              </a:rPr>
              <a:t>); </a:t>
            </a:r>
          </a:p>
          <a:p>
            <a:r>
              <a:rPr lang="en-IN" sz="1000" b="0" i="0" u="none" strike="noStrike" baseline="0" dirty="0">
                <a:solidFill>
                  <a:schemeClr val="bg2">
                    <a:lumMod val="50000"/>
                  </a:schemeClr>
                </a:solidFill>
                <a:latin typeface="+mj-lt"/>
              </a:rPr>
              <a:t>LSM: Liver stiffness measurement by </a:t>
            </a:r>
            <a:r>
              <a:rPr lang="en-IN" sz="1000" b="0" i="0" u="none" strike="noStrike" baseline="0" dirty="0" err="1">
                <a:solidFill>
                  <a:schemeClr val="bg2">
                    <a:lumMod val="50000"/>
                  </a:schemeClr>
                </a:solidFill>
                <a:latin typeface="+mj-lt"/>
              </a:rPr>
              <a:t>Fibroscan</a:t>
            </a:r>
            <a:r>
              <a:rPr lang="en-IN" sz="1000" b="0" i="0" u="none" strike="noStrike" baseline="0" dirty="0">
                <a:solidFill>
                  <a:schemeClr val="bg2">
                    <a:lumMod val="50000"/>
                  </a:schemeClr>
                </a:solidFill>
                <a:latin typeface="+mj-lt"/>
              </a:rPr>
              <a:t>; FAST: </a:t>
            </a:r>
            <a:r>
              <a:rPr lang="en-IN" sz="1000" b="0" i="0" u="none" strike="noStrike" baseline="0" dirty="0" err="1">
                <a:solidFill>
                  <a:schemeClr val="bg2">
                    <a:lumMod val="50000"/>
                  </a:schemeClr>
                </a:solidFill>
                <a:latin typeface="+mj-lt"/>
              </a:rPr>
              <a:t>Fibroscan</a:t>
            </a:r>
            <a:r>
              <a:rPr lang="en-IN" sz="1000" b="0" i="0" u="none" strike="noStrike" baseline="0" dirty="0">
                <a:solidFill>
                  <a:schemeClr val="bg2">
                    <a:lumMod val="50000"/>
                  </a:schemeClr>
                </a:solidFill>
                <a:latin typeface="+mj-lt"/>
              </a:rPr>
              <a:t> AST Score. </a:t>
            </a:r>
            <a:endParaRPr lang="en-IN" sz="1000" dirty="0">
              <a:solidFill>
                <a:schemeClr val="bg2">
                  <a:lumMod val="50000"/>
                </a:schemeClr>
              </a:solidFill>
              <a:latin typeface="+mj-lt"/>
            </a:endParaRPr>
          </a:p>
        </p:txBody>
      </p:sp>
      <p:graphicFrame>
        <p:nvGraphicFramePr>
          <p:cNvPr id="6" name="Table 5">
            <a:extLst>
              <a:ext uri="{FF2B5EF4-FFF2-40B4-BE49-F238E27FC236}">
                <a16:creationId xmlns:a16="http://schemas.microsoft.com/office/drawing/2014/main" id="{6F1DA65A-C1FC-946E-7881-E2A0E41040E0}"/>
              </a:ext>
            </a:extLst>
          </p:cNvPr>
          <p:cNvGraphicFramePr>
            <a:graphicFrameLocks noGrp="1"/>
          </p:cNvGraphicFramePr>
          <p:nvPr>
            <p:extLst>
              <p:ext uri="{D42A27DB-BD31-4B8C-83A1-F6EECF244321}">
                <p14:modId xmlns:p14="http://schemas.microsoft.com/office/powerpoint/2010/main" val="29309835"/>
              </p:ext>
            </p:extLst>
          </p:nvPr>
        </p:nvGraphicFramePr>
        <p:xfrm>
          <a:off x="1326776" y="2210077"/>
          <a:ext cx="8997713" cy="3487157"/>
        </p:xfrm>
        <a:graphic>
          <a:graphicData uri="http://schemas.openxmlformats.org/drawingml/2006/table">
            <a:tbl>
              <a:tblPr firstRow="1" bandRow="1">
                <a:tableStyleId>{FABFCF23-3B69-468F-B69F-88F6DE6A72F2}</a:tableStyleId>
              </a:tblPr>
              <a:tblGrid>
                <a:gridCol w="1250276">
                  <a:extLst>
                    <a:ext uri="{9D8B030D-6E8A-4147-A177-3AD203B41FA5}">
                      <a16:colId xmlns:a16="http://schemas.microsoft.com/office/drawing/2014/main" val="1744207806"/>
                    </a:ext>
                  </a:extLst>
                </a:gridCol>
                <a:gridCol w="1089692">
                  <a:extLst>
                    <a:ext uri="{9D8B030D-6E8A-4147-A177-3AD203B41FA5}">
                      <a16:colId xmlns:a16="http://schemas.microsoft.com/office/drawing/2014/main" val="1358339233"/>
                    </a:ext>
                  </a:extLst>
                </a:gridCol>
                <a:gridCol w="1709928">
                  <a:extLst>
                    <a:ext uri="{9D8B030D-6E8A-4147-A177-3AD203B41FA5}">
                      <a16:colId xmlns:a16="http://schemas.microsoft.com/office/drawing/2014/main" val="4258469592"/>
                    </a:ext>
                  </a:extLst>
                </a:gridCol>
                <a:gridCol w="1691640">
                  <a:extLst>
                    <a:ext uri="{9D8B030D-6E8A-4147-A177-3AD203B41FA5}">
                      <a16:colId xmlns:a16="http://schemas.microsoft.com/office/drawing/2014/main" val="1671190810"/>
                    </a:ext>
                  </a:extLst>
                </a:gridCol>
                <a:gridCol w="2277768">
                  <a:extLst>
                    <a:ext uri="{9D8B030D-6E8A-4147-A177-3AD203B41FA5}">
                      <a16:colId xmlns:a16="http://schemas.microsoft.com/office/drawing/2014/main" val="3082585463"/>
                    </a:ext>
                  </a:extLst>
                </a:gridCol>
                <a:gridCol w="978409">
                  <a:extLst>
                    <a:ext uri="{9D8B030D-6E8A-4147-A177-3AD203B41FA5}">
                      <a16:colId xmlns:a16="http://schemas.microsoft.com/office/drawing/2014/main" val="3941088413"/>
                    </a:ext>
                  </a:extLst>
                </a:gridCol>
              </a:tblGrid>
              <a:tr h="318490">
                <a:tc>
                  <a:txBody>
                    <a:bodyPr/>
                    <a:lstStyle/>
                    <a:p>
                      <a:pPr algn="ctr"/>
                      <a:r>
                        <a:rPr lang="en-US" sz="1400" b="1" dirty="0">
                          <a:latin typeface="Avenir Next LT Pro "/>
                        </a:rPr>
                        <a:t>Parameter</a:t>
                      </a:r>
                      <a:endParaRPr lang="en-US" sz="1400" b="1" dirty="0">
                        <a:latin typeface="Avenir Next LT Pro "/>
                        <a:cs typeface="Calibri" panose="020F0502020204030204" pitchFamily="34" charset="0"/>
                      </a:endParaRPr>
                    </a:p>
                  </a:txBody>
                  <a:tcPr/>
                </a:tc>
                <a:tc>
                  <a:txBody>
                    <a:bodyPr/>
                    <a:lstStyle/>
                    <a:p>
                      <a:pPr algn="ctr"/>
                      <a:r>
                        <a:rPr lang="en-US" sz="1400" b="1" dirty="0">
                          <a:latin typeface="Avenir Next LT Pro "/>
                        </a:rPr>
                        <a:t>Group</a:t>
                      </a:r>
                      <a:endParaRPr lang="en-US" sz="1400" b="1" dirty="0">
                        <a:latin typeface="Avenir Next LT Pro "/>
                        <a:cs typeface="Calibri" panose="020F0502020204030204" pitchFamily="34" charset="0"/>
                      </a:endParaRPr>
                    </a:p>
                  </a:txBody>
                  <a:tcPr/>
                </a:tc>
                <a:tc>
                  <a:txBody>
                    <a:bodyPr/>
                    <a:lstStyle/>
                    <a:p>
                      <a:pPr algn="ctr"/>
                      <a:r>
                        <a:rPr lang="en-US" sz="1400" b="1" dirty="0">
                          <a:latin typeface="Avenir Next LT Pro "/>
                        </a:rPr>
                        <a:t>Day 0</a:t>
                      </a:r>
                      <a:endParaRPr lang="en-US" sz="1400" b="1" dirty="0">
                        <a:latin typeface="Avenir Next LT Pro "/>
                        <a:cs typeface="Calibri" panose="020F0502020204030204" pitchFamily="34" charset="0"/>
                      </a:endParaRPr>
                    </a:p>
                  </a:txBody>
                  <a:tcPr/>
                </a:tc>
                <a:tc>
                  <a:txBody>
                    <a:bodyPr/>
                    <a:lstStyle/>
                    <a:p>
                      <a:pPr algn="ctr"/>
                      <a:r>
                        <a:rPr lang="en-US" sz="1400" b="1" dirty="0">
                          <a:latin typeface="Avenir Next LT Pro "/>
                        </a:rPr>
                        <a:t>Day 90</a:t>
                      </a:r>
                      <a:endParaRPr lang="en-US" sz="1400" b="1" dirty="0">
                        <a:latin typeface="Avenir Next LT Pro "/>
                        <a:cs typeface="Calibri" panose="020F0502020204030204" pitchFamily="34" charset="0"/>
                      </a:endParaRPr>
                    </a:p>
                  </a:txBody>
                  <a:tcPr/>
                </a:tc>
                <a:tc>
                  <a:txBody>
                    <a:bodyPr/>
                    <a:lstStyle/>
                    <a:p>
                      <a:pPr algn="ctr"/>
                      <a:r>
                        <a:rPr lang="en-US" sz="1400" b="1" dirty="0">
                          <a:latin typeface="Avenir Next LT Pro "/>
                        </a:rPr>
                        <a:t>Mean change D90- D0</a:t>
                      </a:r>
                      <a:endParaRPr lang="en-US" sz="1400" b="1" dirty="0">
                        <a:latin typeface="Avenir Next LT Pro "/>
                        <a:cs typeface="Calibri" panose="020F0502020204030204" pitchFamily="34" charset="0"/>
                      </a:endParaRPr>
                    </a:p>
                  </a:txBody>
                  <a:tcPr/>
                </a:tc>
                <a:tc>
                  <a:txBody>
                    <a:bodyPr/>
                    <a:lstStyle/>
                    <a:p>
                      <a:pPr algn="ctr"/>
                      <a:r>
                        <a:rPr lang="en-US" sz="1400" b="1" dirty="0">
                          <a:latin typeface="Avenir Next LT Pro "/>
                        </a:rPr>
                        <a:t>P1</a:t>
                      </a:r>
                      <a:endParaRPr lang="en-US" sz="1400" b="1" dirty="0">
                        <a:latin typeface="Avenir Next LT Pro "/>
                        <a:cs typeface="Calibri" panose="020F0502020204030204" pitchFamily="34" charset="0"/>
                      </a:endParaRPr>
                    </a:p>
                  </a:txBody>
                  <a:tcPr/>
                </a:tc>
                <a:extLst>
                  <a:ext uri="{0D108BD9-81ED-4DB2-BD59-A6C34878D82A}">
                    <a16:rowId xmlns:a16="http://schemas.microsoft.com/office/drawing/2014/main" val="3998691595"/>
                  </a:ext>
                </a:extLst>
              </a:tr>
              <a:tr h="318490">
                <a:tc rowSpan="2">
                  <a:txBody>
                    <a:bodyPr/>
                    <a:lstStyle/>
                    <a:p>
                      <a:r>
                        <a:rPr lang="en-US" sz="1400" dirty="0">
                          <a:latin typeface="Avenir Next LT Pro "/>
                        </a:rPr>
                        <a:t>AST (IU/L)</a:t>
                      </a:r>
                      <a:endParaRPr lang="en-US" sz="1400" dirty="0">
                        <a:latin typeface="Avenir Next LT Pro "/>
                        <a:cs typeface="Calibri" panose="020F0502020204030204" pitchFamily="34" charset="0"/>
                      </a:endParaRPr>
                    </a:p>
                  </a:txBody>
                  <a:tcPr/>
                </a:tc>
                <a:tc>
                  <a:txBody>
                    <a:bodyPr/>
                    <a:lstStyle/>
                    <a:p>
                      <a:r>
                        <a:rPr lang="en-US" sz="1400" dirty="0">
                          <a:latin typeface="Avenir Next LT Pro "/>
                        </a:rPr>
                        <a:t>Placebo</a:t>
                      </a:r>
                      <a:endParaRPr lang="en-US" sz="1400" dirty="0">
                        <a:latin typeface="Avenir Next LT Pro "/>
                        <a:cs typeface="Calibri" panose="020F0502020204030204" pitchFamily="34" charset="0"/>
                      </a:endParaRPr>
                    </a:p>
                  </a:txBody>
                  <a:tcPr/>
                </a:tc>
                <a:tc>
                  <a:txBody>
                    <a:bodyPr/>
                    <a:lstStyle/>
                    <a:p>
                      <a:pPr algn="ctr"/>
                      <a:r>
                        <a:rPr lang="en-US" sz="1400" dirty="0">
                          <a:latin typeface="Avenir Next LT Pro "/>
                        </a:rPr>
                        <a:t>60.74 ± 14.7</a:t>
                      </a:r>
                      <a:endParaRPr lang="en-US" sz="1400" dirty="0">
                        <a:latin typeface="Avenir Next LT Pro "/>
                        <a:cs typeface="Calibri" panose="020F0502020204030204" pitchFamily="34" charset="0"/>
                      </a:endParaRPr>
                    </a:p>
                  </a:txBody>
                  <a:tcPr/>
                </a:tc>
                <a:tc>
                  <a:txBody>
                    <a:bodyPr/>
                    <a:lstStyle/>
                    <a:p>
                      <a:pPr algn="ctr"/>
                      <a:r>
                        <a:rPr lang="en-US" sz="1400" dirty="0">
                          <a:latin typeface="Avenir Next LT Pro "/>
                        </a:rPr>
                        <a:t>57.58 ± 19.2</a:t>
                      </a:r>
                      <a:endParaRPr lang="en-US" sz="1400" dirty="0">
                        <a:latin typeface="Avenir Next LT Pro "/>
                        <a:cs typeface="Calibri" panose="020F0502020204030204" pitchFamily="34" charset="0"/>
                      </a:endParaRPr>
                    </a:p>
                  </a:txBody>
                  <a:tcPr/>
                </a:tc>
                <a:tc>
                  <a:txBody>
                    <a:bodyPr/>
                    <a:lstStyle/>
                    <a:p>
                      <a:pPr algn="ctr"/>
                      <a:r>
                        <a:rPr lang="en-US" sz="1400" dirty="0">
                          <a:latin typeface="Avenir Next LT Pro "/>
                        </a:rPr>
                        <a:t>−3.16 (−6.78, 0.47)</a:t>
                      </a:r>
                      <a:endParaRPr lang="en-US" sz="1400" dirty="0">
                        <a:latin typeface="Avenir Next LT Pro "/>
                        <a:cs typeface="Calibri" panose="020F0502020204030204" pitchFamily="34" charset="0"/>
                      </a:endParaRPr>
                    </a:p>
                  </a:txBody>
                  <a:tcPr/>
                </a:tc>
                <a:tc rowSpan="2">
                  <a:txBody>
                    <a:bodyPr/>
                    <a:lstStyle/>
                    <a:p>
                      <a:pPr algn="ctr"/>
                      <a:r>
                        <a:rPr lang="en-US" sz="1400" dirty="0">
                          <a:latin typeface="Avenir Next LT Pro "/>
                        </a:rPr>
                        <a:t>&lt;0.001</a:t>
                      </a:r>
                      <a:endParaRPr lang="en-US" sz="1400" dirty="0">
                        <a:latin typeface="Avenir Next LT Pro "/>
                        <a:cs typeface="Calibri" panose="020F0502020204030204" pitchFamily="34" charset="0"/>
                      </a:endParaRPr>
                    </a:p>
                  </a:txBody>
                  <a:tcPr anchor="ctr"/>
                </a:tc>
                <a:extLst>
                  <a:ext uri="{0D108BD9-81ED-4DB2-BD59-A6C34878D82A}">
                    <a16:rowId xmlns:a16="http://schemas.microsoft.com/office/drawing/2014/main" val="1773467166"/>
                  </a:ext>
                </a:extLst>
              </a:tr>
              <a:tr h="318490">
                <a:tc vMerge="1">
                  <a:txBody>
                    <a:bodyPr/>
                    <a:lstStyle/>
                    <a:p>
                      <a:endParaRPr lang="en-US" dirty="0"/>
                    </a:p>
                  </a:txBody>
                  <a:tcPr/>
                </a:tc>
                <a:tc>
                  <a:txBody>
                    <a:bodyPr/>
                    <a:lstStyle/>
                    <a:p>
                      <a:r>
                        <a:rPr lang="en-US" sz="1400" dirty="0">
                          <a:latin typeface="Avenir Next LT Pro "/>
                        </a:rPr>
                        <a:t>GCP</a:t>
                      </a:r>
                      <a:endParaRPr lang="en-US" sz="1400" dirty="0">
                        <a:latin typeface="Avenir Next LT Pro "/>
                        <a:cs typeface="Calibri" panose="020F0502020204030204" pitchFamily="34" charset="0"/>
                      </a:endParaRPr>
                    </a:p>
                  </a:txBody>
                  <a:tcPr/>
                </a:tc>
                <a:tc>
                  <a:txBody>
                    <a:bodyPr/>
                    <a:lstStyle/>
                    <a:p>
                      <a:pPr algn="ctr"/>
                      <a:r>
                        <a:rPr lang="en-US" sz="1400" dirty="0">
                          <a:latin typeface="Avenir Next LT Pro "/>
                        </a:rPr>
                        <a:t>63.09 ± 16.9</a:t>
                      </a:r>
                      <a:endParaRPr lang="en-US" sz="1400" dirty="0">
                        <a:latin typeface="Avenir Next LT Pro "/>
                        <a:cs typeface="Calibri" panose="020F0502020204030204" pitchFamily="34" charset="0"/>
                      </a:endParaRPr>
                    </a:p>
                  </a:txBody>
                  <a:tcPr/>
                </a:tc>
                <a:tc>
                  <a:txBody>
                    <a:bodyPr/>
                    <a:lstStyle/>
                    <a:p>
                      <a:pPr algn="ctr"/>
                      <a:r>
                        <a:rPr lang="en-US" sz="1400" dirty="0">
                          <a:latin typeface="Avenir Next LT Pro "/>
                        </a:rPr>
                        <a:t>53.56 ± 17.3*</a:t>
                      </a:r>
                      <a:endParaRPr lang="en-US" sz="1400" dirty="0">
                        <a:latin typeface="Avenir Next LT Pro "/>
                        <a:cs typeface="Calibri" panose="020F0502020204030204" pitchFamily="34" charset="0"/>
                      </a:endParaRPr>
                    </a:p>
                  </a:txBody>
                  <a:tcPr/>
                </a:tc>
                <a:tc>
                  <a:txBody>
                    <a:bodyPr/>
                    <a:lstStyle/>
                    <a:p>
                      <a:pPr algn="ctr"/>
                      <a:r>
                        <a:rPr lang="en-US" sz="1400" dirty="0">
                          <a:latin typeface="Avenir Next LT Pro "/>
                        </a:rPr>
                        <a:t>−9.53 (−12.79, −6.27)</a:t>
                      </a:r>
                      <a:endParaRPr lang="en-US" sz="1400" dirty="0">
                        <a:latin typeface="Avenir Next LT Pro "/>
                        <a:cs typeface="Calibri" panose="020F0502020204030204" pitchFamily="34" charset="0"/>
                      </a:endParaRPr>
                    </a:p>
                  </a:txBody>
                  <a:tcPr/>
                </a:tc>
                <a:tc vMerge="1">
                  <a:txBody>
                    <a:bodyPr/>
                    <a:lstStyle/>
                    <a:p>
                      <a:endParaRPr lang="en-US" dirty="0"/>
                    </a:p>
                  </a:txBody>
                  <a:tcPr/>
                </a:tc>
                <a:extLst>
                  <a:ext uri="{0D108BD9-81ED-4DB2-BD59-A6C34878D82A}">
                    <a16:rowId xmlns:a16="http://schemas.microsoft.com/office/drawing/2014/main" val="2484146374"/>
                  </a:ext>
                </a:extLst>
              </a:tr>
              <a:tr h="289691">
                <a:tc rowSpan="2">
                  <a:txBody>
                    <a:bodyPr/>
                    <a:lstStyle/>
                    <a:p>
                      <a:r>
                        <a:rPr lang="en-US" sz="1400" dirty="0">
                          <a:latin typeface="Avenir Next LT Pro "/>
                        </a:rPr>
                        <a:t>ALT (IU/L)</a:t>
                      </a:r>
                      <a:endParaRPr lang="en-US" sz="1400" dirty="0">
                        <a:latin typeface="Avenir Next LT Pro "/>
                        <a:cs typeface="Calibri" panose="020F0502020204030204" pitchFamily="34" charset="0"/>
                      </a:endParaRPr>
                    </a:p>
                  </a:txBody>
                  <a:tcPr/>
                </a:tc>
                <a:tc>
                  <a:txBody>
                    <a:bodyPr/>
                    <a:lstStyle/>
                    <a:p>
                      <a:r>
                        <a:rPr lang="en-US" sz="1400" dirty="0">
                          <a:latin typeface="Avenir Next LT Pro "/>
                        </a:rPr>
                        <a:t>Placebo</a:t>
                      </a:r>
                      <a:endParaRPr lang="en-US" sz="1400" dirty="0">
                        <a:latin typeface="Avenir Next LT Pro "/>
                        <a:cs typeface="Calibri" panose="020F0502020204030204" pitchFamily="34" charset="0"/>
                      </a:endParaRPr>
                    </a:p>
                  </a:txBody>
                  <a:tcPr/>
                </a:tc>
                <a:tc>
                  <a:txBody>
                    <a:bodyPr/>
                    <a:lstStyle/>
                    <a:p>
                      <a:pPr algn="ctr"/>
                      <a:r>
                        <a:rPr lang="en-US" sz="1400" dirty="0">
                          <a:latin typeface="Avenir Next LT Pro "/>
                        </a:rPr>
                        <a:t>69.16 ± 14.9</a:t>
                      </a:r>
                      <a:endParaRPr lang="en-US" sz="1400" dirty="0">
                        <a:latin typeface="Avenir Next LT Pro "/>
                        <a:cs typeface="Calibri" panose="020F0502020204030204" pitchFamily="34" charset="0"/>
                      </a:endParaRPr>
                    </a:p>
                  </a:txBody>
                  <a:tcPr/>
                </a:tc>
                <a:tc>
                  <a:txBody>
                    <a:bodyPr/>
                    <a:lstStyle/>
                    <a:p>
                      <a:pPr algn="ctr"/>
                      <a:r>
                        <a:rPr lang="en-US" sz="1400" dirty="0">
                          <a:latin typeface="Avenir Next LT Pro "/>
                        </a:rPr>
                        <a:t>61.73 ± 22.8*</a:t>
                      </a:r>
                      <a:endParaRPr lang="en-US" sz="1400" dirty="0">
                        <a:latin typeface="Avenir Next LT Pro "/>
                        <a:cs typeface="Calibri" panose="020F0502020204030204" pitchFamily="34" charset="0"/>
                      </a:endParaRPr>
                    </a:p>
                  </a:txBody>
                  <a:tcPr/>
                </a:tc>
                <a:tc>
                  <a:txBody>
                    <a:bodyPr/>
                    <a:lstStyle/>
                    <a:p>
                      <a:pPr algn="ctr"/>
                      <a:r>
                        <a:rPr lang="en-US" sz="1400" dirty="0">
                          <a:latin typeface="Avenir Next LT Pro "/>
                        </a:rPr>
                        <a:t>−7.43 (−13.12, −1.75)</a:t>
                      </a:r>
                      <a:endParaRPr lang="en-US" sz="1400" dirty="0">
                        <a:latin typeface="Avenir Next LT Pro "/>
                        <a:cs typeface="Calibri" panose="020F0502020204030204" pitchFamily="34" charset="0"/>
                      </a:endParaRPr>
                    </a:p>
                  </a:txBody>
                  <a:tcPr/>
                </a:tc>
                <a:tc rowSpan="2">
                  <a:txBody>
                    <a:bodyPr/>
                    <a:lstStyle/>
                    <a:p>
                      <a:pPr algn="ctr"/>
                      <a:r>
                        <a:rPr lang="en-US" sz="1400" dirty="0">
                          <a:latin typeface="Avenir Next LT Pro "/>
                        </a:rPr>
                        <a:t>0.002</a:t>
                      </a:r>
                      <a:endParaRPr lang="en-US" sz="1400" dirty="0">
                        <a:latin typeface="Avenir Next LT Pro "/>
                        <a:cs typeface="Calibri" panose="020F0502020204030204" pitchFamily="34" charset="0"/>
                      </a:endParaRPr>
                    </a:p>
                  </a:txBody>
                  <a:tcPr anchor="ctr"/>
                </a:tc>
                <a:extLst>
                  <a:ext uri="{0D108BD9-81ED-4DB2-BD59-A6C34878D82A}">
                    <a16:rowId xmlns:a16="http://schemas.microsoft.com/office/drawing/2014/main" val="2696274002"/>
                  </a:ext>
                </a:extLst>
              </a:tr>
              <a:tr h="343327">
                <a:tc vMerge="1">
                  <a:txBody>
                    <a:bodyPr/>
                    <a:lstStyle/>
                    <a:p>
                      <a:endParaRPr lang="en-US" dirty="0"/>
                    </a:p>
                  </a:txBody>
                  <a:tcPr/>
                </a:tc>
                <a:tc>
                  <a:txBody>
                    <a:bodyPr/>
                    <a:lstStyle/>
                    <a:p>
                      <a:r>
                        <a:rPr lang="en-US" sz="1400" dirty="0">
                          <a:latin typeface="Avenir Next LT Pro "/>
                        </a:rPr>
                        <a:t>GCP</a:t>
                      </a:r>
                      <a:endParaRPr lang="en-US" sz="1400" dirty="0">
                        <a:latin typeface="Avenir Next LT Pro "/>
                        <a:cs typeface="Calibri" panose="020F0502020204030204" pitchFamily="34" charset="0"/>
                      </a:endParaRPr>
                    </a:p>
                  </a:txBody>
                  <a:tcPr/>
                </a:tc>
                <a:tc>
                  <a:txBody>
                    <a:bodyPr/>
                    <a:lstStyle/>
                    <a:p>
                      <a:pPr algn="ctr"/>
                      <a:r>
                        <a:rPr lang="en-US" sz="1400" dirty="0">
                          <a:latin typeface="Avenir Next LT Pro "/>
                        </a:rPr>
                        <a:t>70.69 ± 14.3</a:t>
                      </a:r>
                      <a:endParaRPr lang="en-US" sz="1400" dirty="0">
                        <a:latin typeface="Avenir Next LT Pro "/>
                        <a:cs typeface="Calibri" panose="020F0502020204030204" pitchFamily="34" charset="0"/>
                      </a:endParaRPr>
                    </a:p>
                  </a:txBody>
                  <a:tcPr/>
                </a:tc>
                <a:tc>
                  <a:txBody>
                    <a:bodyPr/>
                    <a:lstStyle/>
                    <a:p>
                      <a:pPr algn="ctr"/>
                      <a:r>
                        <a:rPr lang="en-US" sz="1400" dirty="0">
                          <a:latin typeface="Avenir Next LT Pro "/>
                        </a:rPr>
                        <a:t>57.22 ± 18.9*</a:t>
                      </a:r>
                      <a:endParaRPr lang="en-US" sz="1400" dirty="0">
                        <a:latin typeface="Avenir Next LT Pro "/>
                        <a:cs typeface="Calibri" panose="020F0502020204030204" pitchFamily="34" charset="0"/>
                      </a:endParaRPr>
                    </a:p>
                  </a:txBody>
                  <a:tcPr/>
                </a:tc>
                <a:tc>
                  <a:txBody>
                    <a:bodyPr/>
                    <a:lstStyle/>
                    <a:p>
                      <a:pPr algn="ctr"/>
                      <a:r>
                        <a:rPr lang="en-US" sz="1400" dirty="0">
                          <a:latin typeface="Avenir Next LT Pro "/>
                        </a:rPr>
                        <a:t>−13.47 (−18.43, −8.51)</a:t>
                      </a:r>
                      <a:endParaRPr lang="en-US" sz="1400" dirty="0">
                        <a:latin typeface="Avenir Next LT Pro "/>
                        <a:cs typeface="Calibri" panose="020F0502020204030204" pitchFamily="34" charset="0"/>
                      </a:endParaRPr>
                    </a:p>
                  </a:txBody>
                  <a:tcPr/>
                </a:tc>
                <a:tc vMerge="1">
                  <a:txBody>
                    <a:bodyPr/>
                    <a:lstStyle/>
                    <a:p>
                      <a:endParaRPr lang="en-US" dirty="0"/>
                    </a:p>
                  </a:txBody>
                  <a:tcPr/>
                </a:tc>
                <a:extLst>
                  <a:ext uri="{0D108BD9-81ED-4DB2-BD59-A6C34878D82A}">
                    <a16:rowId xmlns:a16="http://schemas.microsoft.com/office/drawing/2014/main" val="912059473"/>
                  </a:ext>
                </a:extLst>
              </a:tr>
              <a:tr h="31849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venir Next LT Pro "/>
                        </a:rPr>
                        <a:t>LSM (kPa)</a:t>
                      </a:r>
                      <a:endParaRPr lang="en-US" sz="1400" dirty="0">
                        <a:latin typeface="Avenir Next LT Pro "/>
                        <a:cs typeface="Calibri" panose="020F0502020204030204" pitchFamily="34" charset="0"/>
                      </a:endParaRPr>
                    </a:p>
                  </a:txBody>
                  <a:tcPr/>
                </a:tc>
                <a:tc>
                  <a:txBody>
                    <a:bodyPr/>
                    <a:lstStyle/>
                    <a:p>
                      <a:r>
                        <a:rPr lang="en-US" sz="1400" dirty="0">
                          <a:latin typeface="Avenir Next LT Pro "/>
                        </a:rPr>
                        <a:t>Placebo</a:t>
                      </a:r>
                      <a:endParaRPr lang="en-US" sz="1400" dirty="0">
                        <a:latin typeface="Avenir Next LT Pro "/>
                        <a:cs typeface="Calibri" panose="020F0502020204030204" pitchFamily="34" charset="0"/>
                      </a:endParaRPr>
                    </a:p>
                  </a:txBody>
                  <a:tcPr/>
                </a:tc>
                <a:tc>
                  <a:txBody>
                    <a:bodyPr/>
                    <a:lstStyle/>
                    <a:p>
                      <a:pPr algn="ctr"/>
                      <a:r>
                        <a:rPr lang="en-US" sz="1400" dirty="0">
                          <a:latin typeface="Avenir Next LT Pro "/>
                        </a:rPr>
                        <a:t>9.80 ± 3.00</a:t>
                      </a:r>
                      <a:endParaRPr lang="en-US" sz="1400" dirty="0">
                        <a:latin typeface="Avenir Next LT Pro "/>
                        <a:cs typeface="Calibri" panose="020F0502020204030204" pitchFamily="34" charset="0"/>
                      </a:endParaRPr>
                    </a:p>
                  </a:txBody>
                  <a:tcPr/>
                </a:tc>
                <a:tc>
                  <a:txBody>
                    <a:bodyPr/>
                    <a:lstStyle/>
                    <a:p>
                      <a:pPr algn="ctr"/>
                      <a:r>
                        <a:rPr lang="en-US" sz="1400" dirty="0">
                          <a:latin typeface="Avenir Next LT Pro "/>
                        </a:rPr>
                        <a:t>9.86 ± 2.56*</a:t>
                      </a:r>
                      <a:endParaRPr lang="en-US" sz="1400" dirty="0">
                        <a:latin typeface="Avenir Next LT Pro "/>
                        <a:cs typeface="Calibri" panose="020F0502020204030204" pitchFamily="34" charset="0"/>
                      </a:endParaRPr>
                    </a:p>
                  </a:txBody>
                  <a:tcPr/>
                </a:tc>
                <a:tc>
                  <a:txBody>
                    <a:bodyPr/>
                    <a:lstStyle/>
                    <a:p>
                      <a:pPr algn="ctr"/>
                      <a:r>
                        <a:rPr lang="en-US" sz="1400" dirty="0">
                          <a:latin typeface="Avenir Next LT Pro "/>
                        </a:rPr>
                        <a:t>0.064 (−0.89, 1.03)</a:t>
                      </a:r>
                      <a:endParaRPr lang="en-US" sz="1400" dirty="0">
                        <a:latin typeface="Avenir Next LT Pro "/>
                        <a:cs typeface="Calibri" panose="020F0502020204030204" pitchFamily="34" charset="0"/>
                      </a:endParaRPr>
                    </a:p>
                  </a:txBody>
                  <a:tcPr/>
                </a:tc>
                <a:tc rowSpan="2">
                  <a:txBody>
                    <a:bodyPr/>
                    <a:lstStyle/>
                    <a:p>
                      <a:pPr algn="ctr"/>
                      <a:r>
                        <a:rPr lang="en-US" sz="1400" dirty="0">
                          <a:latin typeface="Avenir Next LT Pro "/>
                        </a:rPr>
                        <a:t>0.001</a:t>
                      </a:r>
                      <a:endParaRPr lang="en-US" sz="1400" dirty="0">
                        <a:latin typeface="Avenir Next LT Pro "/>
                        <a:cs typeface="Calibri" panose="020F0502020204030204" pitchFamily="34" charset="0"/>
                      </a:endParaRPr>
                    </a:p>
                  </a:txBody>
                  <a:tcPr anchor="ctr"/>
                </a:tc>
                <a:extLst>
                  <a:ext uri="{0D108BD9-81ED-4DB2-BD59-A6C34878D82A}">
                    <a16:rowId xmlns:a16="http://schemas.microsoft.com/office/drawing/2014/main" val="4142576802"/>
                  </a:ext>
                </a:extLst>
              </a:tr>
              <a:tr h="289691">
                <a:tc vMerge="1">
                  <a:txBody>
                    <a:bodyPr/>
                    <a:lstStyle/>
                    <a:p>
                      <a:endParaRPr lang="en-US" dirty="0"/>
                    </a:p>
                  </a:txBody>
                  <a:tcPr/>
                </a:tc>
                <a:tc>
                  <a:txBody>
                    <a:bodyPr/>
                    <a:lstStyle/>
                    <a:p>
                      <a:r>
                        <a:rPr lang="en-US" sz="1400" dirty="0">
                          <a:latin typeface="Avenir Next LT Pro "/>
                        </a:rPr>
                        <a:t>GCP</a:t>
                      </a:r>
                      <a:endParaRPr lang="en-US" sz="1400" dirty="0">
                        <a:latin typeface="Avenir Next LT Pro "/>
                        <a:cs typeface="Calibri" panose="020F0502020204030204" pitchFamily="34" charset="0"/>
                      </a:endParaRPr>
                    </a:p>
                  </a:txBody>
                  <a:tcPr/>
                </a:tc>
                <a:tc>
                  <a:txBody>
                    <a:bodyPr/>
                    <a:lstStyle/>
                    <a:p>
                      <a:pPr algn="ctr"/>
                      <a:r>
                        <a:rPr lang="en-US" sz="1400" dirty="0">
                          <a:latin typeface="Avenir Next LT Pro "/>
                        </a:rPr>
                        <a:t>10.23 ± 3.38</a:t>
                      </a:r>
                      <a:endParaRPr lang="en-US" sz="1400" dirty="0">
                        <a:latin typeface="Avenir Next LT Pro "/>
                        <a:cs typeface="Calibri" panose="020F0502020204030204" pitchFamily="34" charset="0"/>
                      </a:endParaRPr>
                    </a:p>
                  </a:txBody>
                  <a:tcPr/>
                </a:tc>
                <a:tc>
                  <a:txBody>
                    <a:bodyPr/>
                    <a:lstStyle/>
                    <a:p>
                      <a:pPr algn="ctr"/>
                      <a:r>
                        <a:rPr lang="en-US" sz="1400" dirty="0">
                          <a:latin typeface="Avenir Next LT Pro "/>
                        </a:rPr>
                        <a:t>9.60 ± 2.87**</a:t>
                      </a:r>
                      <a:endParaRPr lang="en-US" sz="1400" dirty="0">
                        <a:latin typeface="Avenir Next LT Pro "/>
                        <a:cs typeface="Calibri" panose="020F0502020204030204" pitchFamily="34" charset="0"/>
                      </a:endParaRPr>
                    </a:p>
                  </a:txBody>
                  <a:tcPr/>
                </a:tc>
                <a:tc>
                  <a:txBody>
                    <a:bodyPr/>
                    <a:lstStyle/>
                    <a:p>
                      <a:pPr algn="ctr"/>
                      <a:r>
                        <a:rPr lang="en-US" sz="1400" dirty="0">
                          <a:latin typeface="Avenir Next LT Pro "/>
                        </a:rPr>
                        <a:t>−0.56 (−1.4, 0.26)</a:t>
                      </a:r>
                      <a:endParaRPr lang="en-US" sz="1400" dirty="0">
                        <a:latin typeface="Avenir Next LT Pro "/>
                        <a:cs typeface="Calibri" panose="020F0502020204030204" pitchFamily="34" charset="0"/>
                      </a:endParaRPr>
                    </a:p>
                  </a:txBody>
                  <a:tcPr/>
                </a:tc>
                <a:tc vMerge="1">
                  <a:txBody>
                    <a:bodyPr/>
                    <a:lstStyle/>
                    <a:p>
                      <a:endParaRPr lang="en-US" dirty="0"/>
                    </a:p>
                  </a:txBody>
                  <a:tcPr/>
                </a:tc>
                <a:extLst>
                  <a:ext uri="{0D108BD9-81ED-4DB2-BD59-A6C34878D82A}">
                    <a16:rowId xmlns:a16="http://schemas.microsoft.com/office/drawing/2014/main" val="3721427647"/>
                  </a:ext>
                </a:extLst>
              </a:tr>
              <a:tr h="31849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venir Next LT Pro "/>
                        </a:rPr>
                        <a:t>CAP (</a:t>
                      </a:r>
                      <a:r>
                        <a:rPr lang="en-US" sz="1400" dirty="0" err="1">
                          <a:latin typeface="Avenir Next LT Pro "/>
                        </a:rPr>
                        <a:t>db</a:t>
                      </a:r>
                      <a:r>
                        <a:rPr lang="en-US" sz="1400" dirty="0">
                          <a:latin typeface="Avenir Next LT Pro "/>
                        </a:rPr>
                        <a:t>/m)</a:t>
                      </a:r>
                      <a:endParaRPr lang="en-US" sz="1400" dirty="0">
                        <a:latin typeface="Avenir Next LT Pro "/>
                        <a:cs typeface="Calibri" panose="020F0502020204030204" pitchFamily="34" charset="0"/>
                      </a:endParaRPr>
                    </a:p>
                  </a:txBody>
                  <a:tcPr/>
                </a:tc>
                <a:tc>
                  <a:txBody>
                    <a:bodyPr/>
                    <a:lstStyle/>
                    <a:p>
                      <a:r>
                        <a:rPr lang="en-US" sz="1400" dirty="0">
                          <a:latin typeface="Avenir Next LT Pro "/>
                        </a:rPr>
                        <a:t>Placebo</a:t>
                      </a:r>
                      <a:endParaRPr lang="en-US" sz="1400" dirty="0">
                        <a:latin typeface="Avenir Next LT Pro "/>
                        <a:cs typeface="Calibri" panose="020F0502020204030204" pitchFamily="34" charset="0"/>
                      </a:endParaRPr>
                    </a:p>
                  </a:txBody>
                  <a:tcPr/>
                </a:tc>
                <a:tc>
                  <a:txBody>
                    <a:bodyPr/>
                    <a:lstStyle/>
                    <a:p>
                      <a:pPr algn="ctr"/>
                      <a:r>
                        <a:rPr lang="en-US" sz="1400" dirty="0">
                          <a:latin typeface="Avenir Next LT Pro "/>
                        </a:rPr>
                        <a:t>270.5 ± 22.36</a:t>
                      </a:r>
                      <a:endParaRPr lang="en-US" sz="1400" dirty="0">
                        <a:latin typeface="Avenir Next LT Pro "/>
                        <a:cs typeface="Calibri" panose="020F0502020204030204" pitchFamily="34" charset="0"/>
                      </a:endParaRPr>
                    </a:p>
                  </a:txBody>
                  <a:tcPr/>
                </a:tc>
                <a:tc>
                  <a:txBody>
                    <a:bodyPr/>
                    <a:lstStyle/>
                    <a:p>
                      <a:pPr algn="ctr"/>
                      <a:r>
                        <a:rPr lang="en-US" sz="1400" dirty="0">
                          <a:latin typeface="Avenir Next LT Pro "/>
                        </a:rPr>
                        <a:t>260.1 ± 30.75</a:t>
                      </a:r>
                      <a:endParaRPr lang="en-US" sz="1400" dirty="0">
                        <a:latin typeface="Avenir Next LT Pro "/>
                        <a:cs typeface="Calibri" panose="020F0502020204030204" pitchFamily="34" charset="0"/>
                      </a:endParaRPr>
                    </a:p>
                  </a:txBody>
                  <a:tcPr/>
                </a:tc>
                <a:tc>
                  <a:txBody>
                    <a:bodyPr/>
                    <a:lstStyle/>
                    <a:p>
                      <a:pPr algn="ctr"/>
                      <a:r>
                        <a:rPr lang="en-US" sz="1400" dirty="0">
                          <a:latin typeface="Avenir Next LT Pro "/>
                        </a:rPr>
                        <a:t>−10.42 (−21.59, 0.75)</a:t>
                      </a:r>
                      <a:endParaRPr lang="en-US" sz="1400" dirty="0">
                        <a:latin typeface="Avenir Next LT Pro "/>
                        <a:cs typeface="Calibri" panose="020F0502020204030204" pitchFamily="34" charset="0"/>
                      </a:endParaRPr>
                    </a:p>
                  </a:txBody>
                  <a:tcPr/>
                </a:tc>
                <a:tc rowSpan="2">
                  <a:txBody>
                    <a:bodyPr/>
                    <a:lstStyle/>
                    <a:p>
                      <a:pPr algn="ctr"/>
                      <a:r>
                        <a:rPr lang="en-US" sz="1400" dirty="0">
                          <a:latin typeface="Avenir Next LT Pro "/>
                        </a:rPr>
                        <a:t>0.03</a:t>
                      </a:r>
                      <a:endParaRPr lang="en-US" sz="1400" dirty="0">
                        <a:latin typeface="Avenir Next LT Pro "/>
                        <a:cs typeface="Calibri" panose="020F0502020204030204" pitchFamily="34" charset="0"/>
                      </a:endParaRPr>
                    </a:p>
                  </a:txBody>
                  <a:tcPr anchor="ctr"/>
                </a:tc>
                <a:extLst>
                  <a:ext uri="{0D108BD9-81ED-4DB2-BD59-A6C34878D82A}">
                    <a16:rowId xmlns:a16="http://schemas.microsoft.com/office/drawing/2014/main" val="1932801453"/>
                  </a:ext>
                </a:extLst>
              </a:tr>
              <a:tr h="289691">
                <a:tc vMerge="1">
                  <a:txBody>
                    <a:bodyPr/>
                    <a:lstStyle/>
                    <a:p>
                      <a:endParaRPr lang="en-US" dirty="0"/>
                    </a:p>
                  </a:txBody>
                  <a:tcPr/>
                </a:tc>
                <a:tc>
                  <a:txBody>
                    <a:bodyPr/>
                    <a:lstStyle/>
                    <a:p>
                      <a:r>
                        <a:rPr lang="en-US" sz="1400" dirty="0">
                          <a:latin typeface="Avenir Next LT Pro "/>
                        </a:rPr>
                        <a:t>GCP</a:t>
                      </a:r>
                      <a:endParaRPr lang="en-US" sz="1400" dirty="0">
                        <a:latin typeface="Avenir Next LT Pro "/>
                        <a:cs typeface="Calibri" panose="020F0502020204030204" pitchFamily="34" charset="0"/>
                      </a:endParaRPr>
                    </a:p>
                  </a:txBody>
                  <a:tcPr/>
                </a:tc>
                <a:tc>
                  <a:txBody>
                    <a:bodyPr/>
                    <a:lstStyle/>
                    <a:p>
                      <a:pPr algn="ctr"/>
                      <a:r>
                        <a:rPr lang="en-US" sz="1400" dirty="0">
                          <a:latin typeface="Avenir Next LT Pro "/>
                        </a:rPr>
                        <a:t>269.6 ± 22.17</a:t>
                      </a:r>
                      <a:endParaRPr lang="en-US" sz="1400" dirty="0">
                        <a:latin typeface="Avenir Next LT Pro "/>
                        <a:cs typeface="Calibri" panose="020F0502020204030204" pitchFamily="34" charset="0"/>
                      </a:endParaRPr>
                    </a:p>
                  </a:txBody>
                  <a:tcPr/>
                </a:tc>
                <a:tc>
                  <a:txBody>
                    <a:bodyPr/>
                    <a:lstStyle/>
                    <a:p>
                      <a:pPr algn="ctr"/>
                      <a:r>
                        <a:rPr lang="en-US" sz="1400" dirty="0">
                          <a:latin typeface="Avenir Next LT Pro "/>
                        </a:rPr>
                        <a:t>257.2 ± 21.42*</a:t>
                      </a:r>
                      <a:endParaRPr lang="en-US" sz="1400" dirty="0">
                        <a:latin typeface="Avenir Next LT Pro "/>
                        <a:cs typeface="Calibri" panose="020F0502020204030204" pitchFamily="34" charset="0"/>
                      </a:endParaRPr>
                    </a:p>
                  </a:txBody>
                  <a:tcPr/>
                </a:tc>
                <a:tc>
                  <a:txBody>
                    <a:bodyPr/>
                    <a:lstStyle/>
                    <a:p>
                      <a:pPr algn="ctr"/>
                      <a:r>
                        <a:rPr lang="en-US" sz="1400" dirty="0">
                          <a:latin typeface="Avenir Next LT Pro "/>
                        </a:rPr>
                        <a:t>−12.38 (−17.37, −7.38)</a:t>
                      </a:r>
                      <a:endParaRPr lang="en-US" sz="1400" dirty="0">
                        <a:latin typeface="Avenir Next LT Pro "/>
                        <a:cs typeface="Calibri" panose="020F0502020204030204" pitchFamily="34" charset="0"/>
                      </a:endParaRPr>
                    </a:p>
                  </a:txBody>
                  <a:tcPr/>
                </a:tc>
                <a:tc vMerge="1">
                  <a:txBody>
                    <a:bodyPr/>
                    <a:lstStyle/>
                    <a:p>
                      <a:endParaRPr lang="en-US" dirty="0"/>
                    </a:p>
                  </a:txBody>
                  <a:tcPr/>
                </a:tc>
                <a:extLst>
                  <a:ext uri="{0D108BD9-81ED-4DB2-BD59-A6C34878D82A}">
                    <a16:rowId xmlns:a16="http://schemas.microsoft.com/office/drawing/2014/main" val="3107940348"/>
                  </a:ext>
                </a:extLst>
              </a:tr>
              <a:tr h="31849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venir Next LT Pro "/>
                        </a:rPr>
                        <a:t>FAST Score</a:t>
                      </a:r>
                      <a:endParaRPr lang="en-US" sz="1400" dirty="0">
                        <a:latin typeface="Avenir Next LT Pro "/>
                        <a:cs typeface="Calibri" panose="020F0502020204030204" pitchFamily="34" charset="0"/>
                      </a:endParaRPr>
                    </a:p>
                  </a:txBody>
                  <a:tcPr/>
                </a:tc>
                <a:tc>
                  <a:txBody>
                    <a:bodyPr/>
                    <a:lstStyle/>
                    <a:p>
                      <a:r>
                        <a:rPr lang="en-US" sz="1400" dirty="0">
                          <a:latin typeface="Avenir Next LT Pro "/>
                        </a:rPr>
                        <a:t>Placebo</a:t>
                      </a:r>
                      <a:endParaRPr lang="en-US" sz="1400" dirty="0">
                        <a:latin typeface="Avenir Next LT Pro "/>
                        <a:cs typeface="Calibri" panose="020F0502020204030204" pitchFamily="34" charset="0"/>
                      </a:endParaRPr>
                    </a:p>
                  </a:txBody>
                  <a:tcPr/>
                </a:tc>
                <a:tc>
                  <a:txBody>
                    <a:bodyPr/>
                    <a:lstStyle/>
                    <a:p>
                      <a:pPr algn="ctr"/>
                      <a:r>
                        <a:rPr lang="en-US" sz="1400" dirty="0">
                          <a:latin typeface="Avenir Next LT Pro "/>
                        </a:rPr>
                        <a:t>0.54 ± 0.12</a:t>
                      </a:r>
                      <a:endParaRPr lang="en-US" sz="1400" dirty="0">
                        <a:latin typeface="Avenir Next LT Pro "/>
                        <a:cs typeface="Calibri" panose="020F0502020204030204" pitchFamily="34" charset="0"/>
                      </a:endParaRPr>
                    </a:p>
                  </a:txBody>
                  <a:tcPr/>
                </a:tc>
                <a:tc>
                  <a:txBody>
                    <a:bodyPr/>
                    <a:lstStyle/>
                    <a:p>
                      <a:pPr algn="ctr"/>
                      <a:r>
                        <a:rPr lang="en-US" sz="1400" dirty="0">
                          <a:latin typeface="Avenir Next LT Pro "/>
                        </a:rPr>
                        <a:t>0.49 ± 0.17</a:t>
                      </a:r>
                      <a:endParaRPr lang="en-US" sz="1400" dirty="0">
                        <a:latin typeface="Avenir Next LT Pro "/>
                        <a:cs typeface="Calibri" panose="020F0502020204030204" pitchFamily="34" charset="0"/>
                      </a:endParaRPr>
                    </a:p>
                  </a:txBody>
                  <a:tcPr/>
                </a:tc>
                <a:tc>
                  <a:txBody>
                    <a:bodyPr/>
                    <a:lstStyle/>
                    <a:p>
                      <a:pPr algn="ctr"/>
                      <a:r>
                        <a:rPr lang="en-US" sz="1400" dirty="0">
                          <a:latin typeface="Avenir Next LT Pro "/>
                        </a:rPr>
                        <a:t>−0.04 (−0.088, 0.008)</a:t>
                      </a:r>
                      <a:endParaRPr lang="en-US" sz="1400" dirty="0">
                        <a:latin typeface="Avenir Next LT Pro "/>
                        <a:cs typeface="Calibri" panose="020F0502020204030204" pitchFamily="34" charset="0"/>
                      </a:endParaRPr>
                    </a:p>
                  </a:txBody>
                  <a:tcPr/>
                </a:tc>
                <a:tc rowSpan="2">
                  <a:txBody>
                    <a:bodyPr/>
                    <a:lstStyle/>
                    <a:p>
                      <a:pPr algn="ctr"/>
                      <a:r>
                        <a:rPr lang="en-US" sz="1400" dirty="0">
                          <a:latin typeface="Avenir Next LT Pro "/>
                        </a:rPr>
                        <a:t>0.001</a:t>
                      </a:r>
                      <a:endParaRPr lang="en-US" sz="1400" dirty="0">
                        <a:latin typeface="Avenir Next LT Pro "/>
                        <a:cs typeface="Calibri" panose="020F0502020204030204" pitchFamily="34" charset="0"/>
                      </a:endParaRPr>
                    </a:p>
                  </a:txBody>
                  <a:tcPr anchor="ctr"/>
                </a:tc>
                <a:extLst>
                  <a:ext uri="{0D108BD9-81ED-4DB2-BD59-A6C34878D82A}">
                    <a16:rowId xmlns:a16="http://schemas.microsoft.com/office/drawing/2014/main" val="1548299920"/>
                  </a:ext>
                </a:extLst>
              </a:tr>
              <a:tr h="318490">
                <a:tc vMerge="1">
                  <a:txBody>
                    <a:bodyPr/>
                    <a:lstStyle/>
                    <a:p>
                      <a:endParaRPr lang="en-US" dirty="0"/>
                    </a:p>
                  </a:txBody>
                  <a:tcPr/>
                </a:tc>
                <a:tc>
                  <a:txBody>
                    <a:bodyPr/>
                    <a:lstStyle/>
                    <a:p>
                      <a:r>
                        <a:rPr lang="en-US" sz="1400" dirty="0">
                          <a:latin typeface="Avenir Next LT Pro "/>
                        </a:rPr>
                        <a:t>GCP</a:t>
                      </a:r>
                      <a:endParaRPr lang="en-US" sz="1400" dirty="0">
                        <a:latin typeface="Avenir Next LT Pro "/>
                        <a:cs typeface="Calibri" panose="020F0502020204030204" pitchFamily="34" charset="0"/>
                      </a:endParaRPr>
                    </a:p>
                  </a:txBody>
                  <a:tcPr/>
                </a:tc>
                <a:tc>
                  <a:txBody>
                    <a:bodyPr/>
                    <a:lstStyle/>
                    <a:p>
                      <a:pPr algn="ctr"/>
                      <a:r>
                        <a:rPr lang="en-US" sz="1400" dirty="0">
                          <a:latin typeface="Avenir Next LT Pro "/>
                        </a:rPr>
                        <a:t>0.55 ± 0.17</a:t>
                      </a:r>
                      <a:endParaRPr lang="en-US" sz="1400" dirty="0">
                        <a:latin typeface="Avenir Next LT Pro "/>
                        <a:cs typeface="Calibri" panose="020F0502020204030204" pitchFamily="34" charset="0"/>
                      </a:endParaRPr>
                    </a:p>
                  </a:txBody>
                  <a:tcPr/>
                </a:tc>
                <a:tc>
                  <a:txBody>
                    <a:bodyPr/>
                    <a:lstStyle/>
                    <a:p>
                      <a:pPr algn="ctr"/>
                      <a:r>
                        <a:rPr lang="en-US" sz="1400" dirty="0">
                          <a:latin typeface="Avenir Next LT Pro "/>
                        </a:rPr>
                        <a:t>0.46 ± 0.17**</a:t>
                      </a:r>
                      <a:endParaRPr lang="en-US" sz="1400" dirty="0">
                        <a:latin typeface="Avenir Next LT Pro "/>
                        <a:cs typeface="Calibri" panose="020F0502020204030204" pitchFamily="34" charset="0"/>
                      </a:endParaRPr>
                    </a:p>
                  </a:txBody>
                  <a:tcPr/>
                </a:tc>
                <a:tc>
                  <a:txBody>
                    <a:bodyPr/>
                    <a:lstStyle/>
                    <a:p>
                      <a:pPr algn="ctr"/>
                      <a:r>
                        <a:rPr lang="en-US" sz="1400" dirty="0">
                          <a:latin typeface="Avenir Next LT Pro "/>
                        </a:rPr>
                        <a:t>−0.08 (−0.12, −0.04)</a:t>
                      </a:r>
                      <a:endParaRPr lang="en-US" sz="1400" dirty="0">
                        <a:latin typeface="Avenir Next LT Pro "/>
                        <a:cs typeface="Calibri" panose="020F0502020204030204" pitchFamily="34" charset="0"/>
                      </a:endParaRPr>
                    </a:p>
                  </a:txBody>
                  <a:tcPr/>
                </a:tc>
                <a:tc vMerge="1">
                  <a:txBody>
                    <a:bodyPr/>
                    <a:lstStyle/>
                    <a:p>
                      <a:endParaRPr lang="en-US" dirty="0"/>
                    </a:p>
                  </a:txBody>
                  <a:tcPr/>
                </a:tc>
                <a:extLst>
                  <a:ext uri="{0D108BD9-81ED-4DB2-BD59-A6C34878D82A}">
                    <a16:rowId xmlns:a16="http://schemas.microsoft.com/office/drawing/2014/main" val="2510765534"/>
                  </a:ext>
                </a:extLst>
              </a:tr>
            </a:tbl>
          </a:graphicData>
        </a:graphic>
      </p:graphicFrame>
      <p:sp>
        <p:nvSpPr>
          <p:cNvPr id="16" name="Rectangle 15">
            <a:extLst>
              <a:ext uri="{FF2B5EF4-FFF2-40B4-BE49-F238E27FC236}">
                <a16:creationId xmlns:a16="http://schemas.microsoft.com/office/drawing/2014/main" id="{DF8F8A55-2242-C4C6-E4DF-88D4B45F9042}"/>
              </a:ext>
            </a:extLst>
          </p:cNvPr>
          <p:cNvSpPr/>
          <p:nvPr/>
        </p:nvSpPr>
        <p:spPr>
          <a:xfrm>
            <a:off x="9322052" y="2159598"/>
            <a:ext cx="1020725" cy="358073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latin typeface="+mj-lt"/>
            </a:endParaRPr>
          </a:p>
        </p:txBody>
      </p:sp>
    </p:spTree>
    <p:extLst>
      <p:ext uri="{BB962C8B-B14F-4D97-AF65-F5344CB8AC3E}">
        <p14:creationId xmlns:p14="http://schemas.microsoft.com/office/powerpoint/2010/main" val="38833807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Top Corners Snipped 6">
            <a:extLst>
              <a:ext uri="{FF2B5EF4-FFF2-40B4-BE49-F238E27FC236}">
                <a16:creationId xmlns:a16="http://schemas.microsoft.com/office/drawing/2014/main" id="{487EEDA5-D5CC-3BB2-1301-D79B80E82165}"/>
              </a:ext>
            </a:extLst>
          </p:cNvPr>
          <p:cNvSpPr/>
          <p:nvPr/>
        </p:nvSpPr>
        <p:spPr>
          <a:xfrm>
            <a:off x="381000" y="1419609"/>
            <a:ext cx="9135533" cy="4575385"/>
          </a:xfrm>
          <a:prstGeom prst="snip2SameRect">
            <a:avLst>
              <a:gd name="adj1" fmla="val 0"/>
              <a:gd name="adj2" fmla="val 0"/>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1FA8C13F-C278-9FA0-D32E-6FA2555C3BDC}"/>
              </a:ext>
            </a:extLst>
          </p:cNvPr>
          <p:cNvSpPr>
            <a:spLocks noGrp="1"/>
          </p:cNvSpPr>
          <p:nvPr>
            <p:ph idx="1"/>
          </p:nvPr>
        </p:nvSpPr>
        <p:spPr>
          <a:xfrm>
            <a:off x="838200" y="1847280"/>
            <a:ext cx="10515600" cy="3720042"/>
          </a:xfrm>
        </p:spPr>
        <p:txBody>
          <a:bodyPr/>
          <a:lstStyle/>
          <a:p>
            <a:r>
              <a:rPr lang="en-US" b="1" dirty="0">
                <a:latin typeface="Avenir Next LT Pro Demi" panose="020B0704020202020204" pitchFamily="34" charset="0"/>
              </a:rPr>
              <a:t>Significant Improvements vs. Placebo:</a:t>
            </a:r>
            <a:endParaRPr lang="en-US" dirty="0">
              <a:latin typeface="Avenir Next LT Pro Demi" panose="020B0704020202020204" pitchFamily="34" charset="0"/>
            </a:endParaRPr>
          </a:p>
          <a:p>
            <a:r>
              <a:rPr lang="en-US" b="1" dirty="0">
                <a:latin typeface="Avenir Next LT Pro Demi" panose="020B0704020202020204" pitchFamily="34" charset="0"/>
              </a:rPr>
              <a:t>Liver Enzymes:</a:t>
            </a:r>
            <a:r>
              <a:rPr lang="en-US" dirty="0">
                <a:latin typeface="Avenir Next LT Pro Demi" panose="020B0704020202020204" pitchFamily="34" charset="0"/>
              </a:rPr>
              <a:t> </a:t>
            </a:r>
          </a:p>
          <a:p>
            <a:pPr lvl="1"/>
            <a:r>
              <a:rPr lang="en-US" dirty="0">
                <a:latin typeface="Avenir Next LT Pro" panose="020B0504020202020204" pitchFamily="34" charset="0"/>
              </a:rPr>
              <a:t>AST: -9.53 U/L (p&lt;0.001)</a:t>
            </a:r>
          </a:p>
          <a:p>
            <a:pPr lvl="1"/>
            <a:r>
              <a:rPr lang="en-US" dirty="0">
                <a:latin typeface="Avenir Next LT Pro" panose="020B0504020202020204" pitchFamily="34" charset="0"/>
              </a:rPr>
              <a:t>ALT: -13.47 U/L (p=0.002)</a:t>
            </a:r>
          </a:p>
          <a:p>
            <a:r>
              <a:rPr lang="en-US" b="1" dirty="0">
                <a:latin typeface="Avenir Next LT Pro Demi" panose="020B0704020202020204" pitchFamily="34" charset="0"/>
              </a:rPr>
              <a:t>Liver Stiffness (LSM):</a:t>
            </a:r>
            <a:r>
              <a:rPr lang="en-US" dirty="0">
                <a:latin typeface="Avenir Next LT Pro Demi" panose="020B0704020202020204" pitchFamily="34" charset="0"/>
              </a:rPr>
              <a:t> </a:t>
            </a:r>
            <a:r>
              <a:rPr lang="en-US" dirty="0">
                <a:latin typeface="Avenir Next LT Pro" panose="020B0504020202020204" pitchFamily="34" charset="0"/>
              </a:rPr>
              <a:t>-0.56 kPa (p=0.001)</a:t>
            </a:r>
          </a:p>
          <a:p>
            <a:r>
              <a:rPr lang="en-US" b="1" dirty="0">
                <a:latin typeface="Avenir Next LT Pro Demi" panose="020B0704020202020204" pitchFamily="34" charset="0"/>
              </a:rPr>
              <a:t>Liver Fat (CAP):</a:t>
            </a:r>
            <a:r>
              <a:rPr lang="en-US" dirty="0">
                <a:latin typeface="Avenir Next LT Pro Demi" panose="020B0704020202020204" pitchFamily="34" charset="0"/>
              </a:rPr>
              <a:t> </a:t>
            </a:r>
            <a:r>
              <a:rPr lang="en-US" dirty="0">
                <a:latin typeface="Avenir Next LT Pro" panose="020B0504020202020204" pitchFamily="34" charset="0"/>
              </a:rPr>
              <a:t>-12.38 </a:t>
            </a:r>
            <a:r>
              <a:rPr lang="en-US" dirty="0" err="1">
                <a:latin typeface="Avenir Next LT Pro" panose="020B0504020202020204" pitchFamily="34" charset="0"/>
              </a:rPr>
              <a:t>db</a:t>
            </a:r>
            <a:r>
              <a:rPr lang="en-US" dirty="0">
                <a:latin typeface="Avenir Next LT Pro" panose="020B0504020202020204" pitchFamily="34" charset="0"/>
              </a:rPr>
              <a:t>/m (p=0.03)</a:t>
            </a:r>
          </a:p>
          <a:p>
            <a:r>
              <a:rPr lang="en-US" b="1" dirty="0">
                <a:latin typeface="Avenir Next LT Pro Demi" panose="020B0704020202020204" pitchFamily="34" charset="0"/>
              </a:rPr>
              <a:t>FAST Score:</a:t>
            </a:r>
            <a:r>
              <a:rPr lang="en-US" dirty="0">
                <a:latin typeface="Avenir Next LT Pro Demi" panose="020B0704020202020204" pitchFamily="34" charset="0"/>
              </a:rPr>
              <a:t> </a:t>
            </a:r>
            <a:r>
              <a:rPr lang="en-US" dirty="0">
                <a:latin typeface="Avenir Next LT Pro" panose="020B0504020202020204" pitchFamily="34" charset="0"/>
              </a:rPr>
              <a:t>-0.08 (p=0.001) </a:t>
            </a:r>
          </a:p>
          <a:p>
            <a:pPr lvl="1"/>
            <a:r>
              <a:rPr lang="en-US" dirty="0">
                <a:latin typeface="Avenir Next LT Pro" panose="020B0504020202020204" pitchFamily="34" charset="0"/>
              </a:rPr>
              <a:t>Non-invasive marker for NASH with fibrosis</a:t>
            </a:r>
          </a:p>
          <a:p>
            <a:endParaRPr lang="en-US" dirty="0">
              <a:latin typeface="Avenir Next LT Pro" panose="020B0504020202020204" pitchFamily="34" charset="0"/>
            </a:endParaRPr>
          </a:p>
        </p:txBody>
      </p:sp>
      <p:sp>
        <p:nvSpPr>
          <p:cNvPr id="3" name="Title 2">
            <a:extLst>
              <a:ext uri="{FF2B5EF4-FFF2-40B4-BE49-F238E27FC236}">
                <a16:creationId xmlns:a16="http://schemas.microsoft.com/office/drawing/2014/main" id="{A14A3FF3-CFFD-9650-DEE2-FF21C9DDB617}"/>
              </a:ext>
            </a:extLst>
          </p:cNvPr>
          <p:cNvSpPr>
            <a:spLocks noGrp="1"/>
          </p:cNvSpPr>
          <p:nvPr>
            <p:ph type="title"/>
          </p:nvPr>
        </p:nvSpPr>
        <p:spPr>
          <a:xfrm>
            <a:off x="838200" y="345698"/>
            <a:ext cx="10515600" cy="747259"/>
          </a:xfrm>
        </p:spPr>
        <p:txBody>
          <a:bodyPr/>
          <a:lstStyle/>
          <a:p>
            <a:r>
              <a:rPr lang="en-US" dirty="0" err="1">
                <a:latin typeface="Avenir Next LT Pro Demi" panose="020B0704020202020204" pitchFamily="34" charset="0"/>
              </a:rPr>
              <a:t>L</a:t>
            </a:r>
            <a:r>
              <a:rPr lang="en-US" dirty="0" err="1">
                <a:solidFill>
                  <a:srgbClr val="002060"/>
                </a:solidFill>
                <a:latin typeface="Avenir Next LT Pro Demi" panose="020B0704020202020204" pitchFamily="34" charset="0"/>
              </a:rPr>
              <a:t>ivLonga</a:t>
            </a:r>
            <a:r>
              <a:rPr lang="en-US" dirty="0">
                <a:latin typeface="Avenir Next LT Pro Demi" panose="020B0704020202020204" pitchFamily="34" charset="0"/>
              </a:rPr>
              <a:t>® </a:t>
            </a:r>
            <a:r>
              <a:rPr lang="en-US" dirty="0">
                <a:solidFill>
                  <a:srgbClr val="002060"/>
                </a:solidFill>
                <a:latin typeface="Avenir Next LT Pro Demi" panose="020B0704020202020204" pitchFamily="34" charset="0"/>
              </a:rPr>
              <a:t>Clinical Results - Liver Health </a:t>
            </a:r>
          </a:p>
        </p:txBody>
      </p:sp>
      <p:sp>
        <p:nvSpPr>
          <p:cNvPr id="4" name="Rectangle 3">
            <a:extLst>
              <a:ext uri="{FF2B5EF4-FFF2-40B4-BE49-F238E27FC236}">
                <a16:creationId xmlns:a16="http://schemas.microsoft.com/office/drawing/2014/main" id="{D74AA2B6-A076-B91C-231C-A3C80D5E0B14}"/>
              </a:ext>
            </a:extLst>
          </p:cNvPr>
          <p:cNvSpPr/>
          <p:nvPr/>
        </p:nvSpPr>
        <p:spPr>
          <a:xfrm rot="16200000">
            <a:off x="2942341" y="-1837193"/>
            <a:ext cx="55315" cy="594000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rgbClr val="00B050"/>
              </a:solidFill>
            </a:endParaRPr>
          </a:p>
        </p:txBody>
      </p:sp>
      <p:pic>
        <p:nvPicPr>
          <p:cNvPr id="8" name="Picture 7">
            <a:extLst>
              <a:ext uri="{FF2B5EF4-FFF2-40B4-BE49-F238E27FC236}">
                <a16:creationId xmlns:a16="http://schemas.microsoft.com/office/drawing/2014/main" id="{50D6E627-3F91-311F-D1A3-8ED3E302807A}"/>
              </a:ext>
            </a:extLst>
          </p:cNvPr>
          <p:cNvPicPr>
            <a:picLocks noChangeAspect="1"/>
          </p:cNvPicPr>
          <p:nvPr/>
        </p:nvPicPr>
        <p:blipFill>
          <a:blip r:embed="rId3"/>
          <a:stretch>
            <a:fillRect/>
          </a:stretch>
        </p:blipFill>
        <p:spPr>
          <a:xfrm>
            <a:off x="8138759" y="1644193"/>
            <a:ext cx="3310041" cy="4126216"/>
          </a:xfrm>
          <a:prstGeom prst="rect">
            <a:avLst/>
          </a:prstGeom>
        </p:spPr>
      </p:pic>
    </p:spTree>
    <p:extLst>
      <p:ext uri="{BB962C8B-B14F-4D97-AF65-F5344CB8AC3E}">
        <p14:creationId xmlns:p14="http://schemas.microsoft.com/office/powerpoint/2010/main" val="18333735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E25F14D-0FDB-99D9-D394-479F51AA618D}"/>
              </a:ext>
            </a:extLst>
          </p:cNvPr>
          <p:cNvGraphicFramePr>
            <a:graphicFrameLocks noGrp="1"/>
          </p:cNvGraphicFramePr>
          <p:nvPr>
            <p:extLst>
              <p:ext uri="{D42A27DB-BD31-4B8C-83A1-F6EECF244321}">
                <p14:modId xmlns:p14="http://schemas.microsoft.com/office/powerpoint/2010/main" val="3361389795"/>
              </p:ext>
            </p:extLst>
          </p:nvPr>
        </p:nvGraphicFramePr>
        <p:xfrm>
          <a:off x="883290" y="1457089"/>
          <a:ext cx="9802888" cy="4301922"/>
        </p:xfrm>
        <a:graphic>
          <a:graphicData uri="http://schemas.openxmlformats.org/drawingml/2006/table">
            <a:tbl>
              <a:tblPr firstRow="1" firstCol="1" bandRow="1">
                <a:tableStyleId>{7DF18680-E054-41AD-8BC1-D1AEF772440D}</a:tableStyleId>
              </a:tblPr>
              <a:tblGrid>
                <a:gridCol w="1743740">
                  <a:extLst>
                    <a:ext uri="{9D8B030D-6E8A-4147-A177-3AD203B41FA5}">
                      <a16:colId xmlns:a16="http://schemas.microsoft.com/office/drawing/2014/main" val="1520652034"/>
                    </a:ext>
                  </a:extLst>
                </a:gridCol>
                <a:gridCol w="1558076">
                  <a:extLst>
                    <a:ext uri="{9D8B030D-6E8A-4147-A177-3AD203B41FA5}">
                      <a16:colId xmlns:a16="http://schemas.microsoft.com/office/drawing/2014/main" val="3451224263"/>
                    </a:ext>
                  </a:extLst>
                </a:gridCol>
                <a:gridCol w="1829497">
                  <a:extLst>
                    <a:ext uri="{9D8B030D-6E8A-4147-A177-3AD203B41FA5}">
                      <a16:colId xmlns:a16="http://schemas.microsoft.com/office/drawing/2014/main" val="2801139669"/>
                    </a:ext>
                  </a:extLst>
                </a:gridCol>
                <a:gridCol w="2111228">
                  <a:extLst>
                    <a:ext uri="{9D8B030D-6E8A-4147-A177-3AD203B41FA5}">
                      <a16:colId xmlns:a16="http://schemas.microsoft.com/office/drawing/2014/main" val="697309204"/>
                    </a:ext>
                  </a:extLst>
                </a:gridCol>
                <a:gridCol w="1421747">
                  <a:extLst>
                    <a:ext uri="{9D8B030D-6E8A-4147-A177-3AD203B41FA5}">
                      <a16:colId xmlns:a16="http://schemas.microsoft.com/office/drawing/2014/main" val="1521424726"/>
                    </a:ext>
                  </a:extLst>
                </a:gridCol>
                <a:gridCol w="1138600">
                  <a:extLst>
                    <a:ext uri="{9D8B030D-6E8A-4147-A177-3AD203B41FA5}">
                      <a16:colId xmlns:a16="http://schemas.microsoft.com/office/drawing/2014/main" val="68594110"/>
                    </a:ext>
                  </a:extLst>
                </a:gridCol>
              </a:tblGrid>
              <a:tr h="431974">
                <a:tc>
                  <a:txBody>
                    <a:bodyPr/>
                    <a:lstStyle/>
                    <a:p>
                      <a:pPr algn="ctr">
                        <a:spcBef>
                          <a:spcPts val="600"/>
                        </a:spcBef>
                        <a:spcAft>
                          <a:spcPts val="1200"/>
                        </a:spcAft>
                      </a:pPr>
                      <a:r>
                        <a:rPr lang="en-US" sz="1400" dirty="0">
                          <a:effectLst/>
                          <a:latin typeface="Avenir Next LT Pro "/>
                        </a:rPr>
                        <a:t>Parameter</a:t>
                      </a:r>
                      <a:endParaRPr lang="en-IN" sz="1400" dirty="0">
                        <a:effectLst/>
                        <a:latin typeface="Avenir Next LT Pro "/>
                        <a:ea typeface="Calibri" panose="020F0502020204030204" pitchFamily="34" charset="0"/>
                        <a:cs typeface="Times New Roman" panose="02020603050405020304" pitchFamily="18" charset="0"/>
                      </a:endParaRPr>
                    </a:p>
                  </a:txBody>
                  <a:tcPr marL="42583" marR="42583" marT="0" marB="0" anchor="ctr"/>
                </a:tc>
                <a:tc>
                  <a:txBody>
                    <a:bodyPr/>
                    <a:lstStyle/>
                    <a:p>
                      <a:pPr algn="ctr">
                        <a:spcBef>
                          <a:spcPts val="600"/>
                        </a:spcBef>
                        <a:spcAft>
                          <a:spcPts val="1200"/>
                        </a:spcAft>
                      </a:pPr>
                      <a:r>
                        <a:rPr lang="en-US" sz="1400" dirty="0">
                          <a:effectLst/>
                          <a:latin typeface="Avenir Next LT Pro "/>
                        </a:rPr>
                        <a:t>Group</a:t>
                      </a:r>
                      <a:endParaRPr lang="en-IN" sz="1400" dirty="0">
                        <a:effectLst/>
                        <a:latin typeface="Avenir Next LT Pro "/>
                        <a:ea typeface="Calibri" panose="020F0502020204030204" pitchFamily="34" charset="0"/>
                        <a:cs typeface="Times New Roman" panose="02020603050405020304" pitchFamily="18" charset="0"/>
                      </a:endParaRPr>
                    </a:p>
                  </a:txBody>
                  <a:tcPr marL="42583" marR="42583" marT="0" marB="0" anchor="ctr"/>
                </a:tc>
                <a:tc>
                  <a:txBody>
                    <a:bodyPr/>
                    <a:lstStyle/>
                    <a:p>
                      <a:pPr algn="ctr">
                        <a:spcBef>
                          <a:spcPts val="600"/>
                        </a:spcBef>
                        <a:spcAft>
                          <a:spcPts val="1200"/>
                        </a:spcAft>
                      </a:pPr>
                      <a:r>
                        <a:rPr lang="en-US" sz="1400" dirty="0">
                          <a:effectLst/>
                          <a:latin typeface="Avenir Next LT Pro "/>
                        </a:rPr>
                        <a:t>Day 0</a:t>
                      </a:r>
                      <a:endParaRPr lang="en-IN" sz="1400" dirty="0">
                        <a:effectLst/>
                        <a:latin typeface="Avenir Next LT Pro "/>
                        <a:ea typeface="Calibri" panose="020F0502020204030204" pitchFamily="34" charset="0"/>
                        <a:cs typeface="Times New Roman" panose="02020603050405020304" pitchFamily="18" charset="0"/>
                      </a:endParaRPr>
                    </a:p>
                  </a:txBody>
                  <a:tcPr marL="42583" marR="42583" marT="0" marB="0" anchor="ctr"/>
                </a:tc>
                <a:tc>
                  <a:txBody>
                    <a:bodyPr/>
                    <a:lstStyle/>
                    <a:p>
                      <a:pPr algn="ctr">
                        <a:spcBef>
                          <a:spcPts val="600"/>
                        </a:spcBef>
                        <a:spcAft>
                          <a:spcPts val="1200"/>
                        </a:spcAft>
                      </a:pPr>
                      <a:r>
                        <a:rPr lang="en-US" sz="1400" dirty="0">
                          <a:effectLst/>
                          <a:latin typeface="Avenir Next LT Pro "/>
                        </a:rPr>
                        <a:t>Day 90</a:t>
                      </a:r>
                      <a:endParaRPr lang="en-IN" sz="1400" dirty="0">
                        <a:effectLst/>
                        <a:latin typeface="Avenir Next LT Pro "/>
                        <a:ea typeface="Calibri" panose="020F0502020204030204" pitchFamily="34" charset="0"/>
                        <a:cs typeface="Times New Roman" panose="02020603050405020304" pitchFamily="18" charset="0"/>
                      </a:endParaRPr>
                    </a:p>
                  </a:txBody>
                  <a:tcPr marL="42583" marR="42583" marT="0" marB="0" anchor="ctr"/>
                </a:tc>
                <a:tc>
                  <a:txBody>
                    <a:bodyPr/>
                    <a:lstStyle/>
                    <a:p>
                      <a:pPr algn="ctr">
                        <a:spcBef>
                          <a:spcPts val="600"/>
                        </a:spcBef>
                        <a:spcAft>
                          <a:spcPts val="1200"/>
                        </a:spcAft>
                      </a:pPr>
                      <a:r>
                        <a:rPr lang="en-US" sz="1400" dirty="0">
                          <a:effectLst/>
                          <a:latin typeface="Avenir Next LT Pro "/>
                        </a:rPr>
                        <a:t>% change</a:t>
                      </a:r>
                      <a:endParaRPr lang="en-IN" sz="1400" dirty="0">
                        <a:effectLst/>
                        <a:latin typeface="Avenir Next LT Pro "/>
                        <a:ea typeface="Calibri" panose="020F0502020204030204" pitchFamily="34" charset="0"/>
                        <a:cs typeface="Times New Roman" panose="02020603050405020304" pitchFamily="18" charset="0"/>
                      </a:endParaRPr>
                    </a:p>
                  </a:txBody>
                  <a:tcPr marL="42583" marR="42583" marT="0" marB="0" anchor="ctr"/>
                </a:tc>
                <a:tc>
                  <a:txBody>
                    <a:bodyPr/>
                    <a:lstStyle/>
                    <a:p>
                      <a:pPr algn="ctr">
                        <a:spcBef>
                          <a:spcPts val="600"/>
                        </a:spcBef>
                        <a:spcAft>
                          <a:spcPts val="1200"/>
                        </a:spcAft>
                      </a:pPr>
                      <a:r>
                        <a:rPr lang="en-US" sz="1400" dirty="0">
                          <a:effectLst/>
                          <a:latin typeface="Avenir Next LT Pro "/>
                        </a:rPr>
                        <a:t>#P value </a:t>
                      </a:r>
                      <a:endParaRPr lang="en-IN" sz="1400" dirty="0">
                        <a:effectLst/>
                        <a:latin typeface="Avenir Next LT Pro "/>
                        <a:ea typeface="Calibri" panose="020F0502020204030204" pitchFamily="34" charset="0"/>
                        <a:cs typeface="Times New Roman" panose="02020603050405020304" pitchFamily="18" charset="0"/>
                      </a:endParaRPr>
                    </a:p>
                  </a:txBody>
                  <a:tcPr marL="42583" marR="42583" marT="0" marB="0" anchor="ctr"/>
                </a:tc>
                <a:extLst>
                  <a:ext uri="{0D108BD9-81ED-4DB2-BD59-A6C34878D82A}">
                    <a16:rowId xmlns:a16="http://schemas.microsoft.com/office/drawing/2014/main" val="2026516817"/>
                  </a:ext>
                </a:extLst>
              </a:tr>
              <a:tr h="464812">
                <a:tc rowSpan="2">
                  <a:txBody>
                    <a:bodyPr/>
                    <a:lstStyle/>
                    <a:p>
                      <a:pPr algn="ctr">
                        <a:spcBef>
                          <a:spcPts val="600"/>
                        </a:spcBef>
                        <a:spcAft>
                          <a:spcPts val="1200"/>
                        </a:spcAft>
                      </a:pPr>
                      <a:r>
                        <a:rPr lang="en-US" sz="1400" dirty="0">
                          <a:effectLst/>
                          <a:latin typeface="Avenir Next LT Pro "/>
                        </a:rPr>
                        <a:t>Total Cholesterol</a:t>
                      </a:r>
                      <a:endParaRPr lang="en-IN" sz="1400" dirty="0">
                        <a:effectLst/>
                        <a:latin typeface="Avenir Next LT Pro "/>
                        <a:ea typeface="Calibri" panose="020F0502020204030204" pitchFamily="34" charset="0"/>
                        <a:cs typeface="Times New Roman" panose="02020603050405020304" pitchFamily="18" charset="0"/>
                      </a:endParaRPr>
                    </a:p>
                  </a:txBody>
                  <a:tcPr marL="42583" marR="42583" marT="0" marB="0" anchor="ctr"/>
                </a:tc>
                <a:tc>
                  <a:txBody>
                    <a:bodyPr/>
                    <a:lstStyle/>
                    <a:p>
                      <a:pPr algn="ctr">
                        <a:spcBef>
                          <a:spcPts val="600"/>
                        </a:spcBef>
                        <a:spcAft>
                          <a:spcPts val="1200"/>
                        </a:spcAft>
                      </a:pPr>
                      <a:r>
                        <a:rPr lang="en-US" sz="1400" dirty="0">
                          <a:effectLst/>
                          <a:latin typeface="Avenir Next LT Pro "/>
                        </a:rPr>
                        <a:t>Placebo</a:t>
                      </a:r>
                      <a:endParaRPr lang="en-IN" sz="1400" dirty="0">
                        <a:effectLst/>
                        <a:latin typeface="Avenir Next LT Pro "/>
                        <a:ea typeface="Calibri" panose="020F0502020204030204" pitchFamily="34" charset="0"/>
                        <a:cs typeface="Times New Roman" panose="02020603050405020304" pitchFamily="18" charset="0"/>
                      </a:endParaRPr>
                    </a:p>
                  </a:txBody>
                  <a:tcPr marL="42583" marR="42583" marT="0" marB="0" anchor="ctr"/>
                </a:tc>
                <a:tc>
                  <a:txBody>
                    <a:bodyPr/>
                    <a:lstStyle/>
                    <a:p>
                      <a:pPr algn="ctr">
                        <a:spcBef>
                          <a:spcPts val="600"/>
                        </a:spcBef>
                        <a:spcAft>
                          <a:spcPts val="1200"/>
                        </a:spcAft>
                      </a:pPr>
                      <a:r>
                        <a:rPr lang="en-US" sz="1400" dirty="0">
                          <a:effectLst/>
                          <a:latin typeface="Avenir Next LT Pro "/>
                        </a:rPr>
                        <a:t>258.19±37.45</a:t>
                      </a:r>
                      <a:endParaRPr lang="en-IN" sz="1400" dirty="0">
                        <a:effectLst/>
                        <a:latin typeface="Avenir Next LT Pro "/>
                        <a:ea typeface="Calibri" panose="020F0502020204030204" pitchFamily="34" charset="0"/>
                        <a:cs typeface="Times New Roman" panose="02020603050405020304" pitchFamily="18" charset="0"/>
                      </a:endParaRPr>
                    </a:p>
                  </a:txBody>
                  <a:tcPr marL="42583" marR="42583" marT="0" marB="0" anchor="ctr"/>
                </a:tc>
                <a:tc>
                  <a:txBody>
                    <a:bodyPr/>
                    <a:lstStyle/>
                    <a:p>
                      <a:pPr algn="ctr">
                        <a:spcBef>
                          <a:spcPts val="600"/>
                        </a:spcBef>
                        <a:spcAft>
                          <a:spcPts val="1200"/>
                        </a:spcAft>
                      </a:pPr>
                      <a:r>
                        <a:rPr lang="en-US" sz="1400" dirty="0">
                          <a:effectLst/>
                          <a:latin typeface="Avenir Next LT Pro "/>
                        </a:rPr>
                        <a:t>256.23±44.37</a:t>
                      </a:r>
                      <a:endParaRPr lang="en-IN" sz="1400" dirty="0">
                        <a:effectLst/>
                        <a:latin typeface="Avenir Next LT Pro "/>
                        <a:ea typeface="Calibri" panose="020F0502020204030204" pitchFamily="34" charset="0"/>
                        <a:cs typeface="Times New Roman" panose="02020603050405020304" pitchFamily="18" charset="0"/>
                      </a:endParaRPr>
                    </a:p>
                  </a:txBody>
                  <a:tcPr marL="42583" marR="42583" marT="0" marB="0" anchor="ctr"/>
                </a:tc>
                <a:tc>
                  <a:txBody>
                    <a:bodyPr/>
                    <a:lstStyle/>
                    <a:p>
                      <a:pPr algn="ctr" fontAlgn="b"/>
                      <a:r>
                        <a:rPr lang="en-IN" sz="1400" b="0" u="none" strike="noStrike" dirty="0">
                          <a:solidFill>
                            <a:srgbClr val="C00000"/>
                          </a:solidFill>
                          <a:effectLst/>
                          <a:latin typeface="Avenir Next LT Pro "/>
                        </a:rPr>
                        <a:t>0.76%</a:t>
                      </a:r>
                      <a:endParaRPr lang="en-IN" sz="1400" b="0" i="0" u="none" strike="noStrike" dirty="0">
                        <a:solidFill>
                          <a:srgbClr val="C00000"/>
                        </a:solidFill>
                        <a:effectLst/>
                        <a:latin typeface="Avenir Next LT Pro "/>
                      </a:endParaRPr>
                    </a:p>
                  </a:txBody>
                  <a:tcPr marL="6350" marR="6350" marT="6350" marB="0" anchor="ctr"/>
                </a:tc>
                <a:tc rowSpan="2">
                  <a:txBody>
                    <a:bodyPr/>
                    <a:lstStyle/>
                    <a:p>
                      <a:pPr marL="0" marR="0" lvl="0" indent="0" algn="ctr" defTabSz="914400" rtl="0" eaLnBrk="1" fontAlgn="auto" latinLnBrk="0" hangingPunct="1">
                        <a:lnSpc>
                          <a:spcPct val="100000"/>
                        </a:lnSpc>
                        <a:spcBef>
                          <a:spcPts val="600"/>
                        </a:spcBef>
                        <a:spcAft>
                          <a:spcPts val="1200"/>
                        </a:spcAft>
                        <a:buClrTx/>
                        <a:buSzTx/>
                        <a:buFontTx/>
                        <a:buNone/>
                        <a:tabLst/>
                        <a:defRPr/>
                      </a:pPr>
                      <a:r>
                        <a:rPr lang="en-US" sz="1400" dirty="0">
                          <a:effectLst/>
                          <a:latin typeface="Avenir Next LT Pro "/>
                        </a:rPr>
                        <a:t>&lt;0.001</a:t>
                      </a:r>
                      <a:endParaRPr lang="en-IN" sz="1400" dirty="0">
                        <a:effectLst/>
                        <a:latin typeface="Avenir Next LT Pro "/>
                        <a:ea typeface="Calibri" panose="020F0502020204030204" pitchFamily="34" charset="0"/>
                        <a:cs typeface="Times New Roman" panose="02020603050405020304" pitchFamily="18" charset="0"/>
                      </a:endParaRPr>
                    </a:p>
                  </a:txBody>
                  <a:tcPr marL="42583" marR="42583" marT="0" marB="0" anchor="ctr"/>
                </a:tc>
                <a:extLst>
                  <a:ext uri="{0D108BD9-81ED-4DB2-BD59-A6C34878D82A}">
                    <a16:rowId xmlns:a16="http://schemas.microsoft.com/office/drawing/2014/main" val="1364142716"/>
                  </a:ext>
                </a:extLst>
              </a:tr>
              <a:tr h="464812">
                <a:tc vMerge="1">
                  <a:txBody>
                    <a:bodyPr/>
                    <a:lstStyle/>
                    <a:p>
                      <a:pPr algn="ctr">
                        <a:spcBef>
                          <a:spcPts val="600"/>
                        </a:spcBef>
                        <a:spcAft>
                          <a:spcPts val="1200"/>
                        </a:spcAft>
                      </a:pPr>
                      <a:endParaRPr lang="en-IN" sz="1800" dirty="0">
                        <a:effectLst/>
                        <a:latin typeface="+mn-lt"/>
                        <a:ea typeface="Calibri" panose="020F0502020204030204" pitchFamily="34" charset="0"/>
                        <a:cs typeface="Times New Roman" panose="02020603050405020304" pitchFamily="18" charset="0"/>
                      </a:endParaRPr>
                    </a:p>
                  </a:txBody>
                  <a:tcPr marL="42583" marR="42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spcBef>
                          <a:spcPts val="600"/>
                        </a:spcBef>
                        <a:spcAft>
                          <a:spcPts val="1200"/>
                        </a:spcAft>
                      </a:pPr>
                      <a:r>
                        <a:rPr lang="en-US" sz="1400" dirty="0">
                          <a:effectLst/>
                          <a:latin typeface="Avenir Next LT Pro "/>
                        </a:rPr>
                        <a:t>LivLonga</a:t>
                      </a:r>
                      <a:r>
                        <a:rPr lang="en-US" sz="1400" baseline="30000" dirty="0">
                          <a:effectLst/>
                          <a:latin typeface="Avenir Next LT Pro "/>
                        </a:rPr>
                        <a:t>®</a:t>
                      </a:r>
                      <a:endParaRPr lang="en-IN" sz="1400" baseline="30000" dirty="0">
                        <a:effectLst/>
                        <a:latin typeface="Avenir Next LT Pro "/>
                        <a:ea typeface="Calibri" panose="020F0502020204030204" pitchFamily="34" charset="0"/>
                        <a:cs typeface="Times New Roman" panose="02020603050405020304" pitchFamily="18" charset="0"/>
                      </a:endParaRPr>
                    </a:p>
                  </a:txBody>
                  <a:tcPr marL="42583" marR="42583" marT="0" marB="0" anchor="ctr"/>
                </a:tc>
                <a:tc>
                  <a:txBody>
                    <a:bodyPr/>
                    <a:lstStyle/>
                    <a:p>
                      <a:pPr algn="ctr">
                        <a:spcBef>
                          <a:spcPts val="600"/>
                        </a:spcBef>
                        <a:spcAft>
                          <a:spcPts val="1200"/>
                        </a:spcAft>
                      </a:pPr>
                      <a:r>
                        <a:rPr lang="en-US" sz="1400" dirty="0">
                          <a:effectLst/>
                          <a:latin typeface="Avenir Next LT Pro "/>
                        </a:rPr>
                        <a:t>261.21±33.98</a:t>
                      </a:r>
                      <a:endParaRPr lang="en-IN" sz="1400" dirty="0">
                        <a:effectLst/>
                        <a:latin typeface="Avenir Next LT Pro "/>
                        <a:ea typeface="Calibri" panose="020F0502020204030204" pitchFamily="34" charset="0"/>
                        <a:cs typeface="Times New Roman" panose="02020603050405020304" pitchFamily="18" charset="0"/>
                      </a:endParaRPr>
                    </a:p>
                  </a:txBody>
                  <a:tcPr marL="42583" marR="42583" marT="0" marB="0" anchor="ctr"/>
                </a:tc>
                <a:tc>
                  <a:txBody>
                    <a:bodyPr/>
                    <a:lstStyle/>
                    <a:p>
                      <a:pPr algn="ctr">
                        <a:spcBef>
                          <a:spcPts val="600"/>
                        </a:spcBef>
                        <a:spcAft>
                          <a:spcPts val="1200"/>
                        </a:spcAft>
                      </a:pPr>
                      <a:r>
                        <a:rPr lang="en-US" sz="1400" dirty="0">
                          <a:effectLst/>
                          <a:latin typeface="Avenir Next LT Pro "/>
                        </a:rPr>
                        <a:t>247.38±27.32**</a:t>
                      </a:r>
                      <a:endParaRPr lang="en-IN" sz="1400" dirty="0">
                        <a:effectLst/>
                        <a:latin typeface="Avenir Next LT Pro "/>
                        <a:ea typeface="Calibri" panose="020F0502020204030204" pitchFamily="34" charset="0"/>
                        <a:cs typeface="Times New Roman" panose="02020603050405020304" pitchFamily="18" charset="0"/>
                      </a:endParaRPr>
                    </a:p>
                  </a:txBody>
                  <a:tcPr marL="42583" marR="42583" marT="0" marB="0" anchor="ctr"/>
                </a:tc>
                <a:tc>
                  <a:txBody>
                    <a:bodyPr/>
                    <a:lstStyle/>
                    <a:p>
                      <a:pPr algn="ctr" fontAlgn="b"/>
                      <a:r>
                        <a:rPr lang="en-IN" sz="1400" b="1" u="none" strike="noStrike" dirty="0">
                          <a:solidFill>
                            <a:srgbClr val="C00000"/>
                          </a:solidFill>
                          <a:effectLst/>
                          <a:latin typeface="Avenir Next LT Pro "/>
                        </a:rPr>
                        <a:t>5.29%</a:t>
                      </a:r>
                      <a:endParaRPr lang="en-IN" sz="1400" b="1" i="0" u="none" strike="noStrike" dirty="0">
                        <a:solidFill>
                          <a:srgbClr val="C00000"/>
                        </a:solidFill>
                        <a:effectLst/>
                        <a:latin typeface="Avenir Next LT Pro "/>
                      </a:endParaRPr>
                    </a:p>
                  </a:txBody>
                  <a:tcPr marL="6350" marR="6350" marT="6350" marB="0" anchor="ctr"/>
                </a:tc>
                <a:tc vMerge="1">
                  <a:txBody>
                    <a:bodyPr/>
                    <a:lstStyle/>
                    <a:p>
                      <a:pPr algn="ctr">
                        <a:spcBef>
                          <a:spcPts val="600"/>
                        </a:spcBef>
                        <a:spcAft>
                          <a:spcPts val="1200"/>
                        </a:spcAft>
                      </a:pPr>
                      <a:endParaRPr lang="en-IN" sz="1800" dirty="0">
                        <a:effectLst/>
                        <a:latin typeface="+mn-lt"/>
                        <a:ea typeface="Calibri" panose="020F0502020204030204" pitchFamily="34" charset="0"/>
                        <a:cs typeface="Times New Roman" panose="02020603050405020304" pitchFamily="18" charset="0"/>
                      </a:endParaRPr>
                    </a:p>
                  </a:txBody>
                  <a:tcPr marL="42583" marR="42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87741815"/>
                  </a:ext>
                </a:extLst>
              </a:tr>
              <a:tr h="464812">
                <a:tc rowSpan="2">
                  <a:txBody>
                    <a:bodyPr/>
                    <a:lstStyle/>
                    <a:p>
                      <a:pPr algn="ctr">
                        <a:spcBef>
                          <a:spcPts val="600"/>
                        </a:spcBef>
                        <a:spcAft>
                          <a:spcPts val="1200"/>
                        </a:spcAft>
                      </a:pPr>
                      <a:r>
                        <a:rPr lang="en-US" sz="1400" dirty="0">
                          <a:effectLst/>
                          <a:latin typeface="Avenir Next LT Pro "/>
                        </a:rPr>
                        <a:t>Triglycerides</a:t>
                      </a:r>
                      <a:endParaRPr lang="en-IN" sz="1400" dirty="0">
                        <a:effectLst/>
                        <a:latin typeface="Avenir Next LT Pro "/>
                        <a:ea typeface="Calibri" panose="020F0502020204030204" pitchFamily="34" charset="0"/>
                        <a:cs typeface="Times New Roman" panose="02020603050405020304" pitchFamily="18" charset="0"/>
                      </a:endParaRPr>
                    </a:p>
                  </a:txBody>
                  <a:tcPr marL="42583" marR="42583" marT="0" marB="0" anchor="ctr"/>
                </a:tc>
                <a:tc>
                  <a:txBody>
                    <a:bodyPr/>
                    <a:lstStyle/>
                    <a:p>
                      <a:pPr algn="ctr">
                        <a:spcBef>
                          <a:spcPts val="600"/>
                        </a:spcBef>
                        <a:spcAft>
                          <a:spcPts val="1200"/>
                        </a:spcAft>
                      </a:pPr>
                      <a:r>
                        <a:rPr lang="en-US" sz="1400" dirty="0">
                          <a:effectLst/>
                          <a:latin typeface="Avenir Next LT Pro "/>
                        </a:rPr>
                        <a:t>Placebo</a:t>
                      </a:r>
                      <a:endParaRPr lang="en-IN" sz="1400" dirty="0">
                        <a:effectLst/>
                        <a:latin typeface="Avenir Next LT Pro "/>
                        <a:ea typeface="Calibri" panose="020F0502020204030204" pitchFamily="34" charset="0"/>
                        <a:cs typeface="Times New Roman" panose="02020603050405020304" pitchFamily="18" charset="0"/>
                      </a:endParaRPr>
                    </a:p>
                  </a:txBody>
                  <a:tcPr marL="42583" marR="42583" marT="0" marB="0" anchor="ctr"/>
                </a:tc>
                <a:tc>
                  <a:txBody>
                    <a:bodyPr/>
                    <a:lstStyle/>
                    <a:p>
                      <a:pPr algn="ctr">
                        <a:spcBef>
                          <a:spcPts val="600"/>
                        </a:spcBef>
                        <a:spcAft>
                          <a:spcPts val="1200"/>
                        </a:spcAft>
                      </a:pPr>
                      <a:r>
                        <a:rPr lang="en-US" sz="1400" dirty="0">
                          <a:effectLst/>
                          <a:latin typeface="Avenir Next LT Pro "/>
                        </a:rPr>
                        <a:t>192.68±42.07</a:t>
                      </a:r>
                      <a:endParaRPr lang="en-IN" sz="1400" dirty="0">
                        <a:effectLst/>
                        <a:latin typeface="Avenir Next LT Pro "/>
                        <a:ea typeface="Calibri" panose="020F0502020204030204" pitchFamily="34" charset="0"/>
                        <a:cs typeface="Times New Roman" panose="02020603050405020304" pitchFamily="18" charset="0"/>
                      </a:endParaRPr>
                    </a:p>
                  </a:txBody>
                  <a:tcPr marL="42583" marR="42583" marT="0" marB="0" anchor="ctr"/>
                </a:tc>
                <a:tc>
                  <a:txBody>
                    <a:bodyPr/>
                    <a:lstStyle/>
                    <a:p>
                      <a:pPr algn="ctr">
                        <a:spcBef>
                          <a:spcPts val="600"/>
                        </a:spcBef>
                        <a:spcAft>
                          <a:spcPts val="1200"/>
                        </a:spcAft>
                      </a:pPr>
                      <a:r>
                        <a:rPr lang="en-US" sz="1400" dirty="0">
                          <a:effectLst/>
                          <a:latin typeface="Avenir Next LT Pro "/>
                        </a:rPr>
                        <a:t>184.09±56.20</a:t>
                      </a:r>
                      <a:endParaRPr lang="en-IN" sz="1400" dirty="0">
                        <a:effectLst/>
                        <a:latin typeface="Avenir Next LT Pro "/>
                        <a:ea typeface="Calibri" panose="020F0502020204030204" pitchFamily="34" charset="0"/>
                        <a:cs typeface="Times New Roman" panose="02020603050405020304" pitchFamily="18" charset="0"/>
                      </a:endParaRPr>
                    </a:p>
                  </a:txBody>
                  <a:tcPr marL="42583" marR="42583" marT="0" marB="0" anchor="ctr"/>
                </a:tc>
                <a:tc>
                  <a:txBody>
                    <a:bodyPr/>
                    <a:lstStyle/>
                    <a:p>
                      <a:pPr algn="ctr" fontAlgn="b"/>
                      <a:r>
                        <a:rPr lang="en-IN" sz="1400" b="0" u="none" strike="noStrike" dirty="0">
                          <a:solidFill>
                            <a:srgbClr val="C00000"/>
                          </a:solidFill>
                          <a:effectLst/>
                          <a:latin typeface="Avenir Next LT Pro "/>
                        </a:rPr>
                        <a:t>4.45%</a:t>
                      </a:r>
                      <a:endParaRPr lang="en-IN" sz="1400" b="0" i="0" u="none" strike="noStrike" dirty="0">
                        <a:solidFill>
                          <a:srgbClr val="C00000"/>
                        </a:solidFill>
                        <a:effectLst/>
                        <a:latin typeface="Avenir Next LT Pro "/>
                      </a:endParaRPr>
                    </a:p>
                  </a:txBody>
                  <a:tcPr marL="6350" marR="6350" marT="6350" marB="0" anchor="ctr"/>
                </a:tc>
                <a:tc rowSpan="2">
                  <a:txBody>
                    <a:bodyPr/>
                    <a:lstStyle/>
                    <a:p>
                      <a:pPr algn="ctr">
                        <a:spcBef>
                          <a:spcPts val="600"/>
                        </a:spcBef>
                        <a:spcAft>
                          <a:spcPts val="1200"/>
                        </a:spcAft>
                      </a:pPr>
                      <a:r>
                        <a:rPr lang="en-US" sz="1400" dirty="0">
                          <a:effectLst/>
                          <a:latin typeface="Avenir Next LT Pro "/>
                        </a:rPr>
                        <a:t>&lt;0.001</a:t>
                      </a:r>
                      <a:endParaRPr lang="en-IN" sz="1400" dirty="0">
                        <a:effectLst/>
                        <a:latin typeface="Avenir Next LT Pro "/>
                        <a:ea typeface="Calibri" panose="020F0502020204030204" pitchFamily="34" charset="0"/>
                        <a:cs typeface="Times New Roman" panose="02020603050405020304" pitchFamily="18" charset="0"/>
                      </a:endParaRPr>
                    </a:p>
                  </a:txBody>
                  <a:tcPr marL="42583" marR="42583" marT="0" marB="0" anchor="ctr"/>
                </a:tc>
                <a:extLst>
                  <a:ext uri="{0D108BD9-81ED-4DB2-BD59-A6C34878D82A}">
                    <a16:rowId xmlns:a16="http://schemas.microsoft.com/office/drawing/2014/main" val="1824594925"/>
                  </a:ext>
                </a:extLst>
              </a:tr>
              <a:tr h="464812">
                <a:tc vMerge="1">
                  <a:txBody>
                    <a:bodyPr/>
                    <a:lstStyle/>
                    <a:p>
                      <a:endParaRPr lang="en-IN"/>
                    </a:p>
                  </a:txBody>
                  <a:tcPr/>
                </a:tc>
                <a:tc>
                  <a:txBody>
                    <a:bodyPr/>
                    <a:lstStyle/>
                    <a:p>
                      <a:pPr algn="ctr">
                        <a:spcBef>
                          <a:spcPts val="600"/>
                        </a:spcBef>
                        <a:spcAft>
                          <a:spcPts val="1200"/>
                        </a:spcAft>
                      </a:pPr>
                      <a:r>
                        <a:rPr lang="en-US" sz="1400" dirty="0">
                          <a:effectLst/>
                          <a:latin typeface="Avenir Next LT Pro "/>
                        </a:rPr>
                        <a:t>LivLonga</a:t>
                      </a:r>
                      <a:r>
                        <a:rPr lang="en-US" sz="1400" baseline="30000" dirty="0">
                          <a:effectLst/>
                          <a:latin typeface="Avenir Next LT Pro "/>
                        </a:rPr>
                        <a:t>®</a:t>
                      </a:r>
                      <a:endParaRPr lang="en-IN" sz="1400" baseline="30000" dirty="0">
                        <a:effectLst/>
                        <a:latin typeface="Avenir Next LT Pro "/>
                        <a:ea typeface="Calibri" panose="020F0502020204030204" pitchFamily="34" charset="0"/>
                        <a:cs typeface="Times New Roman" panose="02020603050405020304" pitchFamily="18" charset="0"/>
                      </a:endParaRPr>
                    </a:p>
                  </a:txBody>
                  <a:tcPr marL="42583" marR="42583" marT="0" marB="0" anchor="ctr"/>
                </a:tc>
                <a:tc>
                  <a:txBody>
                    <a:bodyPr/>
                    <a:lstStyle/>
                    <a:p>
                      <a:pPr algn="ctr">
                        <a:spcBef>
                          <a:spcPts val="600"/>
                        </a:spcBef>
                        <a:spcAft>
                          <a:spcPts val="1200"/>
                        </a:spcAft>
                      </a:pPr>
                      <a:r>
                        <a:rPr lang="en-US" sz="1400" dirty="0">
                          <a:effectLst/>
                          <a:latin typeface="Avenir Next LT Pro "/>
                        </a:rPr>
                        <a:t>191.13±40.72</a:t>
                      </a:r>
                      <a:endParaRPr lang="en-IN" sz="1400" dirty="0">
                        <a:effectLst/>
                        <a:latin typeface="Avenir Next LT Pro "/>
                        <a:ea typeface="Calibri" panose="020F0502020204030204" pitchFamily="34" charset="0"/>
                        <a:cs typeface="Times New Roman" panose="02020603050405020304" pitchFamily="18" charset="0"/>
                      </a:endParaRPr>
                    </a:p>
                  </a:txBody>
                  <a:tcPr marL="42583" marR="42583" marT="0" marB="0" anchor="ctr"/>
                </a:tc>
                <a:tc>
                  <a:txBody>
                    <a:bodyPr/>
                    <a:lstStyle/>
                    <a:p>
                      <a:pPr algn="ctr">
                        <a:spcBef>
                          <a:spcPts val="600"/>
                        </a:spcBef>
                        <a:spcAft>
                          <a:spcPts val="1200"/>
                        </a:spcAft>
                      </a:pPr>
                      <a:r>
                        <a:rPr lang="en-US" sz="1400" dirty="0">
                          <a:effectLst/>
                          <a:latin typeface="Avenir Next LT Pro "/>
                        </a:rPr>
                        <a:t>167.38±25.17</a:t>
                      </a:r>
                      <a:endParaRPr lang="en-IN" sz="1400" dirty="0">
                        <a:effectLst/>
                        <a:latin typeface="Avenir Next LT Pro "/>
                        <a:ea typeface="Calibri" panose="020F0502020204030204" pitchFamily="34" charset="0"/>
                        <a:cs typeface="Times New Roman" panose="02020603050405020304" pitchFamily="18" charset="0"/>
                      </a:endParaRPr>
                    </a:p>
                  </a:txBody>
                  <a:tcPr marL="42583" marR="42583" marT="0" marB="0" anchor="ctr"/>
                </a:tc>
                <a:tc>
                  <a:txBody>
                    <a:bodyPr/>
                    <a:lstStyle/>
                    <a:p>
                      <a:pPr algn="ctr" fontAlgn="b"/>
                      <a:r>
                        <a:rPr lang="en-IN" sz="1400" b="1" u="none" strike="noStrike" dirty="0">
                          <a:solidFill>
                            <a:srgbClr val="C00000"/>
                          </a:solidFill>
                          <a:effectLst/>
                          <a:latin typeface="Avenir Next LT Pro "/>
                        </a:rPr>
                        <a:t>12.43%</a:t>
                      </a:r>
                      <a:endParaRPr lang="en-IN" sz="1400" b="1" i="0" u="none" strike="noStrike" dirty="0">
                        <a:solidFill>
                          <a:srgbClr val="C00000"/>
                        </a:solidFill>
                        <a:effectLst/>
                        <a:latin typeface="Avenir Next LT Pro "/>
                      </a:endParaRPr>
                    </a:p>
                  </a:txBody>
                  <a:tcPr marL="6350" marR="6350" marT="6350" marB="0" anchor="ctr"/>
                </a:tc>
                <a:tc vMerge="1">
                  <a:txBody>
                    <a:bodyPr/>
                    <a:lstStyle/>
                    <a:p>
                      <a:endParaRPr lang="en-IN"/>
                    </a:p>
                  </a:txBody>
                  <a:tcPr/>
                </a:tc>
                <a:extLst>
                  <a:ext uri="{0D108BD9-81ED-4DB2-BD59-A6C34878D82A}">
                    <a16:rowId xmlns:a16="http://schemas.microsoft.com/office/drawing/2014/main" val="3604316965"/>
                  </a:ext>
                </a:extLst>
              </a:tr>
              <a:tr h="464812">
                <a:tc rowSpan="2">
                  <a:txBody>
                    <a:bodyPr/>
                    <a:lstStyle/>
                    <a:p>
                      <a:pPr algn="ctr">
                        <a:spcBef>
                          <a:spcPts val="600"/>
                        </a:spcBef>
                        <a:spcAft>
                          <a:spcPts val="1200"/>
                        </a:spcAft>
                      </a:pPr>
                      <a:r>
                        <a:rPr lang="en-US" sz="1400" dirty="0">
                          <a:effectLst/>
                          <a:latin typeface="Avenir Next LT Pro "/>
                        </a:rPr>
                        <a:t>Low -density lipoprotein-cholesterol</a:t>
                      </a:r>
                      <a:endParaRPr lang="en-IN" sz="1400" dirty="0">
                        <a:effectLst/>
                        <a:latin typeface="Avenir Next LT Pro "/>
                        <a:ea typeface="Calibri" panose="020F0502020204030204" pitchFamily="34" charset="0"/>
                        <a:cs typeface="Times New Roman" panose="02020603050405020304" pitchFamily="18" charset="0"/>
                      </a:endParaRPr>
                    </a:p>
                  </a:txBody>
                  <a:tcPr marL="42583" marR="42583" marT="0" marB="0" anchor="ctr"/>
                </a:tc>
                <a:tc>
                  <a:txBody>
                    <a:bodyPr/>
                    <a:lstStyle/>
                    <a:p>
                      <a:pPr algn="ctr">
                        <a:spcBef>
                          <a:spcPts val="600"/>
                        </a:spcBef>
                        <a:spcAft>
                          <a:spcPts val="1200"/>
                        </a:spcAft>
                      </a:pPr>
                      <a:r>
                        <a:rPr lang="en-US" sz="1400">
                          <a:effectLst/>
                          <a:latin typeface="Avenir Next LT Pro "/>
                        </a:rPr>
                        <a:t>Placebo</a:t>
                      </a:r>
                      <a:endParaRPr lang="en-IN" sz="1400">
                        <a:effectLst/>
                        <a:latin typeface="Avenir Next LT Pro "/>
                        <a:ea typeface="Calibri" panose="020F0502020204030204" pitchFamily="34" charset="0"/>
                        <a:cs typeface="Times New Roman" panose="02020603050405020304" pitchFamily="18" charset="0"/>
                      </a:endParaRPr>
                    </a:p>
                  </a:txBody>
                  <a:tcPr marL="42583" marR="42583" marT="0" marB="0" anchor="ctr"/>
                </a:tc>
                <a:tc>
                  <a:txBody>
                    <a:bodyPr/>
                    <a:lstStyle/>
                    <a:p>
                      <a:pPr algn="ctr">
                        <a:spcBef>
                          <a:spcPts val="600"/>
                        </a:spcBef>
                        <a:spcAft>
                          <a:spcPts val="1200"/>
                        </a:spcAft>
                      </a:pPr>
                      <a:r>
                        <a:rPr lang="en-US" sz="1400" dirty="0">
                          <a:effectLst/>
                          <a:latin typeface="Avenir Next LT Pro "/>
                        </a:rPr>
                        <a:t>142.26±26.95</a:t>
                      </a:r>
                      <a:endParaRPr lang="en-IN" sz="1400" dirty="0">
                        <a:effectLst/>
                        <a:latin typeface="Avenir Next LT Pro "/>
                        <a:ea typeface="Calibri" panose="020F0502020204030204" pitchFamily="34" charset="0"/>
                        <a:cs typeface="Times New Roman" panose="02020603050405020304" pitchFamily="18" charset="0"/>
                      </a:endParaRPr>
                    </a:p>
                  </a:txBody>
                  <a:tcPr marL="42583" marR="42583" marT="0" marB="0" anchor="ctr"/>
                </a:tc>
                <a:tc>
                  <a:txBody>
                    <a:bodyPr/>
                    <a:lstStyle/>
                    <a:p>
                      <a:pPr algn="ctr">
                        <a:spcBef>
                          <a:spcPts val="600"/>
                        </a:spcBef>
                        <a:spcAft>
                          <a:spcPts val="1200"/>
                        </a:spcAft>
                      </a:pPr>
                      <a:r>
                        <a:rPr lang="en-US" sz="1400" dirty="0">
                          <a:effectLst/>
                          <a:latin typeface="Avenir Next LT Pro "/>
                        </a:rPr>
                        <a:t>138.6±27.33</a:t>
                      </a:r>
                      <a:endParaRPr lang="en-IN" sz="1400" dirty="0">
                        <a:effectLst/>
                        <a:latin typeface="Avenir Next LT Pro "/>
                        <a:ea typeface="Calibri" panose="020F0502020204030204" pitchFamily="34" charset="0"/>
                        <a:cs typeface="Times New Roman" panose="02020603050405020304" pitchFamily="18" charset="0"/>
                      </a:endParaRPr>
                    </a:p>
                  </a:txBody>
                  <a:tcPr marL="42583" marR="42583" marT="0" marB="0" anchor="ctr"/>
                </a:tc>
                <a:tc>
                  <a:txBody>
                    <a:bodyPr/>
                    <a:lstStyle/>
                    <a:p>
                      <a:pPr algn="ctr" fontAlgn="b"/>
                      <a:r>
                        <a:rPr lang="en-IN" sz="1400" b="0" u="none" strike="noStrike" dirty="0">
                          <a:solidFill>
                            <a:srgbClr val="C00000"/>
                          </a:solidFill>
                          <a:effectLst/>
                          <a:latin typeface="Avenir Next LT Pro "/>
                        </a:rPr>
                        <a:t>2.57%</a:t>
                      </a:r>
                      <a:endParaRPr lang="en-IN" sz="1400" b="0" i="0" u="none" strike="noStrike" dirty="0">
                        <a:solidFill>
                          <a:srgbClr val="C00000"/>
                        </a:solidFill>
                        <a:effectLst/>
                        <a:latin typeface="Avenir Next LT Pro "/>
                      </a:endParaRPr>
                    </a:p>
                  </a:txBody>
                  <a:tcPr marL="6350" marR="6350" marT="6350" marB="0" anchor="ctr"/>
                </a:tc>
                <a:tc rowSpan="2">
                  <a:txBody>
                    <a:bodyPr/>
                    <a:lstStyle/>
                    <a:p>
                      <a:pPr algn="ctr">
                        <a:spcBef>
                          <a:spcPts val="600"/>
                        </a:spcBef>
                        <a:spcAft>
                          <a:spcPts val="1200"/>
                        </a:spcAft>
                      </a:pPr>
                      <a:r>
                        <a:rPr lang="en-US" sz="1400" dirty="0">
                          <a:effectLst/>
                          <a:latin typeface="Avenir Next LT Pro "/>
                        </a:rPr>
                        <a:t> 0.002</a:t>
                      </a:r>
                      <a:endParaRPr lang="en-IN" sz="1400" dirty="0">
                        <a:effectLst/>
                        <a:latin typeface="Avenir Next LT Pro "/>
                        <a:ea typeface="Calibri" panose="020F0502020204030204" pitchFamily="34" charset="0"/>
                        <a:cs typeface="Times New Roman" panose="02020603050405020304" pitchFamily="18" charset="0"/>
                      </a:endParaRPr>
                    </a:p>
                  </a:txBody>
                  <a:tcPr marL="42583" marR="42583" marT="0" marB="0" anchor="ctr"/>
                </a:tc>
                <a:extLst>
                  <a:ext uri="{0D108BD9-81ED-4DB2-BD59-A6C34878D82A}">
                    <a16:rowId xmlns:a16="http://schemas.microsoft.com/office/drawing/2014/main" val="1437057562"/>
                  </a:ext>
                </a:extLst>
              </a:tr>
              <a:tr h="464812">
                <a:tc vMerge="1">
                  <a:txBody>
                    <a:bodyPr/>
                    <a:lstStyle/>
                    <a:p>
                      <a:endParaRPr lang="en-IN"/>
                    </a:p>
                  </a:txBody>
                  <a:tcPr/>
                </a:tc>
                <a:tc>
                  <a:txBody>
                    <a:bodyPr/>
                    <a:lstStyle/>
                    <a:p>
                      <a:pPr algn="ctr">
                        <a:spcBef>
                          <a:spcPts val="600"/>
                        </a:spcBef>
                        <a:spcAft>
                          <a:spcPts val="1200"/>
                        </a:spcAft>
                      </a:pPr>
                      <a:r>
                        <a:rPr lang="en-US" sz="1400" dirty="0">
                          <a:effectLst/>
                          <a:latin typeface="Avenir Next LT Pro "/>
                        </a:rPr>
                        <a:t>LivLonga</a:t>
                      </a:r>
                      <a:r>
                        <a:rPr lang="en-US" sz="1400" baseline="30000" dirty="0">
                          <a:effectLst/>
                          <a:latin typeface="Avenir Next LT Pro "/>
                        </a:rPr>
                        <a:t>®</a:t>
                      </a:r>
                      <a:endParaRPr lang="en-IN" sz="1400" baseline="30000" dirty="0">
                        <a:effectLst/>
                        <a:latin typeface="Avenir Next LT Pro "/>
                        <a:ea typeface="Calibri" panose="020F0502020204030204" pitchFamily="34" charset="0"/>
                        <a:cs typeface="Times New Roman" panose="02020603050405020304" pitchFamily="18" charset="0"/>
                      </a:endParaRPr>
                    </a:p>
                  </a:txBody>
                  <a:tcPr marL="42583" marR="42583" marT="0" marB="0" anchor="ctr"/>
                </a:tc>
                <a:tc>
                  <a:txBody>
                    <a:bodyPr/>
                    <a:lstStyle/>
                    <a:p>
                      <a:pPr algn="ctr">
                        <a:spcBef>
                          <a:spcPts val="600"/>
                        </a:spcBef>
                        <a:spcAft>
                          <a:spcPts val="1200"/>
                        </a:spcAft>
                      </a:pPr>
                      <a:r>
                        <a:rPr lang="en-US" sz="1400">
                          <a:effectLst/>
                          <a:latin typeface="Avenir Next LT Pro "/>
                        </a:rPr>
                        <a:t>143.21±19.97</a:t>
                      </a:r>
                      <a:endParaRPr lang="en-IN" sz="1400">
                        <a:effectLst/>
                        <a:latin typeface="Avenir Next LT Pro "/>
                        <a:ea typeface="Calibri" panose="020F0502020204030204" pitchFamily="34" charset="0"/>
                        <a:cs typeface="Times New Roman" panose="02020603050405020304" pitchFamily="18" charset="0"/>
                      </a:endParaRPr>
                    </a:p>
                  </a:txBody>
                  <a:tcPr marL="42583" marR="42583" marT="0" marB="0" anchor="ctr"/>
                </a:tc>
                <a:tc>
                  <a:txBody>
                    <a:bodyPr/>
                    <a:lstStyle/>
                    <a:p>
                      <a:pPr algn="ctr">
                        <a:spcBef>
                          <a:spcPts val="600"/>
                        </a:spcBef>
                        <a:spcAft>
                          <a:spcPts val="1200"/>
                        </a:spcAft>
                      </a:pPr>
                      <a:r>
                        <a:rPr lang="en-US" sz="1400" dirty="0">
                          <a:effectLst/>
                          <a:latin typeface="Avenir Next LT Pro "/>
                        </a:rPr>
                        <a:t>136.66±13.13</a:t>
                      </a:r>
                      <a:endParaRPr lang="en-IN" sz="1400" dirty="0">
                        <a:effectLst/>
                        <a:latin typeface="Avenir Next LT Pro "/>
                        <a:ea typeface="Calibri" panose="020F0502020204030204" pitchFamily="34" charset="0"/>
                        <a:cs typeface="Times New Roman" panose="02020603050405020304" pitchFamily="18" charset="0"/>
                      </a:endParaRPr>
                    </a:p>
                  </a:txBody>
                  <a:tcPr marL="42583" marR="42583" marT="0" marB="0" anchor="ctr"/>
                </a:tc>
                <a:tc>
                  <a:txBody>
                    <a:bodyPr/>
                    <a:lstStyle/>
                    <a:p>
                      <a:pPr algn="ctr" fontAlgn="b"/>
                      <a:r>
                        <a:rPr lang="en-IN" sz="1400" b="1" u="none" strike="noStrike" dirty="0">
                          <a:solidFill>
                            <a:srgbClr val="C00000"/>
                          </a:solidFill>
                          <a:effectLst/>
                          <a:latin typeface="Avenir Next LT Pro "/>
                        </a:rPr>
                        <a:t>4.57%</a:t>
                      </a:r>
                      <a:endParaRPr lang="en-IN" sz="1400" b="1" i="0" u="none" strike="noStrike" dirty="0">
                        <a:solidFill>
                          <a:srgbClr val="C00000"/>
                        </a:solidFill>
                        <a:effectLst/>
                        <a:latin typeface="Avenir Next LT Pro "/>
                      </a:endParaRPr>
                    </a:p>
                  </a:txBody>
                  <a:tcPr marL="6350" marR="6350" marT="6350" marB="0" anchor="ctr"/>
                </a:tc>
                <a:tc vMerge="1">
                  <a:txBody>
                    <a:bodyPr/>
                    <a:lstStyle/>
                    <a:p>
                      <a:endParaRPr lang="en-IN"/>
                    </a:p>
                  </a:txBody>
                  <a:tcPr/>
                </a:tc>
                <a:extLst>
                  <a:ext uri="{0D108BD9-81ED-4DB2-BD59-A6C34878D82A}">
                    <a16:rowId xmlns:a16="http://schemas.microsoft.com/office/drawing/2014/main" val="734414397"/>
                  </a:ext>
                </a:extLst>
              </a:tr>
              <a:tr h="464812">
                <a:tc rowSpan="2">
                  <a:txBody>
                    <a:bodyPr/>
                    <a:lstStyle/>
                    <a:p>
                      <a:pPr algn="ctr">
                        <a:spcBef>
                          <a:spcPts val="600"/>
                        </a:spcBef>
                        <a:spcAft>
                          <a:spcPts val="1200"/>
                        </a:spcAft>
                      </a:pPr>
                      <a:r>
                        <a:rPr lang="en-US" sz="1400" dirty="0">
                          <a:effectLst/>
                          <a:latin typeface="Avenir Next LT Pro "/>
                        </a:rPr>
                        <a:t>Very low -density lipoprotein-cholesterol</a:t>
                      </a:r>
                      <a:endParaRPr lang="en-IN" sz="1400" dirty="0">
                        <a:effectLst/>
                        <a:latin typeface="Avenir Next LT Pro "/>
                        <a:ea typeface="Calibri" panose="020F0502020204030204" pitchFamily="34" charset="0"/>
                        <a:cs typeface="Times New Roman" panose="02020603050405020304" pitchFamily="18" charset="0"/>
                      </a:endParaRPr>
                    </a:p>
                  </a:txBody>
                  <a:tcPr marL="42583" marR="42583" marT="0" marB="0" anchor="ctr"/>
                </a:tc>
                <a:tc>
                  <a:txBody>
                    <a:bodyPr/>
                    <a:lstStyle/>
                    <a:p>
                      <a:pPr algn="ctr">
                        <a:spcBef>
                          <a:spcPts val="600"/>
                        </a:spcBef>
                        <a:spcAft>
                          <a:spcPts val="1200"/>
                        </a:spcAft>
                      </a:pPr>
                      <a:r>
                        <a:rPr lang="en-US" sz="1400">
                          <a:effectLst/>
                          <a:latin typeface="Avenir Next LT Pro "/>
                        </a:rPr>
                        <a:t>Placebo</a:t>
                      </a:r>
                      <a:endParaRPr lang="en-IN" sz="1400">
                        <a:effectLst/>
                        <a:latin typeface="Avenir Next LT Pro "/>
                        <a:ea typeface="Calibri" panose="020F0502020204030204" pitchFamily="34" charset="0"/>
                        <a:cs typeface="Times New Roman" panose="02020603050405020304" pitchFamily="18" charset="0"/>
                      </a:endParaRPr>
                    </a:p>
                  </a:txBody>
                  <a:tcPr marL="42583" marR="42583" marT="0" marB="0" anchor="ctr"/>
                </a:tc>
                <a:tc>
                  <a:txBody>
                    <a:bodyPr/>
                    <a:lstStyle/>
                    <a:p>
                      <a:pPr algn="ctr">
                        <a:spcBef>
                          <a:spcPts val="600"/>
                        </a:spcBef>
                        <a:spcAft>
                          <a:spcPts val="1200"/>
                        </a:spcAft>
                      </a:pPr>
                      <a:r>
                        <a:rPr lang="en-US" sz="1400">
                          <a:effectLst/>
                          <a:latin typeface="Avenir Next LT Pro "/>
                        </a:rPr>
                        <a:t>43.26±8.85</a:t>
                      </a:r>
                      <a:endParaRPr lang="en-IN" sz="1400">
                        <a:effectLst/>
                        <a:latin typeface="Avenir Next LT Pro "/>
                        <a:ea typeface="Calibri" panose="020F0502020204030204" pitchFamily="34" charset="0"/>
                        <a:cs typeface="Times New Roman" panose="02020603050405020304" pitchFamily="18" charset="0"/>
                      </a:endParaRPr>
                    </a:p>
                  </a:txBody>
                  <a:tcPr marL="42583" marR="42583" marT="0" marB="0" anchor="ctr"/>
                </a:tc>
                <a:tc>
                  <a:txBody>
                    <a:bodyPr/>
                    <a:lstStyle/>
                    <a:p>
                      <a:pPr algn="ctr">
                        <a:spcBef>
                          <a:spcPts val="600"/>
                        </a:spcBef>
                        <a:spcAft>
                          <a:spcPts val="1200"/>
                        </a:spcAft>
                      </a:pPr>
                      <a:r>
                        <a:rPr lang="en-US" sz="1400" dirty="0">
                          <a:effectLst/>
                          <a:latin typeface="Avenir Next LT Pro "/>
                        </a:rPr>
                        <a:t>41.55±12.76</a:t>
                      </a:r>
                      <a:endParaRPr lang="en-IN" sz="1400" dirty="0">
                        <a:effectLst/>
                        <a:latin typeface="Avenir Next LT Pro "/>
                        <a:ea typeface="Calibri" panose="020F0502020204030204" pitchFamily="34" charset="0"/>
                        <a:cs typeface="Times New Roman" panose="02020603050405020304" pitchFamily="18" charset="0"/>
                      </a:endParaRPr>
                    </a:p>
                  </a:txBody>
                  <a:tcPr marL="42583" marR="42583" marT="0" marB="0" anchor="ctr"/>
                </a:tc>
                <a:tc>
                  <a:txBody>
                    <a:bodyPr/>
                    <a:lstStyle/>
                    <a:p>
                      <a:pPr algn="ctr" fontAlgn="b"/>
                      <a:r>
                        <a:rPr lang="en-IN" sz="1400" b="0" u="none" strike="noStrike" dirty="0">
                          <a:solidFill>
                            <a:srgbClr val="C00000"/>
                          </a:solidFill>
                          <a:effectLst/>
                          <a:latin typeface="Avenir Next LT Pro "/>
                        </a:rPr>
                        <a:t>3.95%</a:t>
                      </a:r>
                      <a:endParaRPr lang="en-IN" sz="1400" b="0" i="0" u="none" strike="noStrike" dirty="0">
                        <a:solidFill>
                          <a:srgbClr val="C00000"/>
                        </a:solidFill>
                        <a:effectLst/>
                        <a:latin typeface="Avenir Next LT Pro "/>
                      </a:endParaRPr>
                    </a:p>
                  </a:txBody>
                  <a:tcPr marL="6350" marR="6350" marT="6350" marB="0" anchor="ctr"/>
                </a:tc>
                <a:tc rowSpan="2">
                  <a:txBody>
                    <a:bodyPr/>
                    <a:lstStyle/>
                    <a:p>
                      <a:pPr algn="ctr">
                        <a:spcBef>
                          <a:spcPts val="600"/>
                        </a:spcBef>
                        <a:spcAft>
                          <a:spcPts val="1200"/>
                        </a:spcAft>
                      </a:pPr>
                      <a:r>
                        <a:rPr lang="en-US" sz="1400" dirty="0">
                          <a:effectLst/>
                          <a:latin typeface="Avenir Next LT Pro "/>
                        </a:rPr>
                        <a:t>0.005</a:t>
                      </a:r>
                      <a:endParaRPr lang="en-IN" sz="1400" dirty="0">
                        <a:effectLst/>
                        <a:latin typeface="Avenir Next LT Pro "/>
                        <a:ea typeface="Calibri" panose="020F0502020204030204" pitchFamily="34" charset="0"/>
                        <a:cs typeface="Times New Roman" panose="02020603050405020304" pitchFamily="18" charset="0"/>
                      </a:endParaRPr>
                    </a:p>
                  </a:txBody>
                  <a:tcPr marL="42583" marR="42583" marT="0" marB="0" anchor="ctr"/>
                </a:tc>
                <a:extLst>
                  <a:ext uri="{0D108BD9-81ED-4DB2-BD59-A6C34878D82A}">
                    <a16:rowId xmlns:a16="http://schemas.microsoft.com/office/drawing/2014/main" val="3221333195"/>
                  </a:ext>
                </a:extLst>
              </a:tr>
              <a:tr h="616264">
                <a:tc vMerge="1">
                  <a:txBody>
                    <a:bodyPr/>
                    <a:lstStyle/>
                    <a:p>
                      <a:endParaRPr lang="en-IN"/>
                    </a:p>
                  </a:txBody>
                  <a:tcPr/>
                </a:tc>
                <a:tc>
                  <a:txBody>
                    <a:bodyPr/>
                    <a:lstStyle/>
                    <a:p>
                      <a:pPr algn="ctr">
                        <a:spcBef>
                          <a:spcPts val="600"/>
                        </a:spcBef>
                        <a:spcAft>
                          <a:spcPts val="1200"/>
                        </a:spcAft>
                      </a:pPr>
                      <a:r>
                        <a:rPr lang="en-US" sz="1400" dirty="0">
                          <a:effectLst/>
                          <a:latin typeface="Avenir Next LT Pro "/>
                        </a:rPr>
                        <a:t>LivLonga</a:t>
                      </a:r>
                      <a:r>
                        <a:rPr lang="en-US" sz="1400" baseline="30000" dirty="0">
                          <a:effectLst/>
                          <a:latin typeface="Avenir Next LT Pro "/>
                        </a:rPr>
                        <a:t>®</a:t>
                      </a:r>
                      <a:endParaRPr lang="en-IN" sz="1400" baseline="30000" dirty="0">
                        <a:effectLst/>
                        <a:latin typeface="Avenir Next LT Pro "/>
                        <a:ea typeface="Calibri" panose="020F0502020204030204" pitchFamily="34" charset="0"/>
                        <a:cs typeface="Times New Roman" panose="02020603050405020304" pitchFamily="18" charset="0"/>
                      </a:endParaRPr>
                    </a:p>
                  </a:txBody>
                  <a:tcPr marL="42583" marR="42583" marT="0" marB="0" anchor="ctr"/>
                </a:tc>
                <a:tc>
                  <a:txBody>
                    <a:bodyPr/>
                    <a:lstStyle/>
                    <a:p>
                      <a:pPr algn="ctr">
                        <a:spcBef>
                          <a:spcPts val="600"/>
                        </a:spcBef>
                        <a:spcAft>
                          <a:spcPts val="1200"/>
                        </a:spcAft>
                      </a:pPr>
                      <a:r>
                        <a:rPr lang="en-US" sz="1400">
                          <a:effectLst/>
                          <a:latin typeface="Avenir Next LT Pro "/>
                        </a:rPr>
                        <a:t>43.75±8.6</a:t>
                      </a:r>
                      <a:endParaRPr lang="en-IN" sz="1400">
                        <a:effectLst/>
                        <a:latin typeface="Avenir Next LT Pro "/>
                        <a:ea typeface="Calibri" panose="020F0502020204030204" pitchFamily="34" charset="0"/>
                        <a:cs typeface="Times New Roman" panose="02020603050405020304" pitchFamily="18" charset="0"/>
                      </a:endParaRPr>
                    </a:p>
                  </a:txBody>
                  <a:tcPr marL="42583" marR="42583" marT="0" marB="0" anchor="ctr"/>
                </a:tc>
                <a:tc>
                  <a:txBody>
                    <a:bodyPr/>
                    <a:lstStyle/>
                    <a:p>
                      <a:pPr algn="ctr">
                        <a:spcBef>
                          <a:spcPts val="600"/>
                        </a:spcBef>
                        <a:spcAft>
                          <a:spcPts val="1200"/>
                        </a:spcAft>
                      </a:pPr>
                      <a:r>
                        <a:rPr lang="en-US" sz="1400">
                          <a:effectLst/>
                          <a:latin typeface="Avenir Next LT Pro "/>
                        </a:rPr>
                        <a:t>38.69±6.20**</a:t>
                      </a:r>
                      <a:endParaRPr lang="en-IN" sz="1400">
                        <a:effectLst/>
                        <a:latin typeface="Avenir Next LT Pro "/>
                        <a:ea typeface="Calibri" panose="020F0502020204030204" pitchFamily="34" charset="0"/>
                        <a:cs typeface="Times New Roman" panose="02020603050405020304" pitchFamily="18" charset="0"/>
                      </a:endParaRPr>
                    </a:p>
                  </a:txBody>
                  <a:tcPr marL="42583" marR="42583" marT="0" marB="0" anchor="ctr"/>
                </a:tc>
                <a:tc>
                  <a:txBody>
                    <a:bodyPr/>
                    <a:lstStyle/>
                    <a:p>
                      <a:pPr algn="ctr" fontAlgn="b"/>
                      <a:r>
                        <a:rPr lang="en-IN" sz="1400" b="1" u="none" strike="noStrike" dirty="0">
                          <a:solidFill>
                            <a:srgbClr val="C00000"/>
                          </a:solidFill>
                          <a:effectLst/>
                          <a:latin typeface="Avenir Next LT Pro "/>
                        </a:rPr>
                        <a:t>11.56%</a:t>
                      </a:r>
                      <a:endParaRPr lang="en-IN" sz="1400" b="1" i="0" u="none" strike="noStrike" dirty="0">
                        <a:solidFill>
                          <a:srgbClr val="C00000"/>
                        </a:solidFill>
                        <a:effectLst/>
                        <a:latin typeface="Avenir Next LT Pro "/>
                      </a:endParaRPr>
                    </a:p>
                  </a:txBody>
                  <a:tcPr marL="6350" marR="6350" marT="6350" marB="0" anchor="ctr"/>
                </a:tc>
                <a:tc vMerge="1">
                  <a:txBody>
                    <a:bodyPr/>
                    <a:lstStyle/>
                    <a:p>
                      <a:endParaRPr lang="en-IN"/>
                    </a:p>
                  </a:txBody>
                  <a:tcPr/>
                </a:tc>
                <a:extLst>
                  <a:ext uri="{0D108BD9-81ED-4DB2-BD59-A6C34878D82A}">
                    <a16:rowId xmlns:a16="http://schemas.microsoft.com/office/drawing/2014/main" val="3986200198"/>
                  </a:ext>
                </a:extLst>
              </a:tr>
            </a:tbl>
          </a:graphicData>
        </a:graphic>
      </p:graphicFrame>
      <p:sp>
        <p:nvSpPr>
          <p:cNvPr id="10" name="TextBox 9">
            <a:extLst>
              <a:ext uri="{FF2B5EF4-FFF2-40B4-BE49-F238E27FC236}">
                <a16:creationId xmlns:a16="http://schemas.microsoft.com/office/drawing/2014/main" id="{C918CA48-4255-20D1-9DC7-94266720D19F}"/>
              </a:ext>
            </a:extLst>
          </p:cNvPr>
          <p:cNvSpPr txBox="1"/>
          <p:nvPr/>
        </p:nvSpPr>
        <p:spPr>
          <a:xfrm>
            <a:off x="853665" y="157233"/>
            <a:ext cx="9558338" cy="707886"/>
          </a:xfrm>
          <a:prstGeom prst="rect">
            <a:avLst/>
          </a:prstGeom>
          <a:noFill/>
        </p:spPr>
        <p:txBody>
          <a:bodyPr wrap="square">
            <a:spAutoFit/>
          </a:bodyPr>
          <a:lstStyle/>
          <a:p>
            <a:pPr rtl="0">
              <a:defRPr sz="2400" b="0" i="0" u="none" strike="noStrike" kern="1200" spc="0" baseline="0">
                <a:solidFill>
                  <a:prstClr val="black">
                    <a:lumMod val="65000"/>
                    <a:lumOff val="35000"/>
                  </a:prstClr>
                </a:solidFill>
                <a:latin typeface="+mn-lt"/>
                <a:ea typeface="+mn-ea"/>
                <a:cs typeface="+mn-cs"/>
              </a:defRPr>
            </a:pPr>
            <a:r>
              <a:rPr lang="en-US" sz="4000" b="1" i="0" u="none" strike="noStrike" dirty="0">
                <a:solidFill>
                  <a:srgbClr val="292D78"/>
                </a:solidFill>
                <a:latin typeface="Avenir Next LT Pro Demi" panose="020B0704020202020204" pitchFamily="34" charset="0"/>
                <a:cs typeface="Arial" panose="020B0604020202020204" pitchFamily="34" charset="0"/>
              </a:rPr>
              <a:t>Lipid Levels</a:t>
            </a:r>
            <a:endParaRPr lang="en-IN" sz="4000" baseline="30000" dirty="0">
              <a:solidFill>
                <a:srgbClr val="292D78"/>
              </a:solidFill>
              <a:latin typeface="Avenir Next LT Pro Demi" panose="020B0704020202020204" pitchFamily="34" charset="0"/>
            </a:endParaRPr>
          </a:p>
        </p:txBody>
      </p:sp>
      <p:sp>
        <p:nvSpPr>
          <p:cNvPr id="3" name="Rectangle 2">
            <a:extLst>
              <a:ext uri="{FF2B5EF4-FFF2-40B4-BE49-F238E27FC236}">
                <a16:creationId xmlns:a16="http://schemas.microsoft.com/office/drawing/2014/main" id="{3E7E3E1E-41AD-B580-51AB-641EB4EF9575}"/>
              </a:ext>
            </a:extLst>
          </p:cNvPr>
          <p:cNvSpPr/>
          <p:nvPr/>
        </p:nvSpPr>
        <p:spPr>
          <a:xfrm rot="16200000">
            <a:off x="2942340" y="-2066499"/>
            <a:ext cx="55315" cy="594000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rgbClr val="00B050"/>
              </a:solidFill>
            </a:endParaRPr>
          </a:p>
        </p:txBody>
      </p:sp>
    </p:spTree>
    <p:extLst>
      <p:ext uri="{BB962C8B-B14F-4D97-AF65-F5344CB8AC3E}">
        <p14:creationId xmlns:p14="http://schemas.microsoft.com/office/powerpoint/2010/main" val="9920958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396CD0-C410-CEE8-1202-637061F2801E}"/>
              </a:ext>
            </a:extLst>
          </p:cNvPr>
          <p:cNvSpPr>
            <a:spLocks noGrp="1"/>
          </p:cNvSpPr>
          <p:nvPr>
            <p:ph idx="1"/>
          </p:nvPr>
        </p:nvSpPr>
        <p:spPr>
          <a:xfrm>
            <a:off x="838200" y="1635073"/>
            <a:ext cx="7259053" cy="4351338"/>
          </a:xfrm>
        </p:spPr>
        <p:txBody>
          <a:bodyPr>
            <a:normAutofit fontScale="85000" lnSpcReduction="10000"/>
          </a:bodyPr>
          <a:lstStyle/>
          <a:p>
            <a:r>
              <a:rPr lang="en-US" b="1" dirty="0">
                <a:latin typeface="Avenir Next LT Pro" panose="020B0504020202020204" pitchFamily="34" charset="0"/>
              </a:rPr>
              <a:t>Comprehensive Metabolic Support:</a:t>
            </a:r>
            <a:endParaRPr lang="en-US" dirty="0">
              <a:latin typeface="Avenir Next LT Pro" panose="020B0504020202020204" pitchFamily="34" charset="0"/>
            </a:endParaRPr>
          </a:p>
          <a:p>
            <a:r>
              <a:rPr lang="en-US" b="1" dirty="0">
                <a:latin typeface="Avenir Next LT Pro" panose="020B0504020202020204" pitchFamily="34" charset="0"/>
              </a:rPr>
              <a:t>Lipid Profile:</a:t>
            </a:r>
            <a:r>
              <a:rPr lang="en-US" dirty="0">
                <a:latin typeface="Avenir Next LT Pro" panose="020B0504020202020204" pitchFamily="34" charset="0"/>
              </a:rPr>
              <a:t> </a:t>
            </a:r>
          </a:p>
          <a:p>
            <a:pPr lvl="1"/>
            <a:r>
              <a:rPr lang="en-US" dirty="0">
                <a:latin typeface="Avenir Next LT Pro" panose="020B0504020202020204" pitchFamily="34" charset="0"/>
              </a:rPr>
              <a:t>Total cholesterol: -12.44 mg/dL</a:t>
            </a:r>
          </a:p>
          <a:p>
            <a:pPr lvl="1"/>
            <a:r>
              <a:rPr lang="en-US" dirty="0">
                <a:latin typeface="Avenir Next LT Pro" panose="020B0504020202020204" pitchFamily="34" charset="0"/>
              </a:rPr>
              <a:t>LDL-C: -11.05 mg/dL</a:t>
            </a:r>
          </a:p>
          <a:p>
            <a:pPr lvl="1"/>
            <a:r>
              <a:rPr lang="en-US" dirty="0">
                <a:latin typeface="Avenir Next LT Pro" panose="020B0504020202020204" pitchFamily="34" charset="0"/>
              </a:rPr>
              <a:t>VLDL-C: -5.06 mg/dL</a:t>
            </a:r>
          </a:p>
          <a:p>
            <a:pPr lvl="1"/>
            <a:r>
              <a:rPr lang="en-US" dirty="0">
                <a:latin typeface="Avenir Next LT Pro" panose="020B0504020202020204" pitchFamily="34" charset="0"/>
              </a:rPr>
              <a:t>Triglycerides: -23.75 mg/dL</a:t>
            </a:r>
          </a:p>
          <a:p>
            <a:r>
              <a:rPr lang="en-US" b="1" dirty="0">
                <a:latin typeface="Avenir Next LT Pro" panose="020B0504020202020204" pitchFamily="34" charset="0"/>
              </a:rPr>
              <a:t>Body Composition:</a:t>
            </a:r>
            <a:r>
              <a:rPr lang="en-US" dirty="0">
                <a:latin typeface="Avenir Next LT Pro" panose="020B0504020202020204" pitchFamily="34" charset="0"/>
              </a:rPr>
              <a:t> </a:t>
            </a:r>
          </a:p>
          <a:p>
            <a:pPr lvl="1"/>
            <a:r>
              <a:rPr lang="en-US" dirty="0">
                <a:latin typeface="Avenir Next LT Pro" panose="020B0504020202020204" pitchFamily="34" charset="0"/>
              </a:rPr>
              <a:t>Weight loss: -2.72 kg</a:t>
            </a:r>
          </a:p>
          <a:p>
            <a:pPr lvl="1"/>
            <a:r>
              <a:rPr lang="en-US" dirty="0">
                <a:latin typeface="Avenir Next LT Pro" panose="020B0504020202020204" pitchFamily="34" charset="0"/>
              </a:rPr>
              <a:t>BMI reduction: -1.18 kg/m²</a:t>
            </a:r>
          </a:p>
          <a:p>
            <a:pPr lvl="1"/>
            <a:r>
              <a:rPr lang="en-US" dirty="0">
                <a:latin typeface="Avenir Next LT Pro" panose="020B0504020202020204" pitchFamily="34" charset="0"/>
              </a:rPr>
              <a:t>Waist circumference: -1.45 cm</a:t>
            </a:r>
          </a:p>
          <a:p>
            <a:pPr lvl="2">
              <a:lnSpc>
                <a:spcPct val="120000"/>
              </a:lnSpc>
            </a:pPr>
            <a:r>
              <a:rPr lang="en-US" dirty="0">
                <a:latin typeface="Avenir Next LT Pro" panose="020B0504020202020204" pitchFamily="34" charset="0"/>
              </a:rPr>
              <a:t>The mean change in body weight (2.8%) and waist circumference (1.5%)  from baseline to end of study was significant ( P&lt;0.001) in </a:t>
            </a:r>
            <a:r>
              <a:rPr lang="en-US" dirty="0" err="1">
                <a:latin typeface="Avenir Next LT Pro" panose="020B0504020202020204" pitchFamily="34" charset="0"/>
              </a:rPr>
              <a:t>LivLonga</a:t>
            </a:r>
            <a:r>
              <a:rPr lang="en-US" dirty="0">
                <a:latin typeface="Avenir Next LT Pro" panose="020B0504020202020204" pitchFamily="34" charset="0"/>
              </a:rPr>
              <a:t> compared to placebo</a:t>
            </a:r>
          </a:p>
        </p:txBody>
      </p:sp>
      <p:sp>
        <p:nvSpPr>
          <p:cNvPr id="3" name="Title 2">
            <a:extLst>
              <a:ext uri="{FF2B5EF4-FFF2-40B4-BE49-F238E27FC236}">
                <a16:creationId xmlns:a16="http://schemas.microsoft.com/office/drawing/2014/main" id="{98D30A4F-2F0C-FB91-3325-940F863651FF}"/>
              </a:ext>
            </a:extLst>
          </p:cNvPr>
          <p:cNvSpPr>
            <a:spLocks noGrp="1"/>
          </p:cNvSpPr>
          <p:nvPr>
            <p:ph type="title"/>
          </p:nvPr>
        </p:nvSpPr>
        <p:spPr>
          <a:xfrm>
            <a:off x="838200" y="360183"/>
            <a:ext cx="10515600" cy="747259"/>
          </a:xfrm>
        </p:spPr>
        <p:txBody>
          <a:bodyPr>
            <a:normAutofit/>
          </a:bodyPr>
          <a:lstStyle/>
          <a:p>
            <a:r>
              <a:rPr lang="en-US" sz="3500" dirty="0" err="1">
                <a:latin typeface="Avenir Next LT Pro Demi" panose="020B0704020202020204" pitchFamily="34" charset="0"/>
              </a:rPr>
              <a:t>LivLonga</a:t>
            </a:r>
            <a:r>
              <a:rPr lang="en-US" sz="3500" dirty="0">
                <a:latin typeface="Avenir Next LT Pro Demi" panose="020B0704020202020204" pitchFamily="34" charset="0"/>
              </a:rPr>
              <a:t>® Clinical Results – Metabolic Benefits </a:t>
            </a:r>
          </a:p>
        </p:txBody>
      </p:sp>
      <p:graphicFrame>
        <p:nvGraphicFramePr>
          <p:cNvPr id="4" name="Object 3">
            <a:extLst>
              <a:ext uri="{FF2B5EF4-FFF2-40B4-BE49-F238E27FC236}">
                <a16:creationId xmlns:a16="http://schemas.microsoft.com/office/drawing/2014/main" id="{C3CB5D9B-7CEF-71A5-689B-1430FC1E8AA7}"/>
              </a:ext>
            </a:extLst>
          </p:cNvPr>
          <p:cNvGraphicFramePr>
            <a:graphicFrameLocks noChangeAspect="1"/>
          </p:cNvGraphicFramePr>
          <p:nvPr>
            <p:extLst>
              <p:ext uri="{D42A27DB-BD31-4B8C-83A1-F6EECF244321}">
                <p14:modId xmlns:p14="http://schemas.microsoft.com/office/powerpoint/2010/main" val="2306765498"/>
              </p:ext>
            </p:extLst>
          </p:nvPr>
        </p:nvGraphicFramePr>
        <p:xfrm>
          <a:off x="7851629" y="1105149"/>
          <a:ext cx="3561348" cy="2823897"/>
        </p:xfrm>
        <a:graphic>
          <a:graphicData uri="http://schemas.openxmlformats.org/presentationml/2006/ole">
            <mc:AlternateContent xmlns:mc="http://schemas.openxmlformats.org/markup-compatibility/2006">
              <mc:Choice xmlns:v="urn:schemas-microsoft-com:vml" Requires="v">
                <p:oleObj name="Prism 10" r:id="rId3" imgW="3771701" imgH="2990552" progId="Prism10.Document">
                  <p:embed/>
                </p:oleObj>
              </mc:Choice>
              <mc:Fallback>
                <p:oleObj name="Prism 10" r:id="rId3" imgW="3771701" imgH="2990552" progId="Prism10.Document">
                  <p:embed/>
                  <p:pic>
                    <p:nvPicPr>
                      <p:cNvPr id="4" name="Object 3">
                        <a:extLst>
                          <a:ext uri="{FF2B5EF4-FFF2-40B4-BE49-F238E27FC236}">
                            <a16:creationId xmlns:a16="http://schemas.microsoft.com/office/drawing/2014/main" id="{C3CB5D9B-7CEF-71A5-689B-1430FC1E8AA7}"/>
                          </a:ext>
                        </a:extLst>
                      </p:cNvPr>
                      <p:cNvPicPr/>
                      <p:nvPr/>
                    </p:nvPicPr>
                    <p:blipFill>
                      <a:blip r:embed="rId4"/>
                      <a:stretch>
                        <a:fillRect/>
                      </a:stretch>
                    </p:blipFill>
                    <p:spPr>
                      <a:xfrm>
                        <a:off x="7851629" y="1105149"/>
                        <a:ext cx="3561348" cy="2823897"/>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2757C044-DD8C-B914-8847-20CF6DB86FB1}"/>
              </a:ext>
            </a:extLst>
          </p:cNvPr>
          <p:cNvGraphicFramePr>
            <a:graphicFrameLocks noChangeAspect="1"/>
          </p:cNvGraphicFramePr>
          <p:nvPr>
            <p:extLst>
              <p:ext uri="{D42A27DB-BD31-4B8C-83A1-F6EECF244321}">
                <p14:modId xmlns:p14="http://schemas.microsoft.com/office/powerpoint/2010/main" val="4095043718"/>
              </p:ext>
            </p:extLst>
          </p:nvPr>
        </p:nvGraphicFramePr>
        <p:xfrm>
          <a:off x="7851629" y="3858484"/>
          <a:ext cx="3464026" cy="2728885"/>
        </p:xfrm>
        <a:graphic>
          <a:graphicData uri="http://schemas.openxmlformats.org/presentationml/2006/ole">
            <mc:AlternateContent xmlns:mc="http://schemas.openxmlformats.org/markup-compatibility/2006">
              <mc:Choice xmlns:v="urn:schemas-microsoft-com:vml" Requires="v">
                <p:oleObj name="Prism 10" r:id="rId5" imgW="3844809" imgH="3028717" progId="Prism10.Document">
                  <p:embed/>
                </p:oleObj>
              </mc:Choice>
              <mc:Fallback>
                <p:oleObj name="Prism 10" r:id="rId5" imgW="3844809" imgH="3028717" progId="Prism10.Document">
                  <p:embed/>
                  <p:pic>
                    <p:nvPicPr>
                      <p:cNvPr id="5" name="Object 4">
                        <a:extLst>
                          <a:ext uri="{FF2B5EF4-FFF2-40B4-BE49-F238E27FC236}">
                            <a16:creationId xmlns:a16="http://schemas.microsoft.com/office/drawing/2014/main" id="{2757C044-DD8C-B914-8847-20CF6DB86FB1}"/>
                          </a:ext>
                        </a:extLst>
                      </p:cNvPr>
                      <p:cNvPicPr/>
                      <p:nvPr/>
                    </p:nvPicPr>
                    <p:blipFill>
                      <a:blip r:embed="rId6"/>
                      <a:stretch>
                        <a:fillRect/>
                      </a:stretch>
                    </p:blipFill>
                    <p:spPr>
                      <a:xfrm>
                        <a:off x="7851629" y="3858484"/>
                        <a:ext cx="3464026" cy="2728885"/>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8A11E8C4-97D8-128D-07F7-B9BED55B4D78}"/>
              </a:ext>
            </a:extLst>
          </p:cNvPr>
          <p:cNvSpPr/>
          <p:nvPr/>
        </p:nvSpPr>
        <p:spPr>
          <a:xfrm rot="16200000">
            <a:off x="2942341" y="-1837193"/>
            <a:ext cx="55315" cy="594000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rgbClr val="00B050"/>
              </a:solidFill>
            </a:endParaRPr>
          </a:p>
        </p:txBody>
      </p:sp>
    </p:spTree>
    <p:extLst>
      <p:ext uri="{BB962C8B-B14F-4D97-AF65-F5344CB8AC3E}">
        <p14:creationId xmlns:p14="http://schemas.microsoft.com/office/powerpoint/2010/main" val="10041885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C4EBE-81F3-0772-240C-1F5C61470913}"/>
            </a:ext>
          </a:extLst>
        </p:cNvPr>
        <p:cNvGrpSpPr/>
        <p:nvPr/>
      </p:nvGrpSpPr>
      <p:grpSpPr>
        <a:xfrm>
          <a:off x="0" y="0"/>
          <a:ext cx="0" cy="0"/>
          <a:chOff x="0" y="0"/>
          <a:chExt cx="0" cy="0"/>
        </a:xfrm>
      </p:grpSpPr>
      <p:sp>
        <p:nvSpPr>
          <p:cNvPr id="4" name="Content Placeholder 1">
            <a:extLst>
              <a:ext uri="{FF2B5EF4-FFF2-40B4-BE49-F238E27FC236}">
                <a16:creationId xmlns:a16="http://schemas.microsoft.com/office/drawing/2014/main" id="{5B3C5F6B-F986-B4D0-60F1-101A001F9C76}"/>
              </a:ext>
            </a:extLst>
          </p:cNvPr>
          <p:cNvSpPr txBox="1">
            <a:spLocks/>
          </p:cNvSpPr>
          <p:nvPr/>
        </p:nvSpPr>
        <p:spPr>
          <a:xfrm>
            <a:off x="737937" y="1678622"/>
            <a:ext cx="10515600" cy="44935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buClr>
                <a:srgbClr val="002060"/>
              </a:buClr>
              <a:buSzPct val="104000"/>
            </a:pPr>
            <a:endParaRPr lang="en-US" sz="2400" dirty="0">
              <a:solidFill>
                <a:srgbClr val="002060"/>
              </a:solidFill>
            </a:endParaRPr>
          </a:p>
        </p:txBody>
      </p:sp>
      <p:sp>
        <p:nvSpPr>
          <p:cNvPr id="5" name="Title 2">
            <a:extLst>
              <a:ext uri="{FF2B5EF4-FFF2-40B4-BE49-F238E27FC236}">
                <a16:creationId xmlns:a16="http://schemas.microsoft.com/office/drawing/2014/main" id="{E513C80B-EE0C-2D37-3745-ECE9629A7585}"/>
              </a:ext>
            </a:extLst>
          </p:cNvPr>
          <p:cNvSpPr txBox="1">
            <a:spLocks/>
          </p:cNvSpPr>
          <p:nvPr/>
        </p:nvSpPr>
        <p:spPr>
          <a:xfrm>
            <a:off x="641685" y="563152"/>
            <a:ext cx="10515600" cy="7472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292D78"/>
                </a:solidFill>
                <a:latin typeface="Avenir Next" panose="020B0503020202020204" pitchFamily="34" charset="0"/>
                <a:ea typeface="+mj-ea"/>
                <a:cs typeface="+mj-cs"/>
              </a:defRPr>
            </a:lvl1pPr>
          </a:lstStyle>
          <a:p>
            <a:endParaRPr lang="en-US" dirty="0">
              <a:solidFill>
                <a:srgbClr val="002060"/>
              </a:solidFill>
            </a:endParaRPr>
          </a:p>
        </p:txBody>
      </p:sp>
      <p:sp>
        <p:nvSpPr>
          <p:cNvPr id="7" name="TextBox 6">
            <a:extLst>
              <a:ext uri="{FF2B5EF4-FFF2-40B4-BE49-F238E27FC236}">
                <a16:creationId xmlns:a16="http://schemas.microsoft.com/office/drawing/2014/main" id="{72E69A5B-B32C-8DB1-D63B-C6675D041C9E}"/>
              </a:ext>
            </a:extLst>
          </p:cNvPr>
          <p:cNvSpPr txBox="1"/>
          <p:nvPr/>
        </p:nvSpPr>
        <p:spPr>
          <a:xfrm>
            <a:off x="913706" y="393478"/>
            <a:ext cx="9135169" cy="707886"/>
          </a:xfrm>
          <a:prstGeom prst="rect">
            <a:avLst/>
          </a:prstGeom>
          <a:noFill/>
        </p:spPr>
        <p:txBody>
          <a:bodyPr wrap="square">
            <a:spAutoFit/>
          </a:bodyPr>
          <a:lstStyle/>
          <a:p>
            <a:r>
              <a:rPr lang="en-US" sz="4000" dirty="0">
                <a:solidFill>
                  <a:srgbClr val="002060"/>
                </a:solidFill>
                <a:latin typeface="Avenir Next LT Pro Demi" panose="020B0704020202020204" pitchFamily="34" charset="0"/>
              </a:rPr>
              <a:t>Results</a:t>
            </a:r>
            <a:endParaRPr lang="en-GB" sz="4000" dirty="0">
              <a:solidFill>
                <a:srgbClr val="002060"/>
              </a:solidFill>
              <a:latin typeface="Avenir Next LT Pro Demi" panose="020B0704020202020204" pitchFamily="34" charset="0"/>
            </a:endParaRPr>
          </a:p>
        </p:txBody>
      </p:sp>
      <p:sp>
        <p:nvSpPr>
          <p:cNvPr id="9" name="Content Placeholder 1">
            <a:extLst>
              <a:ext uri="{FF2B5EF4-FFF2-40B4-BE49-F238E27FC236}">
                <a16:creationId xmlns:a16="http://schemas.microsoft.com/office/drawing/2014/main" id="{10867E98-935B-E2CE-4806-D23444862CF4}"/>
              </a:ext>
            </a:extLst>
          </p:cNvPr>
          <p:cNvSpPr txBox="1">
            <a:spLocks/>
          </p:cNvSpPr>
          <p:nvPr/>
        </p:nvSpPr>
        <p:spPr>
          <a:xfrm>
            <a:off x="938463" y="1351723"/>
            <a:ext cx="9926761" cy="19389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800"/>
              </a:lnSpc>
              <a:buClr>
                <a:srgbClr val="002060"/>
              </a:buClr>
              <a:buSzPct val="100000"/>
              <a:buNone/>
            </a:pPr>
            <a:r>
              <a:rPr lang="en-US" sz="1900" dirty="0" err="1">
                <a:latin typeface="Avenir Next LT Pro Demi" panose="020B0704020202020204" pitchFamily="34" charset="0"/>
              </a:rPr>
              <a:t>LivLonga</a:t>
            </a:r>
            <a:r>
              <a:rPr lang="en-US" sz="1900" dirty="0">
                <a:latin typeface="Avenir Next LT Pro Demi" panose="020B0704020202020204" pitchFamily="34" charset="0"/>
              </a:rPr>
              <a:t>® was effective on inflammatory markers. It showed: </a:t>
            </a:r>
          </a:p>
          <a:p>
            <a:pPr marL="515938" indent="0">
              <a:lnSpc>
                <a:spcPts val="2800"/>
              </a:lnSpc>
              <a:buClr>
                <a:srgbClr val="002060"/>
              </a:buClr>
              <a:buSzPct val="100000"/>
              <a:buNone/>
            </a:pPr>
            <a:r>
              <a:rPr lang="en-US" sz="1900" dirty="0">
                <a:latin typeface="Avenir Next LT Pro" panose="020B0504020202020204" pitchFamily="34" charset="0"/>
              </a:rPr>
              <a:t>Significant decrease in interleukin-6 and C Reactive Protein (</a:t>
            </a:r>
            <a:r>
              <a:rPr lang="en-US" sz="1900" dirty="0" err="1">
                <a:latin typeface="Avenir Next LT Pro" panose="020B0504020202020204" pitchFamily="34" charset="0"/>
              </a:rPr>
              <a:t>hs</a:t>
            </a:r>
            <a:r>
              <a:rPr lang="en-US" sz="1900" dirty="0">
                <a:latin typeface="Avenir Next LT Pro" panose="020B0504020202020204" pitchFamily="34" charset="0"/>
              </a:rPr>
              <a:t>-CRP)</a:t>
            </a:r>
          </a:p>
          <a:p>
            <a:pPr marL="515938" indent="0">
              <a:lnSpc>
                <a:spcPts val="2800"/>
              </a:lnSpc>
              <a:buClr>
                <a:srgbClr val="002060"/>
              </a:buClr>
              <a:buSzPct val="100000"/>
              <a:buNone/>
            </a:pPr>
            <a:r>
              <a:rPr lang="en-US" sz="1900" dirty="0">
                <a:latin typeface="Avenir Next LT Pro" panose="020B0504020202020204" pitchFamily="34" charset="0"/>
              </a:rPr>
              <a:t>Significant increase in adiponectin (a hormone that prevents lipid storage and protects the liver from inflammation and fibrosis)</a:t>
            </a:r>
          </a:p>
          <a:p>
            <a:pPr marL="515938" indent="0">
              <a:lnSpc>
                <a:spcPts val="2800"/>
              </a:lnSpc>
              <a:buClr>
                <a:srgbClr val="002060"/>
              </a:buClr>
              <a:buSzPct val="100000"/>
              <a:buNone/>
            </a:pPr>
            <a:r>
              <a:rPr lang="en-US" sz="1900" dirty="0">
                <a:latin typeface="Avenir Next LT Pro" panose="020B0504020202020204" pitchFamily="34" charset="0"/>
              </a:rPr>
              <a:t>Improvement in body weight and serum lipid levels  </a:t>
            </a:r>
          </a:p>
        </p:txBody>
      </p:sp>
      <p:pic>
        <p:nvPicPr>
          <p:cNvPr id="6" name="Picture 5">
            <a:extLst>
              <a:ext uri="{FF2B5EF4-FFF2-40B4-BE49-F238E27FC236}">
                <a16:creationId xmlns:a16="http://schemas.microsoft.com/office/drawing/2014/main" id="{7FE043B8-EC94-F232-E3C5-0727D0F665E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6907" t="54303" r="41468" b="9012"/>
          <a:stretch/>
        </p:blipFill>
        <p:spPr>
          <a:xfrm>
            <a:off x="8169507" y="3788317"/>
            <a:ext cx="2702437" cy="2530347"/>
          </a:xfrm>
          <a:prstGeom prst="rect">
            <a:avLst/>
          </a:prstGeom>
        </p:spPr>
      </p:pic>
      <p:pic>
        <p:nvPicPr>
          <p:cNvPr id="11" name="Picture 10" descr="A graph of a patient's visit&#10;&#10;Description automatically generated">
            <a:extLst>
              <a:ext uri="{FF2B5EF4-FFF2-40B4-BE49-F238E27FC236}">
                <a16:creationId xmlns:a16="http://schemas.microsoft.com/office/drawing/2014/main" id="{D09E5E94-0999-4827-B918-68A7D7E08284}"/>
              </a:ext>
            </a:extLst>
          </p:cNvPr>
          <p:cNvPicPr>
            <a:picLocks noChangeAspect="1"/>
          </p:cNvPicPr>
          <p:nvPr/>
        </p:nvPicPr>
        <p:blipFill rotWithShape="1">
          <a:blip r:embed="rId4"/>
          <a:srcRect r="61501" b="42616"/>
          <a:stretch/>
        </p:blipFill>
        <p:spPr>
          <a:xfrm>
            <a:off x="773796" y="3716147"/>
            <a:ext cx="3017926" cy="2674686"/>
          </a:xfrm>
          <a:prstGeom prst="rect">
            <a:avLst/>
          </a:prstGeom>
        </p:spPr>
      </p:pic>
      <p:pic>
        <p:nvPicPr>
          <p:cNvPr id="12" name="Picture 11" descr="A graph of a patient's visit&#10;&#10;Description automatically generated">
            <a:extLst>
              <a:ext uri="{FF2B5EF4-FFF2-40B4-BE49-F238E27FC236}">
                <a16:creationId xmlns:a16="http://schemas.microsoft.com/office/drawing/2014/main" id="{29A72AB9-20E3-66DB-6FE2-7E340C082FD5}"/>
              </a:ext>
            </a:extLst>
          </p:cNvPr>
          <p:cNvPicPr>
            <a:picLocks noChangeAspect="1"/>
          </p:cNvPicPr>
          <p:nvPr/>
        </p:nvPicPr>
        <p:blipFill rotWithShape="1">
          <a:blip r:embed="rId4"/>
          <a:srcRect l="43828" r="17575" b="42616"/>
          <a:stretch/>
        </p:blipFill>
        <p:spPr>
          <a:xfrm>
            <a:off x="4485879" y="3760921"/>
            <a:ext cx="2989471" cy="2588873"/>
          </a:xfrm>
          <a:prstGeom prst="rect">
            <a:avLst/>
          </a:prstGeom>
        </p:spPr>
      </p:pic>
      <p:sp>
        <p:nvSpPr>
          <p:cNvPr id="13" name="TextBox 12">
            <a:extLst>
              <a:ext uri="{FF2B5EF4-FFF2-40B4-BE49-F238E27FC236}">
                <a16:creationId xmlns:a16="http://schemas.microsoft.com/office/drawing/2014/main" id="{8A06D9EC-7250-7CC0-A6D1-BD923AE77257}"/>
              </a:ext>
            </a:extLst>
          </p:cNvPr>
          <p:cNvSpPr txBox="1"/>
          <p:nvPr/>
        </p:nvSpPr>
        <p:spPr>
          <a:xfrm>
            <a:off x="1073929" y="6356512"/>
            <a:ext cx="6098458" cy="246221"/>
          </a:xfrm>
          <a:prstGeom prst="rect">
            <a:avLst/>
          </a:prstGeom>
          <a:noFill/>
        </p:spPr>
        <p:txBody>
          <a:bodyPr wrap="square">
            <a:spAutoFit/>
          </a:bodyPr>
          <a:lstStyle/>
          <a:p>
            <a:r>
              <a:rPr lang="en-IN" sz="1000" b="0" i="0" dirty="0">
                <a:solidFill>
                  <a:srgbClr val="002060"/>
                </a:solidFill>
                <a:effectLst/>
                <a:highlight>
                  <a:srgbClr val="FFFFFF"/>
                </a:highlight>
                <a:latin typeface="Avenir Next LT Pro" panose="020B0504020202020204" pitchFamily="34" charset="0"/>
              </a:rPr>
              <a:t>Majeed </a:t>
            </a:r>
            <a:r>
              <a:rPr lang="en-IN" sz="1000" b="0" i="1" dirty="0">
                <a:solidFill>
                  <a:srgbClr val="002060"/>
                </a:solidFill>
                <a:effectLst/>
                <a:highlight>
                  <a:srgbClr val="FFFFFF"/>
                </a:highlight>
                <a:latin typeface="Avenir Next LT Pro" panose="020B0504020202020204" pitchFamily="34" charset="0"/>
              </a:rPr>
              <a:t>et al., </a:t>
            </a:r>
            <a:r>
              <a:rPr lang="en-IN" sz="1000" dirty="0">
                <a:solidFill>
                  <a:srgbClr val="002060"/>
                </a:solidFill>
                <a:highlight>
                  <a:srgbClr val="FFFFFF"/>
                </a:highlight>
                <a:latin typeface="Avenir Next LT Pro" panose="020B0504020202020204" pitchFamily="34" charset="0"/>
              </a:rPr>
              <a:t>2023</a:t>
            </a:r>
            <a:r>
              <a:rPr lang="en-IN" sz="1000" b="0" i="0" dirty="0">
                <a:solidFill>
                  <a:srgbClr val="002060"/>
                </a:solidFill>
                <a:effectLst/>
                <a:highlight>
                  <a:srgbClr val="FFFFFF"/>
                </a:highlight>
                <a:latin typeface="Avenir Next LT Pro" panose="020B0504020202020204" pitchFamily="34" charset="0"/>
              </a:rPr>
              <a:t>. </a:t>
            </a:r>
            <a:r>
              <a:rPr lang="en-IN" sz="1000" b="0" i="1" dirty="0">
                <a:solidFill>
                  <a:srgbClr val="002060"/>
                </a:solidFill>
                <a:effectLst/>
                <a:highlight>
                  <a:srgbClr val="FFFFFF"/>
                </a:highlight>
                <a:latin typeface="Avenir Next LT Pro" panose="020B0504020202020204" pitchFamily="34" charset="0"/>
              </a:rPr>
              <a:t>Front </a:t>
            </a:r>
            <a:r>
              <a:rPr lang="en-IN" sz="1000" b="0" i="1" dirty="0" err="1">
                <a:solidFill>
                  <a:srgbClr val="002060"/>
                </a:solidFill>
                <a:effectLst/>
                <a:highlight>
                  <a:srgbClr val="FFFFFF"/>
                </a:highlight>
                <a:latin typeface="Avenir Next LT Pro" panose="020B0504020202020204" pitchFamily="34" charset="0"/>
              </a:rPr>
              <a:t>Nutr</a:t>
            </a:r>
            <a:r>
              <a:rPr lang="en-IN" sz="1000" b="0" i="0" dirty="0">
                <a:solidFill>
                  <a:srgbClr val="002060"/>
                </a:solidFill>
                <a:effectLst/>
                <a:highlight>
                  <a:srgbClr val="FFFFFF"/>
                </a:highlight>
                <a:latin typeface="Avenir Next LT Pro" panose="020B0504020202020204" pitchFamily="34" charset="0"/>
              </a:rPr>
              <a:t>. 10: 1201186. </a:t>
            </a:r>
            <a:r>
              <a:rPr lang="en-IN" sz="1000" b="0" i="0" dirty="0" err="1">
                <a:solidFill>
                  <a:srgbClr val="002060"/>
                </a:solidFill>
                <a:effectLst/>
                <a:highlight>
                  <a:srgbClr val="FFFFFF"/>
                </a:highlight>
                <a:latin typeface="Avenir Next LT Pro" panose="020B0504020202020204" pitchFamily="34" charset="0"/>
              </a:rPr>
              <a:t>doi</a:t>
            </a:r>
            <a:r>
              <a:rPr lang="en-IN" sz="1000" b="0" i="0" dirty="0">
                <a:solidFill>
                  <a:srgbClr val="002060"/>
                </a:solidFill>
                <a:effectLst/>
                <a:highlight>
                  <a:srgbClr val="FFFFFF"/>
                </a:highlight>
                <a:latin typeface="Avenir Next LT Pro" panose="020B0504020202020204" pitchFamily="34" charset="0"/>
              </a:rPr>
              <a:t>: 10.3389/fnut.2023.1201186 </a:t>
            </a:r>
            <a:endParaRPr lang="en-IN" sz="1000" dirty="0">
              <a:solidFill>
                <a:srgbClr val="002060"/>
              </a:solidFill>
              <a:latin typeface="Avenir Next LT Pro" panose="020B0504020202020204" pitchFamily="34" charset="0"/>
            </a:endParaRPr>
          </a:p>
        </p:txBody>
      </p:sp>
      <p:sp>
        <p:nvSpPr>
          <p:cNvPr id="15" name="TextBox 14">
            <a:extLst>
              <a:ext uri="{FF2B5EF4-FFF2-40B4-BE49-F238E27FC236}">
                <a16:creationId xmlns:a16="http://schemas.microsoft.com/office/drawing/2014/main" id="{D6167B5A-A0C4-8E10-12AA-54A1E66D77D9}"/>
              </a:ext>
            </a:extLst>
          </p:cNvPr>
          <p:cNvSpPr txBox="1"/>
          <p:nvPr/>
        </p:nvSpPr>
        <p:spPr>
          <a:xfrm>
            <a:off x="8489577" y="6266121"/>
            <a:ext cx="2859741" cy="323165"/>
          </a:xfrm>
          <a:prstGeom prst="rect">
            <a:avLst/>
          </a:prstGeom>
          <a:noFill/>
        </p:spPr>
        <p:txBody>
          <a:bodyPr wrap="square">
            <a:spAutoFit/>
          </a:bodyPr>
          <a:lstStyle/>
          <a:p>
            <a:r>
              <a:rPr lang="en-US" sz="1500" dirty="0">
                <a:solidFill>
                  <a:srgbClr val="92278F"/>
                </a:solidFill>
                <a:latin typeface="Avenir Next LT Pro "/>
              </a:rPr>
              <a:t>GCP means </a:t>
            </a:r>
            <a:r>
              <a:rPr lang="en-US" sz="1500" dirty="0" err="1">
                <a:solidFill>
                  <a:srgbClr val="92278F"/>
                </a:solidFill>
                <a:latin typeface="Avenir Next LT Pro "/>
              </a:rPr>
              <a:t>LivLonga</a:t>
            </a:r>
            <a:r>
              <a:rPr lang="en-US" sz="1500" dirty="0">
                <a:solidFill>
                  <a:srgbClr val="92278F"/>
                </a:solidFill>
                <a:latin typeface="Avenir Next LT Pro "/>
              </a:rPr>
              <a:t>®</a:t>
            </a:r>
            <a:endParaRPr lang="en-IN" sz="1500" dirty="0">
              <a:solidFill>
                <a:srgbClr val="92278F"/>
              </a:solidFill>
              <a:latin typeface="Avenir Next LT Pro "/>
            </a:endParaRPr>
          </a:p>
        </p:txBody>
      </p:sp>
      <p:sp>
        <p:nvSpPr>
          <p:cNvPr id="2" name="Rectangle 1">
            <a:extLst>
              <a:ext uri="{FF2B5EF4-FFF2-40B4-BE49-F238E27FC236}">
                <a16:creationId xmlns:a16="http://schemas.microsoft.com/office/drawing/2014/main" id="{AE2B8EB6-001C-EFF8-898C-240638B1B332}"/>
              </a:ext>
            </a:extLst>
          </p:cNvPr>
          <p:cNvSpPr/>
          <p:nvPr/>
        </p:nvSpPr>
        <p:spPr>
          <a:xfrm rot="16200000">
            <a:off x="2942341" y="-1837193"/>
            <a:ext cx="55315" cy="594000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rgbClr val="00B050"/>
              </a:solidFill>
            </a:endParaRPr>
          </a:p>
        </p:txBody>
      </p:sp>
      <p:pic>
        <p:nvPicPr>
          <p:cNvPr id="3" name="Graphic 2">
            <a:extLst>
              <a:ext uri="{FF2B5EF4-FFF2-40B4-BE49-F238E27FC236}">
                <a16:creationId xmlns:a16="http://schemas.microsoft.com/office/drawing/2014/main" id="{67E6559A-F8E9-49BF-87FC-E99200886E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8463" y="1873552"/>
            <a:ext cx="464820" cy="464820"/>
          </a:xfrm>
          <a:prstGeom prst="rect">
            <a:avLst/>
          </a:prstGeom>
        </p:spPr>
      </p:pic>
      <p:cxnSp>
        <p:nvCxnSpPr>
          <p:cNvPr id="8" name="Straight Connector 7">
            <a:extLst>
              <a:ext uri="{FF2B5EF4-FFF2-40B4-BE49-F238E27FC236}">
                <a16:creationId xmlns:a16="http://schemas.microsoft.com/office/drawing/2014/main" id="{4A050833-3E80-8DBC-3634-42109F389D0B}"/>
              </a:ext>
            </a:extLst>
          </p:cNvPr>
          <p:cNvCxnSpPr>
            <a:cxnSpLocks/>
          </p:cNvCxnSpPr>
          <p:nvPr/>
        </p:nvCxnSpPr>
        <p:spPr>
          <a:xfrm>
            <a:off x="1045419" y="2321219"/>
            <a:ext cx="9926761"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73A6709-4756-2BB2-9179-39FD44D497D6}"/>
              </a:ext>
            </a:extLst>
          </p:cNvPr>
          <p:cNvCxnSpPr>
            <a:cxnSpLocks/>
          </p:cNvCxnSpPr>
          <p:nvPr/>
        </p:nvCxnSpPr>
        <p:spPr>
          <a:xfrm>
            <a:off x="1020639" y="3134019"/>
            <a:ext cx="99267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B1D8877-D596-2F2F-3781-A6E6AFAD6C4F}"/>
              </a:ext>
            </a:extLst>
          </p:cNvPr>
          <p:cNvCxnSpPr>
            <a:cxnSpLocks/>
          </p:cNvCxnSpPr>
          <p:nvPr/>
        </p:nvCxnSpPr>
        <p:spPr>
          <a:xfrm flipV="1">
            <a:off x="1020639" y="3631621"/>
            <a:ext cx="9951541" cy="2253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F1AFC51-4ABC-95E2-351B-26BF5A1AA9AC}"/>
              </a:ext>
            </a:extLst>
          </p:cNvPr>
          <p:cNvCxnSpPr>
            <a:cxnSpLocks/>
          </p:cNvCxnSpPr>
          <p:nvPr/>
        </p:nvCxnSpPr>
        <p:spPr>
          <a:xfrm>
            <a:off x="1020662" y="1844500"/>
            <a:ext cx="9926761"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5" name="Graphic 24">
            <a:extLst>
              <a:ext uri="{FF2B5EF4-FFF2-40B4-BE49-F238E27FC236}">
                <a16:creationId xmlns:a16="http://schemas.microsoft.com/office/drawing/2014/main" id="{A53A82BA-560C-B81E-7FFA-7CC47A2172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8463" y="2515138"/>
            <a:ext cx="464820" cy="464820"/>
          </a:xfrm>
          <a:prstGeom prst="rect">
            <a:avLst/>
          </a:prstGeom>
        </p:spPr>
      </p:pic>
      <p:pic>
        <p:nvPicPr>
          <p:cNvPr id="26" name="Graphic 25">
            <a:extLst>
              <a:ext uri="{FF2B5EF4-FFF2-40B4-BE49-F238E27FC236}">
                <a16:creationId xmlns:a16="http://schemas.microsoft.com/office/drawing/2014/main" id="{63446925-45FA-A766-C50D-3E177C1C03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8463" y="3168655"/>
            <a:ext cx="464820" cy="464820"/>
          </a:xfrm>
          <a:prstGeom prst="rect">
            <a:avLst/>
          </a:prstGeom>
        </p:spPr>
      </p:pic>
    </p:spTree>
    <p:extLst>
      <p:ext uri="{BB962C8B-B14F-4D97-AF65-F5344CB8AC3E}">
        <p14:creationId xmlns:p14="http://schemas.microsoft.com/office/powerpoint/2010/main" val="16774598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E0E5DF-8022-494D-BE42-0A1077597118}"/>
              </a:ext>
            </a:extLst>
          </p:cNvPr>
          <p:cNvSpPr txBox="1"/>
          <p:nvPr/>
        </p:nvSpPr>
        <p:spPr>
          <a:xfrm>
            <a:off x="777912" y="5284330"/>
            <a:ext cx="10944189" cy="1025922"/>
          </a:xfrm>
          <a:prstGeom prst="rect">
            <a:avLst/>
          </a:prstGeom>
          <a:noFill/>
        </p:spPr>
        <p:txBody>
          <a:bodyPr wrap="square">
            <a:spAutoFit/>
          </a:bodyPr>
          <a:lstStyle/>
          <a:p>
            <a:pPr marL="355600" indent="-342900">
              <a:spcBef>
                <a:spcPts val="400"/>
              </a:spcBef>
              <a:buFont typeface="Arial" panose="020B0604020202020204" pitchFamily="34" charset="0"/>
              <a:buChar char="•"/>
            </a:pPr>
            <a:r>
              <a:rPr lang="en-US" spc="30" dirty="0">
                <a:latin typeface="Avenir Next LT Pro" panose="020B0504020202020204" pitchFamily="34" charset="0"/>
                <a:cs typeface="Arial" panose="020B0604020202020204" pitchFamily="34" charset="0"/>
              </a:rPr>
              <a:t>Safety profile of</a:t>
            </a:r>
            <a:r>
              <a:rPr lang="en-US" spc="-5" dirty="0">
                <a:latin typeface="Avenir Next LT Pro" panose="020B0504020202020204" pitchFamily="34" charset="0"/>
                <a:cs typeface="Arial" panose="020B0604020202020204" pitchFamily="34" charset="0"/>
              </a:rPr>
              <a:t> LivLonga</a:t>
            </a:r>
            <a:r>
              <a:rPr lang="en-US" spc="-5" baseline="30000" dirty="0">
                <a:latin typeface="Avenir Next LT Pro" panose="020B0504020202020204" pitchFamily="34" charset="0"/>
                <a:cs typeface="Arial" panose="020B0604020202020204" pitchFamily="34" charset="0"/>
                <a:sym typeface="Symbol" panose="05050102010706020507" pitchFamily="18" charset="2"/>
              </a:rPr>
              <a:t></a:t>
            </a:r>
            <a:r>
              <a:rPr lang="en-US" spc="-30" dirty="0">
                <a:latin typeface="Avenir Next LT Pro" panose="020B0504020202020204" pitchFamily="34" charset="0"/>
                <a:cs typeface="Arial" panose="020B0604020202020204" pitchFamily="34" charset="0"/>
              </a:rPr>
              <a:t>,</a:t>
            </a:r>
            <a:r>
              <a:rPr lang="en-US" spc="-90" dirty="0">
                <a:latin typeface="Avenir Next LT Pro" panose="020B0504020202020204" pitchFamily="34" charset="0"/>
                <a:cs typeface="Arial" panose="020B0604020202020204" pitchFamily="34" charset="0"/>
              </a:rPr>
              <a:t> </a:t>
            </a:r>
            <a:r>
              <a:rPr lang="en-US" dirty="0">
                <a:latin typeface="Avenir Next LT Pro" panose="020B0504020202020204" pitchFamily="34" charset="0"/>
                <a:cs typeface="Arial" panose="020B0604020202020204" pitchFamily="34" charset="0"/>
              </a:rPr>
              <a:t>was</a:t>
            </a:r>
            <a:r>
              <a:rPr lang="en-US" spc="-85" dirty="0">
                <a:latin typeface="Avenir Next LT Pro" panose="020B0504020202020204" pitchFamily="34" charset="0"/>
                <a:cs typeface="Arial" panose="020B0604020202020204" pitchFamily="34" charset="0"/>
              </a:rPr>
              <a:t> comparable to placebo without any adverse events</a:t>
            </a:r>
          </a:p>
          <a:p>
            <a:pPr marL="355600" indent="-342900">
              <a:spcBef>
                <a:spcPts val="400"/>
              </a:spcBef>
              <a:buFont typeface="Arial" panose="020B0604020202020204" pitchFamily="34" charset="0"/>
              <a:buChar char="•"/>
            </a:pPr>
            <a:r>
              <a:rPr lang="en-US" dirty="0">
                <a:latin typeface="Avenir Next LT Pro" panose="020B0504020202020204" pitchFamily="34" charset="0"/>
                <a:cs typeface="Arial" panose="020B0604020202020204" pitchFamily="34" charset="0"/>
              </a:rPr>
              <a:t>Preclinical 90 day repeated dose safety studies </a:t>
            </a:r>
            <a:r>
              <a:rPr lang="en-US" dirty="0">
                <a:latin typeface="Avenir Next LT Pro" panose="020B0504020202020204" pitchFamily="34" charset="0"/>
                <a:cs typeface="Arial" panose="020B0604020202020204" pitchFamily="34" charset="0"/>
                <a:sym typeface="Symbol" panose="05050102010706020507" pitchFamily="18" charset="2"/>
              </a:rPr>
              <a:t>- No observed toxicity at 600mg/kg </a:t>
            </a:r>
            <a:r>
              <a:rPr lang="en-US" sz="1400" dirty="0">
                <a:latin typeface="Avenir Next LT Pro" panose="020B0504020202020204" pitchFamily="34" charset="0"/>
                <a:cs typeface="Arial" panose="020B0604020202020204" pitchFamily="34" charset="0"/>
                <a:sym typeface="Symbol" panose="05050102010706020507" pitchFamily="18" charset="2"/>
              </a:rPr>
              <a:t>(5g/day human dose)</a:t>
            </a:r>
            <a:endParaRPr lang="en-US" dirty="0">
              <a:latin typeface="Avenir Next LT Pro" panose="020B0504020202020204" pitchFamily="34" charset="0"/>
              <a:cs typeface="Arial" panose="020B0604020202020204" pitchFamily="34" charset="0"/>
              <a:sym typeface="Symbol" panose="05050102010706020507" pitchFamily="18" charset="2"/>
            </a:endParaRPr>
          </a:p>
          <a:p>
            <a:pPr marL="355600" indent="-342900">
              <a:spcBef>
                <a:spcPts val="400"/>
              </a:spcBef>
              <a:buFont typeface="Arial" panose="020B0604020202020204" pitchFamily="34" charset="0"/>
              <a:buChar char="•"/>
            </a:pPr>
            <a:r>
              <a:rPr lang="en-US" b="1" spc="-5" dirty="0">
                <a:solidFill>
                  <a:srgbClr val="C00000"/>
                </a:solidFill>
                <a:latin typeface="Avenir Next LT Pro" panose="020B0504020202020204" pitchFamily="34" charset="0"/>
                <a:cs typeface="Arial" panose="020B0604020202020204" pitchFamily="34" charset="0"/>
              </a:rPr>
              <a:t>LivLonga</a:t>
            </a:r>
            <a:r>
              <a:rPr lang="en-US" b="1" spc="-5" baseline="30000" dirty="0">
                <a:solidFill>
                  <a:srgbClr val="C00000"/>
                </a:solidFill>
                <a:latin typeface="Avenir Next LT Pro" panose="020B0504020202020204" pitchFamily="34" charset="0"/>
                <a:cs typeface="Arial" panose="020B0604020202020204" pitchFamily="34" charset="0"/>
                <a:sym typeface="Symbol" panose="05050102010706020507" pitchFamily="18" charset="2"/>
              </a:rPr>
              <a:t></a:t>
            </a:r>
            <a:r>
              <a:rPr lang="en-US" b="1" spc="-25" baseline="30000" dirty="0">
                <a:solidFill>
                  <a:srgbClr val="C00000"/>
                </a:solidFill>
                <a:latin typeface="Avenir Next LT Pro" panose="020B0504020202020204" pitchFamily="34" charset="0"/>
                <a:cs typeface="Arial" panose="020B0604020202020204" pitchFamily="34" charset="0"/>
                <a:sym typeface="Symbol" panose="05050102010706020507" pitchFamily="18" charset="2"/>
              </a:rPr>
              <a:t> </a:t>
            </a:r>
            <a:r>
              <a:rPr lang="en-US" b="1" spc="-30" dirty="0">
                <a:solidFill>
                  <a:srgbClr val="C00000"/>
                </a:solidFill>
                <a:latin typeface="Avenir Next LT Pro" panose="020B0504020202020204" pitchFamily="34" charset="0"/>
                <a:cs typeface="Arial" panose="020B0604020202020204" pitchFamily="34" charset="0"/>
              </a:rPr>
              <a:t>is a safe liver nutrient for human consumption</a:t>
            </a:r>
            <a:endParaRPr lang="en-US" b="1" spc="30" dirty="0">
              <a:solidFill>
                <a:srgbClr val="C00000"/>
              </a:solidFill>
              <a:latin typeface="Avenir Next LT Pro" panose="020B05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C7F2935-EE1B-441B-973B-8C0C2CE1C822}"/>
              </a:ext>
            </a:extLst>
          </p:cNvPr>
          <p:cNvSpPr txBox="1"/>
          <p:nvPr/>
        </p:nvSpPr>
        <p:spPr>
          <a:xfrm>
            <a:off x="920963" y="378771"/>
            <a:ext cx="2716468" cy="707886"/>
          </a:xfrm>
          <a:prstGeom prst="rect">
            <a:avLst/>
          </a:prstGeom>
          <a:noFill/>
        </p:spPr>
        <p:txBody>
          <a:bodyPr wrap="square">
            <a:spAutoFit/>
          </a:bodyPr>
          <a:lstStyle/>
          <a:p>
            <a:pPr marL="12700">
              <a:lnSpc>
                <a:spcPct val="100000"/>
              </a:lnSpc>
              <a:spcBef>
                <a:spcPts val="100"/>
              </a:spcBef>
            </a:pPr>
            <a:r>
              <a:rPr lang="en-US" sz="4000" b="1" spc="-100" dirty="0">
                <a:solidFill>
                  <a:srgbClr val="292D78"/>
                </a:solidFill>
                <a:latin typeface="Avenir Next LT Pro Demi" panose="020B0704020202020204" pitchFamily="34" charset="0"/>
                <a:cs typeface="Arial"/>
              </a:rPr>
              <a:t>Safety</a:t>
            </a:r>
          </a:p>
        </p:txBody>
      </p:sp>
      <p:pic>
        <p:nvPicPr>
          <p:cNvPr id="5" name="Picture 4" descr="A person writing on a clipboard&#10;&#10;AI-generated content may be incorrect.">
            <a:extLst>
              <a:ext uri="{FF2B5EF4-FFF2-40B4-BE49-F238E27FC236}">
                <a16:creationId xmlns:a16="http://schemas.microsoft.com/office/drawing/2014/main" id="{E7A04AEB-AADD-529A-FC57-797B0F8998B7}"/>
              </a:ext>
            </a:extLst>
          </p:cNvPr>
          <p:cNvPicPr>
            <a:picLocks noChangeAspect="1"/>
          </p:cNvPicPr>
          <p:nvPr/>
        </p:nvPicPr>
        <p:blipFill>
          <a:blip r:embed="rId3"/>
          <a:srcRect t="40415" b="13025"/>
          <a:stretch>
            <a:fillRect/>
          </a:stretch>
        </p:blipFill>
        <p:spPr>
          <a:xfrm>
            <a:off x="-1" y="1158423"/>
            <a:ext cx="12192000" cy="2270577"/>
          </a:xfrm>
          <a:prstGeom prst="rect">
            <a:avLst/>
          </a:prstGeom>
        </p:spPr>
      </p:pic>
      <p:grpSp>
        <p:nvGrpSpPr>
          <p:cNvPr id="7" name="Group 6">
            <a:extLst>
              <a:ext uri="{FF2B5EF4-FFF2-40B4-BE49-F238E27FC236}">
                <a16:creationId xmlns:a16="http://schemas.microsoft.com/office/drawing/2014/main" id="{63177851-2EC6-8902-28B4-3C744C983855}"/>
              </a:ext>
            </a:extLst>
          </p:cNvPr>
          <p:cNvGrpSpPr/>
          <p:nvPr/>
        </p:nvGrpSpPr>
        <p:grpSpPr>
          <a:xfrm>
            <a:off x="9220200" y="-6167"/>
            <a:ext cx="2971800" cy="2247900"/>
            <a:chOff x="7075077" y="0"/>
            <a:chExt cx="2971800" cy="2247900"/>
          </a:xfrm>
        </p:grpSpPr>
        <p:pic>
          <p:nvPicPr>
            <p:cNvPr id="8" name="Picture 7">
              <a:extLst>
                <a:ext uri="{FF2B5EF4-FFF2-40B4-BE49-F238E27FC236}">
                  <a16:creationId xmlns:a16="http://schemas.microsoft.com/office/drawing/2014/main" id="{5CCF0A74-2CCD-BB89-187D-21E04A5DA2C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075077" y="0"/>
              <a:ext cx="2971800" cy="2247900"/>
            </a:xfrm>
            <a:prstGeom prst="rect">
              <a:avLst/>
            </a:prstGeom>
          </p:spPr>
        </p:pic>
        <p:pic>
          <p:nvPicPr>
            <p:cNvPr id="9" name="Picture 8" descr="C:\Documents and Settings\girishkg\Desktop\SabinsaLogo_00.wmf">
              <a:extLst>
                <a:ext uri="{FF2B5EF4-FFF2-40B4-BE49-F238E27FC236}">
                  <a16:creationId xmlns:a16="http://schemas.microsoft.com/office/drawing/2014/main" id="{ED4579A3-1B8D-A4EB-ADB7-2308874A3E1F}"/>
                </a:ext>
              </a:extLst>
            </p:cNvPr>
            <p:cNvPicPr>
              <a:picLocks noChangeAspect="1" noChangeArrowheads="1"/>
            </p:cNvPicPr>
            <p:nvPr userDrawn="1"/>
          </p:nvPicPr>
          <p:blipFill>
            <a:blip r:embed="rId5" cstate="print"/>
            <a:srcRect/>
            <a:stretch>
              <a:fillRect/>
            </a:stretch>
          </p:blipFill>
          <p:spPr bwMode="auto">
            <a:xfrm>
              <a:off x="9456354" y="172720"/>
              <a:ext cx="434407" cy="604520"/>
            </a:xfrm>
            <a:prstGeom prst="rect">
              <a:avLst/>
            </a:prstGeom>
            <a:noFill/>
          </p:spPr>
        </p:pic>
      </p:grpSp>
      <p:sp>
        <p:nvSpPr>
          <p:cNvPr id="10" name="TextBox 9">
            <a:extLst>
              <a:ext uri="{FF2B5EF4-FFF2-40B4-BE49-F238E27FC236}">
                <a16:creationId xmlns:a16="http://schemas.microsoft.com/office/drawing/2014/main" id="{396B5D58-7E62-FDBE-5983-5B3D59E2692E}"/>
              </a:ext>
            </a:extLst>
          </p:cNvPr>
          <p:cNvSpPr txBox="1"/>
          <p:nvPr/>
        </p:nvSpPr>
        <p:spPr>
          <a:xfrm>
            <a:off x="777914" y="3670523"/>
            <a:ext cx="10424159" cy="646331"/>
          </a:xfrm>
          <a:prstGeom prst="rect">
            <a:avLst/>
          </a:prstGeom>
          <a:noFill/>
        </p:spPr>
        <p:txBody>
          <a:bodyPr wrap="square">
            <a:spAutoFit/>
          </a:bodyPr>
          <a:lstStyle/>
          <a:p>
            <a:pPr marL="355600" indent="-342900">
              <a:lnSpc>
                <a:spcPct val="100000"/>
              </a:lnSpc>
              <a:spcBef>
                <a:spcPts val="100"/>
              </a:spcBef>
              <a:buFont typeface="Arial" panose="020B0604020202020204" pitchFamily="34" charset="0"/>
              <a:buChar char="•"/>
            </a:pPr>
            <a:r>
              <a:rPr lang="en-US" spc="-5" dirty="0">
                <a:latin typeface="Avenir Next LT Pro" panose="020B0504020202020204" pitchFamily="34" charset="0"/>
                <a:cs typeface="Arial" panose="020B0604020202020204" pitchFamily="34" charset="0"/>
              </a:rPr>
              <a:t>LivLonga</a:t>
            </a:r>
            <a:r>
              <a:rPr lang="en-US" spc="-5" baseline="30000" dirty="0">
                <a:latin typeface="Avenir Next LT Pro" panose="020B0504020202020204" pitchFamily="34" charset="0"/>
                <a:cs typeface="Arial" panose="020B0604020202020204" pitchFamily="34" charset="0"/>
                <a:sym typeface="Symbol" panose="05050102010706020507" pitchFamily="18" charset="2"/>
              </a:rPr>
              <a:t></a:t>
            </a:r>
            <a:r>
              <a:rPr lang="en-US" spc="-30" dirty="0">
                <a:latin typeface="Avenir Next LT Pro" panose="020B0504020202020204" pitchFamily="34" charset="0"/>
                <a:cs typeface="Arial" panose="020B0604020202020204" pitchFamily="34" charset="0"/>
              </a:rPr>
              <a:t> </a:t>
            </a:r>
            <a:r>
              <a:rPr lang="en-US" dirty="0">
                <a:latin typeface="Avenir Next LT Pro" panose="020B0504020202020204" pitchFamily="34" charset="0"/>
                <a:cs typeface="Arial" panose="020B0604020202020204" pitchFamily="34" charset="0"/>
              </a:rPr>
              <a:t>was</a:t>
            </a:r>
            <a:r>
              <a:rPr lang="en-US" spc="-85" dirty="0">
                <a:latin typeface="Avenir Next LT Pro" panose="020B0504020202020204" pitchFamily="34" charset="0"/>
                <a:cs typeface="Arial" panose="020B0604020202020204" pitchFamily="34" charset="0"/>
              </a:rPr>
              <a:t> </a:t>
            </a:r>
            <a:r>
              <a:rPr lang="en-US" spc="25" dirty="0">
                <a:latin typeface="Avenir Next LT Pro" panose="020B0504020202020204" pitchFamily="34" charset="0"/>
                <a:cs typeface="Arial" panose="020B0604020202020204" pitchFamily="34" charset="0"/>
              </a:rPr>
              <a:t>found</a:t>
            </a:r>
            <a:r>
              <a:rPr lang="en-US" spc="-90" dirty="0">
                <a:latin typeface="Avenir Next LT Pro" panose="020B0504020202020204" pitchFamily="34" charset="0"/>
                <a:cs typeface="Arial" panose="020B0604020202020204" pitchFamily="34" charset="0"/>
              </a:rPr>
              <a:t> </a:t>
            </a:r>
            <a:r>
              <a:rPr lang="en-US" spc="35" dirty="0">
                <a:latin typeface="Avenir Next LT Pro" panose="020B0504020202020204" pitchFamily="34" charset="0"/>
                <a:cs typeface="Arial" panose="020B0604020202020204" pitchFamily="34" charset="0"/>
              </a:rPr>
              <a:t>to</a:t>
            </a:r>
            <a:r>
              <a:rPr lang="en-US" spc="-90" dirty="0">
                <a:latin typeface="Avenir Next LT Pro" panose="020B0504020202020204" pitchFamily="34" charset="0"/>
                <a:cs typeface="Arial" panose="020B0604020202020204" pitchFamily="34" charset="0"/>
              </a:rPr>
              <a:t> </a:t>
            </a:r>
            <a:r>
              <a:rPr lang="en-US" dirty="0">
                <a:latin typeface="Avenir Next LT Pro" panose="020B0504020202020204" pitchFamily="34" charset="0"/>
                <a:cs typeface="Arial" panose="020B0604020202020204" pitchFamily="34" charset="0"/>
              </a:rPr>
              <a:t>be </a:t>
            </a:r>
            <a:r>
              <a:rPr lang="en-US" spc="5" dirty="0">
                <a:latin typeface="Avenir Next LT Pro" panose="020B0504020202020204" pitchFamily="34" charset="0"/>
                <a:cs typeface="Arial" panose="020B0604020202020204" pitchFamily="34" charset="0"/>
              </a:rPr>
              <a:t>safe </a:t>
            </a:r>
            <a:r>
              <a:rPr lang="en-US" spc="25" dirty="0">
                <a:latin typeface="Avenir Next LT Pro" panose="020B0504020202020204" pitchFamily="34" charset="0"/>
                <a:cs typeface="Arial" panose="020B0604020202020204" pitchFamily="34" charset="0"/>
              </a:rPr>
              <a:t>in </a:t>
            </a:r>
            <a:r>
              <a:rPr lang="en-US" spc="20" dirty="0">
                <a:latin typeface="Avenir Next LT Pro" panose="020B0504020202020204" pitchFamily="34" charset="0"/>
                <a:cs typeface="Arial" panose="020B0604020202020204" pitchFamily="34" charset="0"/>
              </a:rPr>
              <a:t>the </a:t>
            </a:r>
            <a:r>
              <a:rPr lang="en-US" spc="15" dirty="0">
                <a:latin typeface="Avenir Next LT Pro" panose="020B0504020202020204" pitchFamily="34" charset="0"/>
                <a:cs typeface="Arial" panose="020B0604020202020204" pitchFamily="34" charset="0"/>
              </a:rPr>
              <a:t>clinical </a:t>
            </a:r>
            <a:r>
              <a:rPr lang="en-US" spc="20" dirty="0">
                <a:latin typeface="Avenir Next LT Pro" panose="020B0504020202020204" pitchFamily="34" charset="0"/>
                <a:cs typeface="Arial" panose="020B0604020202020204" pitchFamily="34" charset="0"/>
              </a:rPr>
              <a:t>study </a:t>
            </a:r>
            <a:r>
              <a:rPr lang="en-US" spc="30" dirty="0">
                <a:latin typeface="Avenir Next LT Pro" panose="020B0504020202020204" pitchFamily="34" charset="0"/>
                <a:cs typeface="Arial" panose="020B0604020202020204" pitchFamily="34" charset="0"/>
              </a:rPr>
              <a:t>with </a:t>
            </a:r>
            <a:r>
              <a:rPr lang="en-US" spc="20" dirty="0">
                <a:latin typeface="Avenir Next LT Pro" panose="020B0504020202020204" pitchFamily="34" charset="0"/>
                <a:cs typeface="Arial" panose="020B0604020202020204" pitchFamily="34" charset="0"/>
              </a:rPr>
              <a:t>no </a:t>
            </a:r>
            <a:r>
              <a:rPr lang="en-US" dirty="0">
                <a:latin typeface="Avenir Next LT Pro" panose="020B0504020202020204" pitchFamily="34" charset="0"/>
                <a:cs typeface="Arial" panose="020B0604020202020204" pitchFamily="34" charset="0"/>
              </a:rPr>
              <a:t>changes </a:t>
            </a:r>
            <a:r>
              <a:rPr lang="en-US" spc="25" dirty="0">
                <a:latin typeface="Avenir Next LT Pro" panose="020B0504020202020204" pitchFamily="34" charset="0"/>
                <a:cs typeface="Arial" panose="020B0604020202020204" pitchFamily="34" charset="0"/>
              </a:rPr>
              <a:t>in </a:t>
            </a:r>
            <a:r>
              <a:rPr lang="en-US" spc="20" dirty="0">
                <a:latin typeface="Avenir Next LT Pro" panose="020B0504020202020204" pitchFamily="34" charset="0"/>
                <a:cs typeface="Arial" panose="020B0604020202020204" pitchFamily="34" charset="0"/>
              </a:rPr>
              <a:t>the </a:t>
            </a:r>
            <a:r>
              <a:rPr lang="en-US" spc="15" dirty="0">
                <a:latin typeface="Avenir Next LT Pro" panose="020B0504020202020204" pitchFamily="34" charset="0"/>
                <a:cs typeface="Arial" panose="020B0604020202020204" pitchFamily="34" charset="0"/>
              </a:rPr>
              <a:t>vital</a:t>
            </a:r>
            <a:r>
              <a:rPr lang="en-US" spc="-65" dirty="0">
                <a:latin typeface="Avenir Next LT Pro" panose="020B0504020202020204" pitchFamily="34" charset="0"/>
                <a:cs typeface="Arial" panose="020B0604020202020204" pitchFamily="34" charset="0"/>
              </a:rPr>
              <a:t> </a:t>
            </a:r>
            <a:r>
              <a:rPr lang="en-US" spc="-10" dirty="0">
                <a:latin typeface="Avenir Next LT Pro" panose="020B0504020202020204" pitchFamily="34" charset="0"/>
                <a:cs typeface="Arial" panose="020B0604020202020204" pitchFamily="34" charset="0"/>
              </a:rPr>
              <a:t>parameters,</a:t>
            </a:r>
            <a:r>
              <a:rPr lang="en-US" spc="-60" dirty="0">
                <a:latin typeface="Avenir Next LT Pro" panose="020B0504020202020204" pitchFamily="34" charset="0"/>
                <a:cs typeface="Arial" panose="020B0604020202020204" pitchFamily="34" charset="0"/>
              </a:rPr>
              <a:t> </a:t>
            </a:r>
            <a:r>
              <a:rPr lang="en-US" spc="15" dirty="0">
                <a:latin typeface="Avenir Next LT Pro" panose="020B0504020202020204" pitchFamily="34" charset="0"/>
                <a:cs typeface="Arial" panose="020B0604020202020204" pitchFamily="34" charset="0"/>
              </a:rPr>
              <a:t>hematological</a:t>
            </a:r>
            <a:r>
              <a:rPr lang="en-US" spc="-65" dirty="0">
                <a:latin typeface="Avenir Next LT Pro" panose="020B0504020202020204" pitchFamily="34" charset="0"/>
                <a:cs typeface="Arial" panose="020B0604020202020204" pitchFamily="34" charset="0"/>
              </a:rPr>
              <a:t> </a:t>
            </a:r>
            <a:r>
              <a:rPr lang="en-US" spc="5" dirty="0">
                <a:latin typeface="Avenir Next LT Pro" panose="020B0504020202020204" pitchFamily="34" charset="0"/>
                <a:cs typeface="Arial" panose="020B0604020202020204" pitchFamily="34" charset="0"/>
              </a:rPr>
              <a:t>and</a:t>
            </a:r>
            <a:r>
              <a:rPr lang="en-US" spc="-60" dirty="0">
                <a:latin typeface="Avenir Next LT Pro" panose="020B0504020202020204" pitchFamily="34" charset="0"/>
                <a:cs typeface="Arial" panose="020B0604020202020204" pitchFamily="34" charset="0"/>
              </a:rPr>
              <a:t> </a:t>
            </a:r>
            <a:r>
              <a:rPr lang="en-US" spc="15" dirty="0">
                <a:latin typeface="Avenir Next LT Pro" panose="020B0504020202020204" pitchFamily="34" charset="0"/>
                <a:cs typeface="Arial" panose="020B0604020202020204" pitchFamily="34" charset="0"/>
              </a:rPr>
              <a:t>biochemical  </a:t>
            </a:r>
            <a:r>
              <a:rPr lang="en-US" dirty="0">
                <a:latin typeface="Avenir Next LT Pro" panose="020B0504020202020204" pitchFamily="34" charset="0"/>
                <a:cs typeface="Arial" panose="020B0604020202020204" pitchFamily="34" charset="0"/>
              </a:rPr>
              <a:t>parameters</a:t>
            </a:r>
            <a:r>
              <a:rPr lang="en-US" spc="-35" dirty="0">
                <a:latin typeface="Avenir Next LT Pro" panose="020B0504020202020204" pitchFamily="34" charset="0"/>
                <a:cs typeface="Arial" panose="020B0604020202020204" pitchFamily="34" charset="0"/>
              </a:rPr>
              <a:t> </a:t>
            </a:r>
            <a:r>
              <a:rPr lang="en-US" spc="30" dirty="0">
                <a:latin typeface="Avenir Next LT Pro" panose="020B0504020202020204" pitchFamily="34" charset="0"/>
                <a:cs typeface="Arial" panose="020B0604020202020204" pitchFamily="34" charset="0"/>
              </a:rPr>
              <a:t>like:</a:t>
            </a:r>
          </a:p>
        </p:txBody>
      </p:sp>
      <p:sp>
        <p:nvSpPr>
          <p:cNvPr id="11" name="TextBox 10">
            <a:extLst>
              <a:ext uri="{FF2B5EF4-FFF2-40B4-BE49-F238E27FC236}">
                <a16:creationId xmlns:a16="http://schemas.microsoft.com/office/drawing/2014/main" id="{8CFB5E51-325E-5CF3-51B7-799903EE3324}"/>
              </a:ext>
            </a:extLst>
          </p:cNvPr>
          <p:cNvSpPr txBox="1"/>
          <p:nvPr/>
        </p:nvSpPr>
        <p:spPr>
          <a:xfrm>
            <a:off x="1298775" y="4316854"/>
            <a:ext cx="7466767" cy="967476"/>
          </a:xfrm>
          <a:prstGeom prst="rect">
            <a:avLst/>
          </a:prstGeom>
          <a:noFill/>
        </p:spPr>
        <p:txBody>
          <a:bodyPr wrap="square" numCol="2">
            <a:noAutofit/>
          </a:bodyPr>
          <a:lstStyle/>
          <a:p>
            <a:pPr marL="812800" lvl="1" indent="-342900">
              <a:spcBef>
                <a:spcPts val="100"/>
              </a:spcBef>
              <a:buFont typeface="Wingdings" panose="05000000000000000000" pitchFamily="2" charset="2"/>
              <a:buChar char="ü"/>
            </a:pPr>
            <a:r>
              <a:rPr lang="en-US" spc="30" dirty="0">
                <a:latin typeface="Avenir Next LT Pro" panose="020B0504020202020204" pitchFamily="34" charset="0"/>
                <a:cs typeface="Arial" panose="020B0604020202020204" pitchFamily="34" charset="0"/>
              </a:rPr>
              <a:t>Hematology</a:t>
            </a:r>
          </a:p>
          <a:p>
            <a:pPr marL="812800" lvl="1" indent="-342900">
              <a:spcBef>
                <a:spcPts val="100"/>
              </a:spcBef>
              <a:buFont typeface="Wingdings" panose="05000000000000000000" pitchFamily="2" charset="2"/>
              <a:buChar char="ü"/>
            </a:pPr>
            <a:r>
              <a:rPr lang="en-US" spc="30" dirty="0">
                <a:latin typeface="Avenir Next LT Pro" panose="020B0504020202020204" pitchFamily="34" charset="0"/>
                <a:cs typeface="Arial" panose="020B0604020202020204" pitchFamily="34" charset="0"/>
              </a:rPr>
              <a:t>Serum electrolysis</a:t>
            </a:r>
          </a:p>
          <a:p>
            <a:pPr marL="812800" lvl="1" indent="-342900">
              <a:spcBef>
                <a:spcPts val="100"/>
              </a:spcBef>
              <a:buFont typeface="Wingdings" panose="05000000000000000000" pitchFamily="2" charset="2"/>
              <a:buChar char="ü"/>
            </a:pPr>
            <a:r>
              <a:rPr lang="en-US" spc="30" dirty="0">
                <a:latin typeface="Avenir Next LT Pro" panose="020B0504020202020204" pitchFamily="34" charset="0"/>
                <a:cs typeface="Arial" panose="020B0604020202020204" pitchFamily="34" charset="0"/>
              </a:rPr>
              <a:t>Urine analysis</a:t>
            </a:r>
          </a:p>
          <a:p>
            <a:pPr marL="812800" lvl="1" indent="-342900">
              <a:spcBef>
                <a:spcPts val="100"/>
              </a:spcBef>
              <a:buFont typeface="Wingdings" panose="05000000000000000000" pitchFamily="2" charset="2"/>
              <a:buChar char="ü"/>
            </a:pPr>
            <a:endParaRPr lang="en-US" spc="30" dirty="0">
              <a:latin typeface="Avenir Next LT Pro" panose="020B0504020202020204" pitchFamily="34" charset="0"/>
              <a:cs typeface="Arial" panose="020B0604020202020204" pitchFamily="34" charset="0"/>
            </a:endParaRPr>
          </a:p>
          <a:p>
            <a:pPr marL="812800" lvl="1" indent="-342900">
              <a:spcBef>
                <a:spcPts val="100"/>
              </a:spcBef>
              <a:buFont typeface="Wingdings" panose="05000000000000000000" pitchFamily="2" charset="2"/>
              <a:buChar char="ü"/>
            </a:pPr>
            <a:r>
              <a:rPr lang="en-US" spc="30" dirty="0">
                <a:latin typeface="Avenir Next LT Pro" panose="020B0504020202020204" pitchFamily="34" charset="0"/>
                <a:cs typeface="Arial" panose="020B0604020202020204" pitchFamily="34" charset="0"/>
              </a:rPr>
              <a:t>Thyroid function test</a:t>
            </a:r>
          </a:p>
          <a:p>
            <a:pPr marL="812800" lvl="1" indent="-342900">
              <a:spcBef>
                <a:spcPts val="100"/>
              </a:spcBef>
              <a:buFont typeface="Wingdings" panose="05000000000000000000" pitchFamily="2" charset="2"/>
              <a:buChar char="ü"/>
            </a:pPr>
            <a:r>
              <a:rPr lang="en-US" spc="30" dirty="0">
                <a:latin typeface="Avenir Next LT Pro" panose="020B0504020202020204" pitchFamily="34" charset="0"/>
                <a:cs typeface="Arial" panose="020B0604020202020204" pitchFamily="34" charset="0"/>
              </a:rPr>
              <a:t>Renal function test (serum creatine, uric acid)</a:t>
            </a:r>
          </a:p>
          <a:p>
            <a:pPr marL="812800" lvl="1" indent="-342900">
              <a:spcBef>
                <a:spcPts val="100"/>
              </a:spcBef>
              <a:buFont typeface="Wingdings" panose="05000000000000000000" pitchFamily="2" charset="2"/>
              <a:buChar char="ü"/>
            </a:pPr>
            <a:endParaRPr lang="en-US" spc="30" dirty="0">
              <a:latin typeface="Avenir Next LT Pro" panose="020B0504020202020204" pitchFamily="34" charset="0"/>
              <a:cs typeface="Arial" panose="020B0604020202020204" pitchFamily="34" charset="0"/>
            </a:endParaRPr>
          </a:p>
        </p:txBody>
      </p:sp>
    </p:spTree>
    <p:extLst>
      <p:ext uri="{BB962C8B-B14F-4D97-AF65-F5344CB8AC3E}">
        <p14:creationId xmlns:p14="http://schemas.microsoft.com/office/powerpoint/2010/main" val="30981598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FFD566-DE26-1B7B-8FB1-C8E6895640C4}"/>
              </a:ext>
            </a:extLst>
          </p:cNvPr>
          <p:cNvSpPr>
            <a:spLocks noGrp="1"/>
          </p:cNvSpPr>
          <p:nvPr>
            <p:ph idx="1"/>
          </p:nvPr>
        </p:nvSpPr>
        <p:spPr>
          <a:xfrm>
            <a:off x="3627120" y="1945885"/>
            <a:ext cx="7538720" cy="3473379"/>
          </a:xfrm>
        </p:spPr>
        <p:txBody>
          <a:bodyPr>
            <a:normAutofit/>
          </a:bodyPr>
          <a:lstStyle/>
          <a:p>
            <a:r>
              <a:rPr lang="en-US" b="1" dirty="0">
                <a:latin typeface="Avenir Next LT Pro Demi" panose="020B0704020202020204" pitchFamily="34" charset="0"/>
              </a:rPr>
              <a:t>Multi-Pathway Approach:</a:t>
            </a:r>
            <a:endParaRPr lang="en-US" dirty="0">
              <a:latin typeface="Avenir Next LT Pro Demi" panose="020B0704020202020204" pitchFamily="34" charset="0"/>
            </a:endParaRPr>
          </a:p>
          <a:p>
            <a:pPr lvl="1"/>
            <a:r>
              <a:rPr lang="en-US" dirty="0">
                <a:latin typeface="Avenir Next LT Pro" panose="020B0504020202020204" pitchFamily="34" charset="0"/>
              </a:rPr>
              <a:t>Reduces hepatocyte ballooning</a:t>
            </a:r>
          </a:p>
          <a:p>
            <a:pPr lvl="1"/>
            <a:r>
              <a:rPr lang="en-US" dirty="0">
                <a:latin typeface="Avenir Next LT Pro" panose="020B0504020202020204" pitchFamily="34" charset="0"/>
              </a:rPr>
              <a:t>Reduces pathological collagen deposition</a:t>
            </a:r>
          </a:p>
          <a:p>
            <a:pPr lvl="1"/>
            <a:r>
              <a:rPr lang="en-US" dirty="0">
                <a:latin typeface="Avenir Next LT Pro" panose="020B0504020202020204" pitchFamily="34" charset="0"/>
              </a:rPr>
              <a:t>Lowers inflammation (TNF-</a:t>
            </a:r>
            <a:r>
              <a:rPr lang="el-GR" dirty="0">
                <a:latin typeface="Avenir Next LT Pro" panose="020B0504020202020204" pitchFamily="34" charset="0"/>
              </a:rPr>
              <a:t>α, </a:t>
            </a:r>
            <a:r>
              <a:rPr lang="en-US" dirty="0">
                <a:latin typeface="Avenir Next LT Pro" panose="020B0504020202020204" pitchFamily="34" charset="0"/>
              </a:rPr>
              <a:t>IL-6, NF-</a:t>
            </a:r>
            <a:r>
              <a:rPr lang="el-GR" dirty="0">
                <a:latin typeface="Avenir Next LT Pro" panose="020B0504020202020204" pitchFamily="34" charset="0"/>
              </a:rPr>
              <a:t>κ</a:t>
            </a:r>
            <a:r>
              <a:rPr lang="en-US" dirty="0">
                <a:latin typeface="Avenir Next LT Pro" panose="020B0504020202020204" pitchFamily="34" charset="0"/>
              </a:rPr>
              <a:t>B)</a:t>
            </a:r>
          </a:p>
          <a:p>
            <a:pPr lvl="1"/>
            <a:r>
              <a:rPr lang="en-US" dirty="0">
                <a:latin typeface="Avenir Next LT Pro" panose="020B0504020202020204" pitchFamily="34" charset="0"/>
              </a:rPr>
              <a:t>Decreases oxidative stress</a:t>
            </a:r>
          </a:p>
          <a:p>
            <a:pPr lvl="1"/>
            <a:r>
              <a:rPr lang="en-US" dirty="0">
                <a:latin typeface="Avenir Next LT Pro" panose="020B0504020202020204" pitchFamily="34" charset="0"/>
              </a:rPr>
              <a:t>Supports healthy lipid metabolism</a:t>
            </a:r>
          </a:p>
          <a:p>
            <a:pPr lvl="1"/>
            <a:r>
              <a:rPr lang="en-US" dirty="0">
                <a:latin typeface="Avenir Next LT Pro" panose="020B0504020202020204" pitchFamily="34" charset="0"/>
              </a:rPr>
              <a:t>Reduces liver steatosis and fibrosis</a:t>
            </a:r>
          </a:p>
          <a:p>
            <a:pPr lvl="1"/>
            <a:r>
              <a:rPr lang="en-US" dirty="0">
                <a:latin typeface="Avenir Next LT Pro" panose="020B0504020202020204" pitchFamily="34" charset="0"/>
              </a:rPr>
              <a:t>Improves overall liver function</a:t>
            </a:r>
          </a:p>
          <a:p>
            <a:endParaRPr lang="en-US" dirty="0">
              <a:latin typeface="Avenir Next LT Pro Demi" panose="020B0704020202020204" pitchFamily="34" charset="0"/>
            </a:endParaRPr>
          </a:p>
        </p:txBody>
      </p:sp>
      <p:sp>
        <p:nvSpPr>
          <p:cNvPr id="3" name="Title 2">
            <a:extLst>
              <a:ext uri="{FF2B5EF4-FFF2-40B4-BE49-F238E27FC236}">
                <a16:creationId xmlns:a16="http://schemas.microsoft.com/office/drawing/2014/main" id="{9D46D309-E69E-EAC7-38CA-59799992CD82}"/>
              </a:ext>
            </a:extLst>
          </p:cNvPr>
          <p:cNvSpPr>
            <a:spLocks noGrp="1"/>
          </p:cNvSpPr>
          <p:nvPr>
            <p:ph type="title"/>
          </p:nvPr>
        </p:nvSpPr>
        <p:spPr>
          <a:xfrm>
            <a:off x="3627121" y="362587"/>
            <a:ext cx="6563359" cy="1049653"/>
          </a:xfrm>
        </p:spPr>
        <p:txBody>
          <a:bodyPr>
            <a:noAutofit/>
          </a:bodyPr>
          <a:lstStyle/>
          <a:p>
            <a:r>
              <a:rPr lang="en-US" dirty="0" err="1">
                <a:latin typeface="Avenir Next LT Pro Demi" panose="020B0704020202020204" pitchFamily="34" charset="0"/>
              </a:rPr>
              <a:t>LivLonga</a:t>
            </a:r>
            <a:r>
              <a:rPr lang="en-US" dirty="0">
                <a:latin typeface="Avenir Next LT Pro Demi" panose="020B0704020202020204" pitchFamily="34" charset="0"/>
              </a:rPr>
              <a:t>® Mechanisms of Action Summary </a:t>
            </a:r>
          </a:p>
        </p:txBody>
      </p:sp>
      <p:sp>
        <p:nvSpPr>
          <p:cNvPr id="6" name="Rectangle 5">
            <a:extLst>
              <a:ext uri="{FF2B5EF4-FFF2-40B4-BE49-F238E27FC236}">
                <a16:creationId xmlns:a16="http://schemas.microsoft.com/office/drawing/2014/main" id="{44288AC4-C486-F600-ADD9-DD3DA876355B}"/>
              </a:ext>
            </a:extLst>
          </p:cNvPr>
          <p:cNvSpPr/>
          <p:nvPr/>
        </p:nvSpPr>
        <p:spPr>
          <a:xfrm rot="16200000">
            <a:off x="6881143" y="-1722153"/>
            <a:ext cx="55315" cy="656336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rgbClr val="00B050"/>
              </a:solidFill>
            </a:endParaRPr>
          </a:p>
        </p:txBody>
      </p:sp>
      <p:pic>
        <p:nvPicPr>
          <p:cNvPr id="9" name="Picture 8" descr="A person holding a cut out of a human liver&#10;&#10;AI-generated content may be incorrect.">
            <a:extLst>
              <a:ext uri="{FF2B5EF4-FFF2-40B4-BE49-F238E27FC236}">
                <a16:creationId xmlns:a16="http://schemas.microsoft.com/office/drawing/2014/main" id="{06326ABF-C14B-EA74-886C-40D3A7CA57B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3119120" cy="6583680"/>
          </a:xfrm>
          <a:prstGeom prst="rect">
            <a:avLst/>
          </a:prstGeom>
        </p:spPr>
      </p:pic>
    </p:spTree>
    <p:extLst>
      <p:ext uri="{BB962C8B-B14F-4D97-AF65-F5344CB8AC3E}">
        <p14:creationId xmlns:p14="http://schemas.microsoft.com/office/powerpoint/2010/main" val="31248367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CEC86F-5635-8F80-AA4C-BD3A09E53660}"/>
              </a:ext>
            </a:extLst>
          </p:cNvPr>
          <p:cNvSpPr>
            <a:spLocks noGrp="1"/>
          </p:cNvSpPr>
          <p:nvPr>
            <p:ph idx="1"/>
          </p:nvPr>
        </p:nvSpPr>
        <p:spPr>
          <a:xfrm>
            <a:off x="881430" y="1618969"/>
            <a:ext cx="9989770" cy="4601508"/>
          </a:xfrm>
        </p:spPr>
        <p:txBody>
          <a:bodyPr>
            <a:normAutofit lnSpcReduction="10000"/>
          </a:bodyPr>
          <a:lstStyle/>
          <a:p>
            <a:pPr marL="0" indent="0">
              <a:spcAft>
                <a:spcPts val="1200"/>
              </a:spcAft>
              <a:buNone/>
            </a:pPr>
            <a:r>
              <a:rPr lang="en-US" b="1" dirty="0">
                <a:latin typeface="Avenir Next LT Pro" panose="020B0504020202020204" pitchFamily="34" charset="0"/>
              </a:rPr>
              <a:t>Multi-Pathway Approach</a:t>
            </a:r>
          </a:p>
          <a:p>
            <a:pPr marL="854075" indent="0">
              <a:spcAft>
                <a:spcPts val="1400"/>
              </a:spcAft>
              <a:buNone/>
            </a:pPr>
            <a:r>
              <a:rPr lang="en-US" sz="2300" b="1" dirty="0">
                <a:latin typeface="Avenir Next LT Pro Demi" panose="020B0704020202020204" pitchFamily="34" charset="0"/>
              </a:rPr>
              <a:t>Metabolic resilience</a:t>
            </a:r>
            <a:r>
              <a:rPr lang="en-US" sz="2300" dirty="0">
                <a:latin typeface="Avenir Next LT Pro Demi" panose="020B0704020202020204" pitchFamily="34" charset="0"/>
              </a:rPr>
              <a:t> </a:t>
            </a:r>
            <a:r>
              <a:rPr lang="en-US" sz="2300" dirty="0">
                <a:latin typeface="Avenir Next LT Pro" panose="020B0504020202020204" pitchFamily="34" charset="0"/>
              </a:rPr>
              <a:t>- sustained energy for daily activities</a:t>
            </a:r>
          </a:p>
          <a:p>
            <a:pPr marL="854075" indent="0">
              <a:spcAft>
                <a:spcPts val="1400"/>
              </a:spcAft>
              <a:buNone/>
            </a:pPr>
            <a:r>
              <a:rPr lang="en-US" sz="2300" b="1" dirty="0">
                <a:latin typeface="Avenir Next LT Pro Demi" panose="020B0704020202020204" pitchFamily="34" charset="0"/>
              </a:rPr>
              <a:t>Anti-inflammatory action</a:t>
            </a:r>
            <a:r>
              <a:rPr lang="en-US" sz="2300" dirty="0">
                <a:latin typeface="Avenir Next LT Pro Demi" panose="020B0704020202020204" pitchFamily="34" charset="0"/>
              </a:rPr>
              <a:t> </a:t>
            </a:r>
            <a:r>
              <a:rPr lang="en-US" sz="2300" dirty="0">
                <a:latin typeface="Avenir Next LT Pro" panose="020B0504020202020204" pitchFamily="34" charset="0"/>
              </a:rPr>
              <a:t>- reduced systemic inflammation that accelerates aging</a:t>
            </a:r>
          </a:p>
          <a:p>
            <a:pPr marL="854075" indent="0">
              <a:spcAft>
                <a:spcPts val="1400"/>
              </a:spcAft>
              <a:buNone/>
            </a:pPr>
            <a:r>
              <a:rPr lang="en-US" sz="2300" b="1" dirty="0">
                <a:latin typeface="Avenir Next LT Pro Demi" panose="020B0704020202020204" pitchFamily="34" charset="0"/>
              </a:rPr>
              <a:t>Healthy body composition</a:t>
            </a:r>
            <a:r>
              <a:rPr lang="en-US" sz="2300" dirty="0">
                <a:latin typeface="Avenir Next LT Pro Demi" panose="020B0704020202020204" pitchFamily="34" charset="0"/>
              </a:rPr>
              <a:t> </a:t>
            </a:r>
            <a:r>
              <a:rPr lang="en-US" sz="2300" dirty="0">
                <a:latin typeface="Avenir Next LT Pro" panose="020B0504020202020204" pitchFamily="34" charset="0"/>
              </a:rPr>
              <a:t>- supports weight management and muscle maintenance</a:t>
            </a:r>
          </a:p>
          <a:p>
            <a:pPr marL="854075" indent="0">
              <a:spcAft>
                <a:spcPts val="1400"/>
              </a:spcAft>
              <a:buNone/>
            </a:pPr>
            <a:r>
              <a:rPr lang="en-US" sz="2300" b="1" dirty="0">
                <a:latin typeface="Avenir Next LT Pro Demi" panose="020B0704020202020204" pitchFamily="34" charset="0"/>
              </a:rPr>
              <a:t>Cardiovascular support</a:t>
            </a:r>
            <a:r>
              <a:rPr lang="en-US" sz="2300" dirty="0">
                <a:latin typeface="Avenir Next LT Pro Demi" panose="020B0704020202020204" pitchFamily="34" charset="0"/>
              </a:rPr>
              <a:t> </a:t>
            </a:r>
            <a:r>
              <a:rPr lang="en-US" sz="2300" dirty="0">
                <a:latin typeface="Avenir Next LT Pro" panose="020B0504020202020204" pitchFamily="34" charset="0"/>
              </a:rPr>
              <a:t>- improved lipid profile for heart health</a:t>
            </a:r>
          </a:p>
          <a:p>
            <a:pPr marL="854075" indent="0">
              <a:spcAft>
                <a:spcPts val="1400"/>
              </a:spcAft>
              <a:buNone/>
            </a:pPr>
            <a:r>
              <a:rPr lang="en-US" sz="2300" b="1" dirty="0">
                <a:latin typeface="Avenir Next LT Pro Demi" panose="020B0704020202020204" pitchFamily="34" charset="0"/>
              </a:rPr>
              <a:t>Glucose regulation</a:t>
            </a:r>
            <a:r>
              <a:rPr lang="en-US" sz="2300" dirty="0">
                <a:latin typeface="Avenir Next LT Pro Demi" panose="020B0704020202020204" pitchFamily="34" charset="0"/>
              </a:rPr>
              <a:t> </a:t>
            </a:r>
            <a:r>
              <a:rPr lang="en-US" sz="2300" dirty="0">
                <a:latin typeface="Avenir Next LT Pro" panose="020B0504020202020204" pitchFamily="34" charset="0"/>
              </a:rPr>
              <a:t>- stable blood sugar for consistent energy</a:t>
            </a:r>
          </a:p>
          <a:p>
            <a:pPr marL="854075" indent="0">
              <a:spcAft>
                <a:spcPts val="1400"/>
              </a:spcAft>
              <a:buNone/>
            </a:pPr>
            <a:r>
              <a:rPr lang="en-US" sz="2300" b="1" dirty="0">
                <a:latin typeface="Avenir Next LT Pro Demi" panose="020B0704020202020204" pitchFamily="34" charset="0"/>
              </a:rPr>
              <a:t>Detoxification capacity</a:t>
            </a:r>
            <a:r>
              <a:rPr lang="en-US" sz="2300" dirty="0">
                <a:latin typeface="Avenir Next LT Pro Demi" panose="020B0704020202020204" pitchFamily="34" charset="0"/>
              </a:rPr>
              <a:t> </a:t>
            </a:r>
            <a:r>
              <a:rPr lang="en-US" sz="2300" dirty="0">
                <a:latin typeface="Avenir Next LT Pro" panose="020B0504020202020204" pitchFamily="34" charset="0"/>
              </a:rPr>
              <a:t>- mental clarity and reduced toxic burden</a:t>
            </a:r>
          </a:p>
        </p:txBody>
      </p:sp>
      <p:sp>
        <p:nvSpPr>
          <p:cNvPr id="3" name="Title 2">
            <a:extLst>
              <a:ext uri="{FF2B5EF4-FFF2-40B4-BE49-F238E27FC236}">
                <a16:creationId xmlns:a16="http://schemas.microsoft.com/office/drawing/2014/main" id="{073DAD22-CDDF-A3C6-8332-F228105C7DCB}"/>
              </a:ext>
            </a:extLst>
          </p:cNvPr>
          <p:cNvSpPr>
            <a:spLocks noGrp="1"/>
          </p:cNvSpPr>
          <p:nvPr>
            <p:ph type="title"/>
          </p:nvPr>
        </p:nvSpPr>
        <p:spPr>
          <a:xfrm>
            <a:off x="838200" y="430867"/>
            <a:ext cx="10515600" cy="747259"/>
          </a:xfrm>
        </p:spPr>
        <p:txBody>
          <a:bodyPr/>
          <a:lstStyle/>
          <a:p>
            <a:r>
              <a:rPr lang="en-US" b="1" dirty="0" err="1">
                <a:latin typeface="Avenir Next LT Pro Demi" panose="020B0704020202020204" pitchFamily="34" charset="0"/>
              </a:rPr>
              <a:t>LivLonga</a:t>
            </a:r>
            <a:r>
              <a:rPr lang="en-US" b="1" dirty="0">
                <a:latin typeface="Avenir Next LT Pro Demi" panose="020B0704020202020204" pitchFamily="34" charset="0"/>
              </a:rPr>
              <a:t>® Supports Active Aging</a:t>
            </a:r>
            <a:endParaRPr lang="en-US" dirty="0">
              <a:latin typeface="Avenir Next LT Pro Demi" panose="020B0704020202020204" pitchFamily="34" charset="0"/>
            </a:endParaRPr>
          </a:p>
        </p:txBody>
      </p:sp>
      <p:sp>
        <p:nvSpPr>
          <p:cNvPr id="4" name="Rectangle 3">
            <a:extLst>
              <a:ext uri="{FF2B5EF4-FFF2-40B4-BE49-F238E27FC236}">
                <a16:creationId xmlns:a16="http://schemas.microsoft.com/office/drawing/2014/main" id="{4718B080-0058-12FA-4A6D-321669210687}"/>
              </a:ext>
            </a:extLst>
          </p:cNvPr>
          <p:cNvSpPr/>
          <p:nvPr/>
        </p:nvSpPr>
        <p:spPr>
          <a:xfrm rot="16200000">
            <a:off x="2942341" y="-1837193"/>
            <a:ext cx="55315" cy="594000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rgbClr val="00B050"/>
              </a:solidFill>
            </a:endParaRPr>
          </a:p>
        </p:txBody>
      </p:sp>
      <p:pic>
        <p:nvPicPr>
          <p:cNvPr id="6" name="Picture 5" descr="A black background with a black square&#10;&#10;AI-generated content may be incorrect.">
            <a:extLst>
              <a:ext uri="{FF2B5EF4-FFF2-40B4-BE49-F238E27FC236}">
                <a16:creationId xmlns:a16="http://schemas.microsoft.com/office/drawing/2014/main" id="{B49446D5-7394-35FB-6446-084021D1F8F2}"/>
              </a:ext>
            </a:extLst>
          </p:cNvPr>
          <p:cNvPicPr>
            <a:picLocks noChangeAspect="1"/>
          </p:cNvPicPr>
          <p:nvPr/>
        </p:nvPicPr>
        <p:blipFill>
          <a:blip r:embed="rId3">
            <a:duotone>
              <a:schemeClr val="accent5">
                <a:shade val="45000"/>
                <a:satMod val="135000"/>
              </a:schemeClr>
              <a:prstClr val="white"/>
            </a:duotone>
          </a:blip>
          <a:stretch>
            <a:fillRect/>
          </a:stretch>
        </p:blipFill>
        <p:spPr>
          <a:xfrm>
            <a:off x="1185198" y="5675752"/>
            <a:ext cx="425162" cy="425162"/>
          </a:xfrm>
          <a:prstGeom prst="rect">
            <a:avLst/>
          </a:prstGeom>
        </p:spPr>
      </p:pic>
      <p:pic>
        <p:nvPicPr>
          <p:cNvPr id="8" name="Picture 7" descr="A black and white image of a drop of water&#10;&#10;AI-generated content may be incorrect.">
            <a:extLst>
              <a:ext uri="{FF2B5EF4-FFF2-40B4-BE49-F238E27FC236}">
                <a16:creationId xmlns:a16="http://schemas.microsoft.com/office/drawing/2014/main" id="{AB6E0512-574F-653A-4D87-831635EB736C}"/>
              </a:ext>
            </a:extLst>
          </p:cNvPr>
          <p:cNvPicPr>
            <a:picLocks noChangeAspect="1"/>
          </p:cNvPicPr>
          <p:nvPr/>
        </p:nvPicPr>
        <p:blipFill>
          <a:blip r:embed="rId4">
            <a:duotone>
              <a:schemeClr val="accent5">
                <a:shade val="45000"/>
                <a:satMod val="135000"/>
              </a:schemeClr>
              <a:prstClr val="white"/>
            </a:duotone>
          </a:blip>
          <a:stretch>
            <a:fillRect/>
          </a:stretch>
        </p:blipFill>
        <p:spPr>
          <a:xfrm>
            <a:off x="1185450" y="5078889"/>
            <a:ext cx="424656" cy="424656"/>
          </a:xfrm>
          <a:prstGeom prst="rect">
            <a:avLst/>
          </a:prstGeom>
        </p:spPr>
      </p:pic>
      <p:pic>
        <p:nvPicPr>
          <p:cNvPr id="10" name="Picture 9" descr="A black background with a black square&#10;&#10;AI-generated content may be incorrect.">
            <a:extLst>
              <a:ext uri="{FF2B5EF4-FFF2-40B4-BE49-F238E27FC236}">
                <a16:creationId xmlns:a16="http://schemas.microsoft.com/office/drawing/2014/main" id="{91A319EA-64C8-1727-76DF-B7B56C3F35BB}"/>
              </a:ext>
            </a:extLst>
          </p:cNvPr>
          <p:cNvPicPr>
            <a:picLocks noChangeAspect="1"/>
          </p:cNvPicPr>
          <p:nvPr/>
        </p:nvPicPr>
        <p:blipFill>
          <a:blip r:embed="rId5">
            <a:duotone>
              <a:schemeClr val="accent5">
                <a:shade val="45000"/>
                <a:satMod val="135000"/>
              </a:schemeClr>
              <a:prstClr val="white"/>
            </a:duotone>
          </a:blip>
          <a:stretch>
            <a:fillRect/>
          </a:stretch>
        </p:blipFill>
        <p:spPr>
          <a:xfrm>
            <a:off x="1146799" y="3726228"/>
            <a:ext cx="501958" cy="501958"/>
          </a:xfrm>
          <a:prstGeom prst="rect">
            <a:avLst/>
          </a:prstGeom>
        </p:spPr>
      </p:pic>
      <p:pic>
        <p:nvPicPr>
          <p:cNvPr id="12" name="Picture 11" descr="A black background with a black square&#10;&#10;AI-generated content may be incorrect.">
            <a:extLst>
              <a:ext uri="{FF2B5EF4-FFF2-40B4-BE49-F238E27FC236}">
                <a16:creationId xmlns:a16="http://schemas.microsoft.com/office/drawing/2014/main" id="{3A616EEC-583D-0AD0-5F79-29F31331B3D4}"/>
              </a:ext>
            </a:extLst>
          </p:cNvPr>
          <p:cNvPicPr>
            <a:picLocks noChangeAspect="1"/>
          </p:cNvPicPr>
          <p:nvPr/>
        </p:nvPicPr>
        <p:blipFill>
          <a:blip r:embed="rId6">
            <a:duotone>
              <a:schemeClr val="accent5">
                <a:shade val="45000"/>
                <a:satMod val="135000"/>
              </a:schemeClr>
              <a:prstClr val="white"/>
            </a:duotone>
          </a:blip>
          <a:stretch>
            <a:fillRect/>
          </a:stretch>
        </p:blipFill>
        <p:spPr>
          <a:xfrm>
            <a:off x="1180117" y="2176770"/>
            <a:ext cx="435324" cy="435324"/>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86F763D4-84F2-5048-C215-A1DF45F1EA1E}"/>
              </a:ext>
            </a:extLst>
          </p:cNvPr>
          <p:cNvPicPr>
            <a:picLocks noChangeAspect="1"/>
          </p:cNvPicPr>
          <p:nvPr/>
        </p:nvPicPr>
        <p:blipFill>
          <a:blip r:embed="rId7">
            <a:duotone>
              <a:schemeClr val="accent5">
                <a:shade val="45000"/>
                <a:satMod val="135000"/>
              </a:schemeClr>
              <a:prstClr val="white"/>
            </a:duotone>
          </a:blip>
          <a:stretch>
            <a:fillRect/>
          </a:stretch>
        </p:blipFill>
        <p:spPr>
          <a:xfrm>
            <a:off x="1155688" y="2841949"/>
            <a:ext cx="484182" cy="484182"/>
          </a:xfrm>
          <a:prstGeom prst="rect">
            <a:avLst/>
          </a:prstGeom>
        </p:spPr>
      </p:pic>
      <p:pic>
        <p:nvPicPr>
          <p:cNvPr id="16" name="Picture 15" descr="A black background with a black square&#10;&#10;AI-generated content may be incorrect.">
            <a:extLst>
              <a:ext uri="{FF2B5EF4-FFF2-40B4-BE49-F238E27FC236}">
                <a16:creationId xmlns:a16="http://schemas.microsoft.com/office/drawing/2014/main" id="{87DE933A-45F5-48BD-D2AE-893DD1AA7112}"/>
              </a:ext>
            </a:extLst>
          </p:cNvPr>
          <p:cNvPicPr>
            <a:picLocks noChangeAspect="1"/>
          </p:cNvPicPr>
          <p:nvPr/>
        </p:nvPicPr>
        <p:blipFill>
          <a:blip r:embed="rId8">
            <a:duotone>
              <a:schemeClr val="accent5">
                <a:shade val="45000"/>
                <a:satMod val="135000"/>
              </a:schemeClr>
              <a:prstClr val="white"/>
            </a:duotone>
          </a:blip>
          <a:stretch>
            <a:fillRect/>
          </a:stretch>
        </p:blipFill>
        <p:spPr>
          <a:xfrm>
            <a:off x="1185450" y="4498304"/>
            <a:ext cx="424656" cy="424656"/>
          </a:xfrm>
          <a:prstGeom prst="rect">
            <a:avLst/>
          </a:prstGeom>
        </p:spPr>
      </p:pic>
      <p:cxnSp>
        <p:nvCxnSpPr>
          <p:cNvPr id="17" name="Straight Connector 16">
            <a:extLst>
              <a:ext uri="{FF2B5EF4-FFF2-40B4-BE49-F238E27FC236}">
                <a16:creationId xmlns:a16="http://schemas.microsoft.com/office/drawing/2014/main" id="{8781AAC9-371C-79C0-7881-4E99B0E34EA4}"/>
              </a:ext>
            </a:extLst>
          </p:cNvPr>
          <p:cNvCxnSpPr>
            <a:cxnSpLocks/>
          </p:cNvCxnSpPr>
          <p:nvPr/>
        </p:nvCxnSpPr>
        <p:spPr>
          <a:xfrm>
            <a:off x="1020639" y="2719151"/>
            <a:ext cx="99267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E50FE41-99BB-34A0-FCA3-F81409892511}"/>
              </a:ext>
            </a:extLst>
          </p:cNvPr>
          <p:cNvCxnSpPr>
            <a:cxnSpLocks/>
          </p:cNvCxnSpPr>
          <p:nvPr/>
        </p:nvCxnSpPr>
        <p:spPr>
          <a:xfrm>
            <a:off x="1020639" y="3531953"/>
            <a:ext cx="99267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4BF51E2-EED9-2601-4101-8D1FB3402FDD}"/>
              </a:ext>
            </a:extLst>
          </p:cNvPr>
          <p:cNvCxnSpPr>
            <a:cxnSpLocks/>
          </p:cNvCxnSpPr>
          <p:nvPr/>
        </p:nvCxnSpPr>
        <p:spPr>
          <a:xfrm>
            <a:off x="1020639" y="2062419"/>
            <a:ext cx="99267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F0A17BA-B4C4-FB64-06FC-F26BD9A12D23}"/>
              </a:ext>
            </a:extLst>
          </p:cNvPr>
          <p:cNvCxnSpPr>
            <a:cxnSpLocks/>
          </p:cNvCxnSpPr>
          <p:nvPr/>
        </p:nvCxnSpPr>
        <p:spPr>
          <a:xfrm>
            <a:off x="1020639" y="4419349"/>
            <a:ext cx="99267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D343110-78AC-BE2F-5986-26D8A2F59B68}"/>
              </a:ext>
            </a:extLst>
          </p:cNvPr>
          <p:cNvCxnSpPr>
            <a:cxnSpLocks/>
          </p:cNvCxnSpPr>
          <p:nvPr/>
        </p:nvCxnSpPr>
        <p:spPr>
          <a:xfrm>
            <a:off x="1020639" y="5020005"/>
            <a:ext cx="99267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0979CD2-CD37-12DE-AF86-2E4D50FAFEBD}"/>
              </a:ext>
            </a:extLst>
          </p:cNvPr>
          <p:cNvCxnSpPr>
            <a:cxnSpLocks/>
          </p:cNvCxnSpPr>
          <p:nvPr/>
        </p:nvCxnSpPr>
        <p:spPr>
          <a:xfrm>
            <a:off x="1020639" y="5641261"/>
            <a:ext cx="99267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10315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F86E466-B45E-9E3B-582C-F4B8B0DA980F}"/>
              </a:ext>
            </a:extLst>
          </p:cNvPr>
          <p:cNvSpPr/>
          <p:nvPr/>
        </p:nvSpPr>
        <p:spPr>
          <a:xfrm>
            <a:off x="-6350" y="0"/>
            <a:ext cx="12198350" cy="6573520"/>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a:p>
        </p:txBody>
      </p:sp>
      <p:sp>
        <p:nvSpPr>
          <p:cNvPr id="9" name="Rectangle: Rounded Corners 8">
            <a:extLst>
              <a:ext uri="{FF2B5EF4-FFF2-40B4-BE49-F238E27FC236}">
                <a16:creationId xmlns:a16="http://schemas.microsoft.com/office/drawing/2014/main" id="{94A01EA2-A8A4-82B8-9200-EC307119B053}"/>
              </a:ext>
            </a:extLst>
          </p:cNvPr>
          <p:cNvSpPr/>
          <p:nvPr/>
        </p:nvSpPr>
        <p:spPr>
          <a:xfrm>
            <a:off x="447040" y="1261638"/>
            <a:ext cx="11297920" cy="4011402"/>
          </a:xfrm>
          <a:prstGeom prst="roundRect">
            <a:avLst>
              <a:gd name="adj" fmla="val 14922"/>
            </a:avLst>
          </a:prstGeom>
          <a:solidFill>
            <a:schemeClr val="bg1"/>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a:p>
        </p:txBody>
      </p:sp>
      <p:sp>
        <p:nvSpPr>
          <p:cNvPr id="10" name="Title 4">
            <a:extLst>
              <a:ext uri="{FF2B5EF4-FFF2-40B4-BE49-F238E27FC236}">
                <a16:creationId xmlns:a16="http://schemas.microsoft.com/office/drawing/2014/main" id="{33A20824-E16D-D8AB-F197-0774D11303AD}"/>
              </a:ext>
            </a:extLst>
          </p:cNvPr>
          <p:cNvSpPr txBox="1">
            <a:spLocks/>
          </p:cNvSpPr>
          <p:nvPr/>
        </p:nvSpPr>
        <p:spPr>
          <a:xfrm>
            <a:off x="881380" y="1632478"/>
            <a:ext cx="10416540" cy="32697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rgbClr val="292D78"/>
                </a:solidFill>
                <a:latin typeface="Avenir Next" panose="020B0503020202020204" pitchFamily="34" charset="0"/>
                <a:ea typeface="+mj-ea"/>
                <a:cs typeface="+mj-cs"/>
              </a:defRPr>
            </a:lvl1pPr>
          </a:lstStyle>
          <a:p>
            <a:pPr algn="ctr">
              <a:lnSpc>
                <a:spcPct val="110000"/>
              </a:lnSpc>
            </a:pPr>
            <a:r>
              <a:rPr lang="en-US" sz="3500" dirty="0">
                <a:latin typeface="Avenir Next LT Pro Light" panose="020B0304020202020204" pitchFamily="34" charset="0"/>
              </a:rPr>
              <a:t>Active aging isn't just about avoiding disease—it's about maintaining the metabolic resilience that keeps you energetic, clear-minded, and physically capable. Your liver is the metabolic command center that makes this possible.</a:t>
            </a:r>
          </a:p>
        </p:txBody>
      </p:sp>
    </p:spTree>
    <p:extLst>
      <p:ext uri="{BB962C8B-B14F-4D97-AF65-F5344CB8AC3E}">
        <p14:creationId xmlns:p14="http://schemas.microsoft.com/office/powerpoint/2010/main" val="29684468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Top Corners Snipped 8">
            <a:extLst>
              <a:ext uri="{FF2B5EF4-FFF2-40B4-BE49-F238E27FC236}">
                <a16:creationId xmlns:a16="http://schemas.microsoft.com/office/drawing/2014/main" id="{958809EA-939E-AB22-F6C7-117C6AD90102}"/>
              </a:ext>
            </a:extLst>
          </p:cNvPr>
          <p:cNvSpPr/>
          <p:nvPr/>
        </p:nvSpPr>
        <p:spPr>
          <a:xfrm>
            <a:off x="-2" y="3056781"/>
            <a:ext cx="12192002" cy="1485303"/>
          </a:xfrm>
          <a:prstGeom prst="snip2SameRect">
            <a:avLst>
              <a:gd name="adj1" fmla="val 0"/>
              <a:gd name="adj2" fmla="val 0"/>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7ACA802C-917A-5026-1503-074DDF3E9763}"/>
              </a:ext>
            </a:extLst>
          </p:cNvPr>
          <p:cNvSpPr>
            <a:spLocks noGrp="1"/>
          </p:cNvSpPr>
          <p:nvPr>
            <p:ph idx="1"/>
          </p:nvPr>
        </p:nvSpPr>
        <p:spPr>
          <a:xfrm>
            <a:off x="838200" y="1572752"/>
            <a:ext cx="10515600" cy="1374210"/>
          </a:xfrm>
        </p:spPr>
        <p:txBody>
          <a:bodyPr>
            <a:normAutofit/>
          </a:bodyPr>
          <a:lstStyle/>
          <a:p>
            <a:r>
              <a:rPr lang="en-US" sz="2400" dirty="0">
                <a:latin typeface="Avenir Next LT Pro" panose="020B0504020202020204" pitchFamily="34" charset="0"/>
              </a:rPr>
              <a:t>Your liver determines your metabolic age—not your chronological age</a:t>
            </a:r>
          </a:p>
          <a:p>
            <a:r>
              <a:rPr lang="en-US" sz="2400" dirty="0">
                <a:latin typeface="Avenir Next LT Pro" panose="020B0504020202020204" pitchFamily="34" charset="0"/>
              </a:rPr>
              <a:t>MASLD affects 30% of adults, silently stealing metabolic vitality</a:t>
            </a:r>
          </a:p>
          <a:p>
            <a:r>
              <a:rPr lang="en-US" sz="2400" dirty="0">
                <a:latin typeface="Avenir Next LT Pro" panose="020B0504020202020204" pitchFamily="34" charset="0"/>
              </a:rPr>
              <a:t>Early intervention reverses dysfunction and restores resilience</a:t>
            </a:r>
          </a:p>
        </p:txBody>
      </p:sp>
      <p:sp>
        <p:nvSpPr>
          <p:cNvPr id="3" name="Title 2">
            <a:extLst>
              <a:ext uri="{FF2B5EF4-FFF2-40B4-BE49-F238E27FC236}">
                <a16:creationId xmlns:a16="http://schemas.microsoft.com/office/drawing/2014/main" id="{0C24232B-602F-EB37-C03D-705BB8B2CA37}"/>
              </a:ext>
            </a:extLst>
          </p:cNvPr>
          <p:cNvSpPr>
            <a:spLocks noGrp="1"/>
          </p:cNvSpPr>
          <p:nvPr>
            <p:ph type="title"/>
          </p:nvPr>
        </p:nvSpPr>
        <p:spPr>
          <a:xfrm>
            <a:off x="838200" y="413206"/>
            <a:ext cx="10515600" cy="747259"/>
          </a:xfrm>
        </p:spPr>
        <p:txBody>
          <a:bodyPr>
            <a:normAutofit/>
          </a:bodyPr>
          <a:lstStyle/>
          <a:p>
            <a:r>
              <a:rPr lang="en-US" b="1" dirty="0">
                <a:latin typeface="Avenir Next LT Pro Demi" panose="020B0704020202020204" pitchFamily="34" charset="0"/>
              </a:rPr>
              <a:t>Active Aging Starts with Liver Health</a:t>
            </a:r>
            <a:endParaRPr lang="en-US" dirty="0">
              <a:latin typeface="Avenir Next LT Pro Demi" panose="020B0704020202020204" pitchFamily="34" charset="0"/>
            </a:endParaRPr>
          </a:p>
        </p:txBody>
      </p:sp>
      <p:sp>
        <p:nvSpPr>
          <p:cNvPr id="4" name="Rectangle 3">
            <a:extLst>
              <a:ext uri="{FF2B5EF4-FFF2-40B4-BE49-F238E27FC236}">
                <a16:creationId xmlns:a16="http://schemas.microsoft.com/office/drawing/2014/main" id="{26BB116D-2261-B9C7-E1AE-02AC0EE346B4}"/>
              </a:ext>
            </a:extLst>
          </p:cNvPr>
          <p:cNvSpPr/>
          <p:nvPr/>
        </p:nvSpPr>
        <p:spPr>
          <a:xfrm rot="16200000">
            <a:off x="2942341" y="-1837193"/>
            <a:ext cx="55315" cy="594000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rgbClr val="00B050"/>
              </a:solidFill>
            </a:endParaRPr>
          </a:p>
        </p:txBody>
      </p:sp>
      <p:pic>
        <p:nvPicPr>
          <p:cNvPr id="8" name="Picture Placeholder 7">
            <a:extLst>
              <a:ext uri="{FF2B5EF4-FFF2-40B4-BE49-F238E27FC236}">
                <a16:creationId xmlns:a16="http://schemas.microsoft.com/office/drawing/2014/main" id="{34B0C577-A59E-9A9C-7AFD-EE70D4041F4F}"/>
              </a:ext>
            </a:extLst>
          </p:cNvPr>
          <p:cNvPicPr>
            <a:picLocks noChangeAspect="1"/>
          </p:cNvPicPr>
          <p:nvPr/>
        </p:nvPicPr>
        <p:blipFill>
          <a:blip r:embed="rId3"/>
          <a:stretch>
            <a:fillRect/>
          </a:stretch>
        </p:blipFill>
        <p:spPr>
          <a:xfrm>
            <a:off x="3152745" y="3285654"/>
            <a:ext cx="5911908" cy="607089"/>
          </a:xfrm>
          <a:prstGeom prst="rect">
            <a:avLst/>
          </a:prstGeom>
          <a:noFill/>
        </p:spPr>
      </p:pic>
      <p:sp>
        <p:nvSpPr>
          <p:cNvPr id="5" name="Content Placeholder 1">
            <a:extLst>
              <a:ext uri="{FF2B5EF4-FFF2-40B4-BE49-F238E27FC236}">
                <a16:creationId xmlns:a16="http://schemas.microsoft.com/office/drawing/2014/main" id="{54441CB6-0487-6F2E-14C7-14A961BEC487}"/>
              </a:ext>
            </a:extLst>
          </p:cNvPr>
          <p:cNvSpPr txBox="1">
            <a:spLocks/>
          </p:cNvSpPr>
          <p:nvPr/>
        </p:nvSpPr>
        <p:spPr>
          <a:xfrm>
            <a:off x="893865" y="5185430"/>
            <a:ext cx="10092268" cy="1096838"/>
          </a:xfrm>
          <a:prstGeom prst="rect">
            <a:avLst/>
          </a:prstGeom>
        </p:spPr>
        <p:txBody>
          <a:bodyPr vert="horz" lIns="91440" tIns="45720" rIns="91440" bIns="45720" numCol="2"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000" dirty="0">
                <a:latin typeface="Avenir Next LT Pro" panose="020B0504020202020204" pitchFamily="34" charset="0"/>
              </a:rPr>
              <a:t>Maintaining metabolic efficiency</a:t>
            </a:r>
          </a:p>
          <a:p>
            <a:pPr lvl="1"/>
            <a:r>
              <a:rPr lang="en-US" sz="2000" dirty="0">
                <a:latin typeface="Avenir Next LT Pro" panose="020B0504020202020204" pitchFamily="34" charset="0"/>
              </a:rPr>
              <a:t>Supporting healthy inflammation response</a:t>
            </a:r>
          </a:p>
          <a:p>
            <a:pPr lvl="1"/>
            <a:r>
              <a:rPr lang="en-US" sz="2000" dirty="0">
                <a:latin typeface="Avenir Next LT Pro" panose="020B0504020202020204" pitchFamily="34" charset="0"/>
              </a:rPr>
              <a:t>Preserving detoxification capacity</a:t>
            </a:r>
          </a:p>
          <a:p>
            <a:pPr lvl="1"/>
            <a:r>
              <a:rPr lang="en-US" sz="2000" dirty="0">
                <a:latin typeface="Avenir Next LT Pro" panose="020B0504020202020204" pitchFamily="34" charset="0"/>
              </a:rPr>
              <a:t>Enabling the active, independent life you want to live</a:t>
            </a:r>
          </a:p>
        </p:txBody>
      </p:sp>
      <p:sp>
        <p:nvSpPr>
          <p:cNvPr id="7" name="TextBox 6">
            <a:extLst>
              <a:ext uri="{FF2B5EF4-FFF2-40B4-BE49-F238E27FC236}">
                <a16:creationId xmlns:a16="http://schemas.microsoft.com/office/drawing/2014/main" id="{1BAD97CE-3723-CCA5-7C4E-9C292129EB81}"/>
              </a:ext>
            </a:extLst>
          </p:cNvPr>
          <p:cNvSpPr txBox="1"/>
          <p:nvPr/>
        </p:nvSpPr>
        <p:spPr>
          <a:xfrm>
            <a:off x="2999316" y="3984514"/>
            <a:ext cx="6212418" cy="461665"/>
          </a:xfrm>
          <a:prstGeom prst="rect">
            <a:avLst/>
          </a:prstGeom>
          <a:noFill/>
        </p:spPr>
        <p:txBody>
          <a:bodyPr wrap="square">
            <a:spAutoFit/>
          </a:bodyPr>
          <a:lstStyle/>
          <a:p>
            <a:pPr algn="ctr"/>
            <a:r>
              <a:rPr lang="en-US" sz="2400" b="1" spc="-30" dirty="0">
                <a:solidFill>
                  <a:srgbClr val="C00000"/>
                </a:solidFill>
                <a:latin typeface="Avenir Next LT Pro" panose="020B0504020202020204" pitchFamily="34" charset="0"/>
                <a:cs typeface="Arial" panose="020B0604020202020204" pitchFamily="34" charset="0"/>
              </a:rPr>
              <a:t>Prevention today = vitality tomorrow</a:t>
            </a:r>
          </a:p>
        </p:txBody>
      </p:sp>
      <p:sp>
        <p:nvSpPr>
          <p:cNvPr id="10" name="Content Placeholder 1">
            <a:extLst>
              <a:ext uri="{FF2B5EF4-FFF2-40B4-BE49-F238E27FC236}">
                <a16:creationId xmlns:a16="http://schemas.microsoft.com/office/drawing/2014/main" id="{B86AF85D-700D-6623-E2A7-751F14A71B53}"/>
              </a:ext>
            </a:extLst>
          </p:cNvPr>
          <p:cNvSpPr txBox="1">
            <a:spLocks/>
          </p:cNvSpPr>
          <p:nvPr/>
        </p:nvSpPr>
        <p:spPr>
          <a:xfrm>
            <a:off x="1117600" y="4703046"/>
            <a:ext cx="9956800" cy="4614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Avenir Next LT Pro" panose="020B0504020202020204" pitchFamily="34" charset="0"/>
              </a:rPr>
              <a:t>LivLonga® provides comprehensive, clinically-proven support for: </a:t>
            </a:r>
          </a:p>
        </p:txBody>
      </p:sp>
    </p:spTree>
    <p:extLst>
      <p:ext uri="{BB962C8B-B14F-4D97-AF65-F5344CB8AC3E}">
        <p14:creationId xmlns:p14="http://schemas.microsoft.com/office/powerpoint/2010/main" val="19211481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2F541-36BE-885E-5FE9-9AFFDBC9AD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029D67-BC46-2112-E426-6F3422232883}"/>
              </a:ext>
            </a:extLst>
          </p:cNvPr>
          <p:cNvSpPr>
            <a:spLocks noGrp="1"/>
          </p:cNvSpPr>
          <p:nvPr>
            <p:ph type="title"/>
          </p:nvPr>
        </p:nvSpPr>
        <p:spPr>
          <a:xfrm>
            <a:off x="838200" y="251137"/>
            <a:ext cx="10515600" cy="747259"/>
          </a:xfrm>
        </p:spPr>
        <p:txBody>
          <a:bodyPr>
            <a:normAutofit fontScale="90000"/>
          </a:bodyPr>
          <a:lstStyle/>
          <a:p>
            <a:r>
              <a:rPr lang="en-US" sz="4400" b="1" dirty="0">
                <a:latin typeface="Avenir Next LT Pro Demi" panose="020B0704020202020204" pitchFamily="34" charset="0"/>
              </a:rPr>
              <a:t>A Pioneer in Botanical Innovations</a:t>
            </a:r>
            <a:br>
              <a:rPr lang="en-US" dirty="0">
                <a:solidFill>
                  <a:srgbClr val="002060"/>
                </a:solidFill>
              </a:rPr>
            </a:br>
            <a:r>
              <a:rPr lang="en-US" sz="1800" dirty="0">
                <a:solidFill>
                  <a:srgbClr val="002060"/>
                </a:solidFill>
                <a:latin typeface="Avenir Next LT Pro "/>
              </a:rPr>
              <a:t>Established standards for Curcumin and other popular botanicals!</a:t>
            </a:r>
            <a:endParaRPr lang="en-US" b="0" dirty="0">
              <a:solidFill>
                <a:srgbClr val="002060"/>
              </a:solidFill>
              <a:latin typeface="Avenir Next LT Pro "/>
            </a:endParaRPr>
          </a:p>
        </p:txBody>
      </p:sp>
      <p:sp>
        <p:nvSpPr>
          <p:cNvPr id="6" name="Title 1">
            <a:extLst>
              <a:ext uri="{FF2B5EF4-FFF2-40B4-BE49-F238E27FC236}">
                <a16:creationId xmlns:a16="http://schemas.microsoft.com/office/drawing/2014/main" id="{1637C296-2AE2-A008-A7ED-26912329BFDA}"/>
              </a:ext>
            </a:extLst>
          </p:cNvPr>
          <p:cNvSpPr txBox="1">
            <a:spLocks/>
          </p:cNvSpPr>
          <p:nvPr/>
        </p:nvSpPr>
        <p:spPr>
          <a:xfrm>
            <a:off x="838200" y="1565020"/>
            <a:ext cx="10261668" cy="5429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2E3192"/>
                </a:solidFill>
                <a:latin typeface="Montserrat" panose="00000500000000000000" pitchFamily="2" charset="0"/>
                <a:ea typeface="+mj-ea"/>
                <a:cs typeface="+mj-cs"/>
              </a:defRPr>
            </a:lvl1pPr>
          </a:lstStyle>
          <a:p>
            <a:r>
              <a:rPr lang="en-US" sz="2800" dirty="0" err="1">
                <a:solidFill>
                  <a:schemeClr val="tx1"/>
                </a:solidFill>
                <a:latin typeface="Avenir Next LT Pro "/>
                <a:ea typeface="+mn-ea"/>
                <a:cs typeface="+mn-cs"/>
              </a:rPr>
              <a:t>Sabinsa</a:t>
            </a:r>
            <a:r>
              <a:rPr lang="en-US" sz="2800" dirty="0">
                <a:solidFill>
                  <a:schemeClr val="tx1"/>
                </a:solidFill>
                <a:latin typeface="Avenir Next LT Pro "/>
                <a:ea typeface="+mn-ea"/>
                <a:cs typeface="+mn-cs"/>
              </a:rPr>
              <a:t> Snapshot</a:t>
            </a:r>
          </a:p>
        </p:txBody>
      </p:sp>
      <p:sp>
        <p:nvSpPr>
          <p:cNvPr id="9" name="Rectangle: Rounded Corners 8">
            <a:extLst>
              <a:ext uri="{FF2B5EF4-FFF2-40B4-BE49-F238E27FC236}">
                <a16:creationId xmlns:a16="http://schemas.microsoft.com/office/drawing/2014/main" id="{B7FDD45F-99C0-0EA6-EAD4-96BF456642C8}"/>
              </a:ext>
            </a:extLst>
          </p:cNvPr>
          <p:cNvSpPr/>
          <p:nvPr/>
        </p:nvSpPr>
        <p:spPr>
          <a:xfrm>
            <a:off x="838200" y="2068948"/>
            <a:ext cx="10337800" cy="2956673"/>
          </a:xfrm>
          <a:prstGeom prst="roundRect">
            <a:avLst>
              <a:gd name="adj" fmla="val 258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cxnSp>
        <p:nvCxnSpPr>
          <p:cNvPr id="43" name="Straight Connector 42">
            <a:extLst>
              <a:ext uri="{FF2B5EF4-FFF2-40B4-BE49-F238E27FC236}">
                <a16:creationId xmlns:a16="http://schemas.microsoft.com/office/drawing/2014/main" id="{CE467B36-6BD3-1742-65F1-F81F912AEF04}"/>
              </a:ext>
            </a:extLst>
          </p:cNvPr>
          <p:cNvCxnSpPr>
            <a:cxnSpLocks/>
          </p:cNvCxnSpPr>
          <p:nvPr/>
        </p:nvCxnSpPr>
        <p:spPr>
          <a:xfrm>
            <a:off x="2160600" y="3564740"/>
            <a:ext cx="738761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2010588-0511-C691-C627-A6EEEF1C9842}"/>
              </a:ext>
            </a:extLst>
          </p:cNvPr>
          <p:cNvCxnSpPr>
            <a:cxnSpLocks/>
          </p:cNvCxnSpPr>
          <p:nvPr/>
        </p:nvCxnSpPr>
        <p:spPr>
          <a:xfrm>
            <a:off x="2160600" y="5272355"/>
            <a:ext cx="738761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70215CA6-BD90-FBEB-FEB4-6B25322C4948}"/>
              </a:ext>
            </a:extLst>
          </p:cNvPr>
          <p:cNvGrpSpPr/>
          <p:nvPr/>
        </p:nvGrpSpPr>
        <p:grpSpPr>
          <a:xfrm>
            <a:off x="1103888" y="2623690"/>
            <a:ext cx="2781477" cy="617781"/>
            <a:chOff x="1229148" y="2592809"/>
            <a:chExt cx="2781477" cy="617781"/>
          </a:xfrm>
        </p:grpSpPr>
        <p:sp>
          <p:nvSpPr>
            <p:cNvPr id="12" name="Title 1">
              <a:extLst>
                <a:ext uri="{FF2B5EF4-FFF2-40B4-BE49-F238E27FC236}">
                  <a16:creationId xmlns:a16="http://schemas.microsoft.com/office/drawing/2014/main" id="{18DA33DE-C452-2899-058A-C8EA6E6D2361}"/>
                </a:ext>
              </a:extLst>
            </p:cNvPr>
            <p:cNvSpPr txBox="1">
              <a:spLocks/>
            </p:cNvSpPr>
            <p:nvPr/>
          </p:nvSpPr>
          <p:spPr>
            <a:xfrm>
              <a:off x="2162680" y="2592809"/>
              <a:ext cx="1847945" cy="584775"/>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a:lnSpc>
                  <a:spcPct val="100000"/>
                </a:lnSpc>
              </a:pPr>
              <a:r>
                <a:rPr lang="en-US" sz="2400">
                  <a:solidFill>
                    <a:schemeClr val="tx2"/>
                  </a:solidFill>
                  <a:latin typeface="Montserrat"/>
                  <a:cs typeface="Segoe UI"/>
                </a:rPr>
                <a:t>35+ </a:t>
              </a:r>
              <a:r>
                <a:rPr lang="en-US" sz="1400">
                  <a:solidFill>
                    <a:schemeClr val="tx2"/>
                  </a:solidFill>
                  <a:latin typeface="Montserrat"/>
                  <a:cs typeface="Segoe UI"/>
                </a:rPr>
                <a:t>Years of Botanical Expertise</a:t>
              </a:r>
              <a:endParaRPr lang="en-US"/>
            </a:p>
          </p:txBody>
        </p:sp>
        <p:pic>
          <p:nvPicPr>
            <p:cNvPr id="17" name="Picture 16" descr="A blue green and white logo&#10;&#10;AI-generated content may be incorrect.">
              <a:extLst>
                <a:ext uri="{FF2B5EF4-FFF2-40B4-BE49-F238E27FC236}">
                  <a16:creationId xmlns:a16="http://schemas.microsoft.com/office/drawing/2014/main" id="{DA686239-B9C4-A319-A877-9C4AEF5339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29148" y="2659314"/>
              <a:ext cx="827527" cy="551276"/>
            </a:xfrm>
            <a:prstGeom prst="rect">
              <a:avLst/>
            </a:prstGeom>
          </p:spPr>
        </p:pic>
      </p:grpSp>
      <p:grpSp>
        <p:nvGrpSpPr>
          <p:cNvPr id="38" name="Group 37">
            <a:extLst>
              <a:ext uri="{FF2B5EF4-FFF2-40B4-BE49-F238E27FC236}">
                <a16:creationId xmlns:a16="http://schemas.microsoft.com/office/drawing/2014/main" id="{559635AA-D0B5-9858-0E84-68416B0C3B6E}"/>
              </a:ext>
            </a:extLst>
          </p:cNvPr>
          <p:cNvGrpSpPr/>
          <p:nvPr/>
        </p:nvGrpSpPr>
        <p:grpSpPr>
          <a:xfrm>
            <a:off x="4235394" y="2648442"/>
            <a:ext cx="1654726" cy="645221"/>
            <a:chOff x="4590298" y="2657182"/>
            <a:chExt cx="1654726" cy="645221"/>
          </a:xfrm>
        </p:grpSpPr>
        <p:pic>
          <p:nvPicPr>
            <p:cNvPr id="13" name="Picture 12" descr="A blue mortar and pestle with leaves&#10;&#10;AI-generated content may be incorrect.">
              <a:extLst>
                <a:ext uri="{FF2B5EF4-FFF2-40B4-BE49-F238E27FC236}">
                  <a16:creationId xmlns:a16="http://schemas.microsoft.com/office/drawing/2014/main" id="{950696B4-79C1-38A5-0A94-C2E66E2A2ADA}"/>
                </a:ext>
              </a:extLst>
            </p:cNvPr>
            <p:cNvPicPr>
              <a:picLocks noChangeAspect="1"/>
            </p:cNvPicPr>
            <p:nvPr/>
          </p:nvPicPr>
          <p:blipFill>
            <a:blip r:embed="rId4"/>
            <a:stretch>
              <a:fillRect/>
            </a:stretch>
          </p:blipFill>
          <p:spPr>
            <a:xfrm>
              <a:off x="4590298" y="2657182"/>
              <a:ext cx="648562" cy="645221"/>
            </a:xfrm>
            <a:prstGeom prst="rect">
              <a:avLst/>
            </a:prstGeom>
          </p:spPr>
        </p:pic>
        <p:sp>
          <p:nvSpPr>
            <p:cNvPr id="20" name="Title 1">
              <a:extLst>
                <a:ext uri="{FF2B5EF4-FFF2-40B4-BE49-F238E27FC236}">
                  <a16:creationId xmlns:a16="http://schemas.microsoft.com/office/drawing/2014/main" id="{5B48ED29-4C1C-A897-F0D1-4E1F530E76D8}"/>
                </a:ext>
              </a:extLst>
            </p:cNvPr>
            <p:cNvSpPr txBox="1">
              <a:spLocks/>
            </p:cNvSpPr>
            <p:nvPr/>
          </p:nvSpPr>
          <p:spPr>
            <a:xfrm>
              <a:off x="5356817" y="2691810"/>
              <a:ext cx="888207" cy="584775"/>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a:lnSpc>
                  <a:spcPct val="100000"/>
                </a:lnSpc>
              </a:pPr>
              <a:r>
                <a:rPr lang="en-US" sz="2400" dirty="0">
                  <a:solidFill>
                    <a:schemeClr val="tx2"/>
                  </a:solidFill>
                  <a:latin typeface="Montserrat"/>
                  <a:cs typeface="Segoe UI"/>
                </a:rPr>
                <a:t>130+ </a:t>
              </a:r>
              <a:endParaRPr lang="en-US" sz="6600" dirty="0">
                <a:solidFill>
                  <a:schemeClr val="tx2"/>
                </a:solidFill>
              </a:endParaRPr>
            </a:p>
            <a:p>
              <a:pPr>
                <a:lnSpc>
                  <a:spcPct val="100000"/>
                </a:lnSpc>
              </a:pPr>
              <a:r>
                <a:rPr lang="en-US" sz="1400" dirty="0">
                  <a:solidFill>
                    <a:schemeClr val="tx2"/>
                  </a:solidFill>
                  <a:latin typeface="Montserrat"/>
                  <a:cs typeface="Segoe UI"/>
                </a:rPr>
                <a:t>Products</a:t>
              </a:r>
              <a:endParaRPr lang="en-US" dirty="0">
                <a:solidFill>
                  <a:schemeClr val="tx2"/>
                </a:solidFill>
              </a:endParaRPr>
            </a:p>
          </p:txBody>
        </p:sp>
      </p:grpSp>
      <p:grpSp>
        <p:nvGrpSpPr>
          <p:cNvPr id="37" name="Group 36">
            <a:extLst>
              <a:ext uri="{FF2B5EF4-FFF2-40B4-BE49-F238E27FC236}">
                <a16:creationId xmlns:a16="http://schemas.microsoft.com/office/drawing/2014/main" id="{F900144B-7D89-C5A5-5809-5C8AB05CAA0E}"/>
              </a:ext>
            </a:extLst>
          </p:cNvPr>
          <p:cNvGrpSpPr/>
          <p:nvPr/>
        </p:nvGrpSpPr>
        <p:grpSpPr>
          <a:xfrm>
            <a:off x="6333504" y="2648442"/>
            <a:ext cx="1550342" cy="634783"/>
            <a:chOff x="6584024" y="2659496"/>
            <a:chExt cx="1550342" cy="634783"/>
          </a:xfrm>
        </p:grpSpPr>
        <p:pic>
          <p:nvPicPr>
            <p:cNvPr id="11" name="Picture 10" descr="A blue ribbon with a light bulb inside&#10;&#10;AI-generated content may be incorrect.">
              <a:extLst>
                <a:ext uri="{FF2B5EF4-FFF2-40B4-BE49-F238E27FC236}">
                  <a16:creationId xmlns:a16="http://schemas.microsoft.com/office/drawing/2014/main" id="{28DE8CE6-03BE-EC4D-BF21-66C6902D892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84024" y="2659496"/>
              <a:ext cx="638123" cy="634783"/>
            </a:xfrm>
            <a:prstGeom prst="rect">
              <a:avLst/>
            </a:prstGeom>
          </p:spPr>
        </p:pic>
        <p:sp>
          <p:nvSpPr>
            <p:cNvPr id="22" name="Title 1">
              <a:extLst>
                <a:ext uri="{FF2B5EF4-FFF2-40B4-BE49-F238E27FC236}">
                  <a16:creationId xmlns:a16="http://schemas.microsoft.com/office/drawing/2014/main" id="{EF4D6087-86E3-ED6C-7632-83B757CFC808}"/>
                </a:ext>
              </a:extLst>
            </p:cNvPr>
            <p:cNvSpPr txBox="1">
              <a:spLocks/>
            </p:cNvSpPr>
            <p:nvPr/>
          </p:nvSpPr>
          <p:spPr>
            <a:xfrm>
              <a:off x="7340105" y="2694659"/>
              <a:ext cx="794261" cy="584775"/>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a:lnSpc>
                  <a:spcPct val="100000"/>
                </a:lnSpc>
              </a:pPr>
              <a:r>
                <a:rPr lang="en-US" sz="2400">
                  <a:solidFill>
                    <a:schemeClr val="tx2"/>
                  </a:solidFill>
                  <a:latin typeface="Montserrat"/>
                  <a:cs typeface="Segoe UI"/>
                </a:rPr>
                <a:t>503+ </a:t>
              </a:r>
              <a:endParaRPr lang="en-US" sz="6600">
                <a:solidFill>
                  <a:schemeClr val="tx2"/>
                </a:solidFill>
              </a:endParaRPr>
            </a:p>
            <a:p>
              <a:pPr>
                <a:lnSpc>
                  <a:spcPct val="100000"/>
                </a:lnSpc>
              </a:pPr>
              <a:r>
                <a:rPr lang="en-US" sz="1400">
                  <a:solidFill>
                    <a:schemeClr val="tx2"/>
                  </a:solidFill>
                  <a:latin typeface="Montserrat"/>
                  <a:cs typeface="Segoe UI"/>
                </a:rPr>
                <a:t>Patents</a:t>
              </a:r>
              <a:endParaRPr lang="en-US">
                <a:solidFill>
                  <a:schemeClr val="tx2"/>
                </a:solidFill>
              </a:endParaRPr>
            </a:p>
          </p:txBody>
        </p:sp>
      </p:grpSp>
      <p:grpSp>
        <p:nvGrpSpPr>
          <p:cNvPr id="36" name="Group 35">
            <a:extLst>
              <a:ext uri="{FF2B5EF4-FFF2-40B4-BE49-F238E27FC236}">
                <a16:creationId xmlns:a16="http://schemas.microsoft.com/office/drawing/2014/main" id="{5B21BF98-AA36-E5B7-4229-85541F40C84F}"/>
              </a:ext>
            </a:extLst>
          </p:cNvPr>
          <p:cNvGrpSpPr/>
          <p:nvPr/>
        </p:nvGrpSpPr>
        <p:grpSpPr>
          <a:xfrm>
            <a:off x="8431613" y="2648442"/>
            <a:ext cx="2426377" cy="645221"/>
            <a:chOff x="8222846" y="2637388"/>
            <a:chExt cx="2426377" cy="645221"/>
          </a:xfrm>
        </p:grpSpPr>
        <p:pic>
          <p:nvPicPr>
            <p:cNvPr id="15" name="Picture 14" descr="A blue line drawing of a book&#10;&#10;AI-generated content may be incorrect.">
              <a:extLst>
                <a:ext uri="{FF2B5EF4-FFF2-40B4-BE49-F238E27FC236}">
                  <a16:creationId xmlns:a16="http://schemas.microsoft.com/office/drawing/2014/main" id="{894501EC-0E0E-ACCF-878F-2A51A7311343}"/>
                </a:ext>
              </a:extLst>
            </p:cNvPr>
            <p:cNvPicPr>
              <a:picLocks noChangeAspect="1"/>
            </p:cNvPicPr>
            <p:nvPr/>
          </p:nvPicPr>
          <p:blipFill>
            <a:blip r:embed="rId6"/>
            <a:stretch>
              <a:fillRect/>
            </a:stretch>
          </p:blipFill>
          <p:spPr>
            <a:xfrm>
              <a:off x="8222846" y="2637388"/>
              <a:ext cx="638123" cy="645221"/>
            </a:xfrm>
            <a:prstGeom prst="rect">
              <a:avLst/>
            </a:prstGeom>
          </p:spPr>
        </p:pic>
        <p:sp>
          <p:nvSpPr>
            <p:cNvPr id="23" name="Title 1">
              <a:extLst>
                <a:ext uri="{FF2B5EF4-FFF2-40B4-BE49-F238E27FC236}">
                  <a16:creationId xmlns:a16="http://schemas.microsoft.com/office/drawing/2014/main" id="{4E6855DD-58C6-DE53-9365-BED103D5DA22}"/>
                </a:ext>
              </a:extLst>
            </p:cNvPr>
            <p:cNvSpPr txBox="1">
              <a:spLocks/>
            </p:cNvSpPr>
            <p:nvPr/>
          </p:nvSpPr>
          <p:spPr>
            <a:xfrm>
              <a:off x="8978731" y="2664827"/>
              <a:ext cx="1670492" cy="584775"/>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a:lnSpc>
                  <a:spcPct val="100000"/>
                </a:lnSpc>
              </a:pPr>
              <a:r>
                <a:rPr lang="en-US" sz="2400">
                  <a:solidFill>
                    <a:schemeClr val="tx2"/>
                  </a:solidFill>
                  <a:latin typeface="Montserrat"/>
                  <a:cs typeface="Segoe UI"/>
                </a:rPr>
                <a:t>350+ </a:t>
              </a:r>
              <a:endParaRPr lang="en-US" sz="2400">
                <a:solidFill>
                  <a:schemeClr val="tx2"/>
                </a:solidFill>
              </a:endParaRPr>
            </a:p>
            <a:p>
              <a:pPr>
                <a:lnSpc>
                  <a:spcPct val="100000"/>
                </a:lnSpc>
              </a:pPr>
              <a:r>
                <a:rPr lang="en-US" sz="1400">
                  <a:solidFill>
                    <a:schemeClr val="tx2"/>
                  </a:solidFill>
                  <a:latin typeface="Montserrat"/>
                  <a:cs typeface="Segoe UI"/>
                </a:rPr>
                <a:t>Scientific Studies</a:t>
              </a:r>
              <a:endParaRPr lang="en-US">
                <a:solidFill>
                  <a:schemeClr val="tx2"/>
                </a:solidFill>
              </a:endParaRPr>
            </a:p>
          </p:txBody>
        </p:sp>
      </p:grpSp>
      <p:grpSp>
        <p:nvGrpSpPr>
          <p:cNvPr id="44" name="Group 43">
            <a:extLst>
              <a:ext uri="{FF2B5EF4-FFF2-40B4-BE49-F238E27FC236}">
                <a16:creationId xmlns:a16="http://schemas.microsoft.com/office/drawing/2014/main" id="{DBA0DA65-E89C-9EBB-2341-B328700AE918}"/>
              </a:ext>
            </a:extLst>
          </p:cNvPr>
          <p:cNvGrpSpPr/>
          <p:nvPr/>
        </p:nvGrpSpPr>
        <p:grpSpPr>
          <a:xfrm>
            <a:off x="1197833" y="3933025"/>
            <a:ext cx="2687531" cy="645221"/>
            <a:chOff x="1417038" y="4407970"/>
            <a:chExt cx="2687531" cy="645221"/>
          </a:xfrm>
        </p:grpSpPr>
        <p:pic>
          <p:nvPicPr>
            <p:cNvPr id="10" name="Picture 9" descr="A blue silhouette of a building&#10;&#10;AI-generated content may be incorrect.">
              <a:extLst>
                <a:ext uri="{FF2B5EF4-FFF2-40B4-BE49-F238E27FC236}">
                  <a16:creationId xmlns:a16="http://schemas.microsoft.com/office/drawing/2014/main" id="{6004EDC2-9229-D589-926C-4ECA778437EE}"/>
                </a:ext>
              </a:extLst>
            </p:cNvPr>
            <p:cNvPicPr>
              <a:picLocks noChangeAspect="1"/>
            </p:cNvPicPr>
            <p:nvPr/>
          </p:nvPicPr>
          <p:blipFill>
            <a:blip r:embed="rId7"/>
            <a:stretch>
              <a:fillRect/>
            </a:stretch>
          </p:blipFill>
          <p:spPr>
            <a:xfrm>
              <a:off x="1417038" y="4407970"/>
              <a:ext cx="638123" cy="645221"/>
            </a:xfrm>
            <a:prstGeom prst="rect">
              <a:avLst/>
            </a:prstGeom>
          </p:spPr>
        </p:pic>
        <p:sp>
          <p:nvSpPr>
            <p:cNvPr id="24" name="Title 1">
              <a:extLst>
                <a:ext uri="{FF2B5EF4-FFF2-40B4-BE49-F238E27FC236}">
                  <a16:creationId xmlns:a16="http://schemas.microsoft.com/office/drawing/2014/main" id="{90D1BCA7-1DAD-384E-1C19-78B5AD11FAEC}"/>
                </a:ext>
              </a:extLst>
            </p:cNvPr>
            <p:cNvSpPr txBox="1">
              <a:spLocks/>
            </p:cNvSpPr>
            <p:nvPr/>
          </p:nvSpPr>
          <p:spPr>
            <a:xfrm>
              <a:off x="2162680" y="4440629"/>
              <a:ext cx="1941889" cy="584775"/>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a:lnSpc>
                  <a:spcPct val="100000"/>
                </a:lnSpc>
              </a:pPr>
              <a:r>
                <a:rPr lang="en-US" sz="2400">
                  <a:solidFill>
                    <a:schemeClr val="tx2"/>
                  </a:solidFill>
                  <a:latin typeface="Montserrat"/>
                  <a:cs typeface="Segoe UI"/>
                </a:rPr>
                <a:t>8+</a:t>
              </a:r>
            </a:p>
            <a:p>
              <a:pPr>
                <a:lnSpc>
                  <a:spcPct val="100000"/>
                </a:lnSpc>
              </a:pPr>
              <a:r>
                <a:rPr lang="en-US" sz="1400">
                  <a:solidFill>
                    <a:schemeClr val="tx2"/>
                  </a:solidFill>
                  <a:latin typeface="Montserrat"/>
                  <a:cs typeface="Segoe UI"/>
                </a:rPr>
                <a:t>Manufacturing Sites</a:t>
              </a:r>
            </a:p>
          </p:txBody>
        </p:sp>
      </p:grpSp>
      <p:grpSp>
        <p:nvGrpSpPr>
          <p:cNvPr id="40" name="Group 39">
            <a:extLst>
              <a:ext uri="{FF2B5EF4-FFF2-40B4-BE49-F238E27FC236}">
                <a16:creationId xmlns:a16="http://schemas.microsoft.com/office/drawing/2014/main" id="{DE503F30-21E7-882F-8E43-7785AC08CD4B}"/>
              </a:ext>
            </a:extLst>
          </p:cNvPr>
          <p:cNvGrpSpPr/>
          <p:nvPr/>
        </p:nvGrpSpPr>
        <p:grpSpPr>
          <a:xfrm>
            <a:off x="4235394" y="3938244"/>
            <a:ext cx="1744732" cy="634783"/>
            <a:chOff x="4600736" y="3682751"/>
            <a:chExt cx="1744732" cy="634783"/>
          </a:xfrm>
        </p:grpSpPr>
        <p:pic>
          <p:nvPicPr>
            <p:cNvPr id="8" name="Picture 7" descr="A blue globe with dots and circles&#10;&#10;AI-generated content may be incorrect.">
              <a:extLst>
                <a:ext uri="{FF2B5EF4-FFF2-40B4-BE49-F238E27FC236}">
                  <a16:creationId xmlns:a16="http://schemas.microsoft.com/office/drawing/2014/main" id="{68F00C42-4EC3-A685-E567-8B6AFB10B75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00736" y="3682751"/>
              <a:ext cx="638123" cy="634783"/>
            </a:xfrm>
            <a:prstGeom prst="rect">
              <a:avLst/>
            </a:prstGeom>
          </p:spPr>
        </p:pic>
        <p:sp>
          <p:nvSpPr>
            <p:cNvPr id="26" name="Title 1">
              <a:extLst>
                <a:ext uri="{FF2B5EF4-FFF2-40B4-BE49-F238E27FC236}">
                  <a16:creationId xmlns:a16="http://schemas.microsoft.com/office/drawing/2014/main" id="{5EA98405-6B2C-743F-5C27-FE32BDDCF9AE}"/>
                </a:ext>
              </a:extLst>
            </p:cNvPr>
            <p:cNvSpPr txBox="1">
              <a:spLocks/>
            </p:cNvSpPr>
            <p:nvPr/>
          </p:nvSpPr>
          <p:spPr>
            <a:xfrm>
              <a:off x="5356817" y="3710191"/>
              <a:ext cx="988651" cy="584775"/>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a:lnSpc>
                  <a:spcPct val="100000"/>
                </a:lnSpc>
              </a:pPr>
              <a:r>
                <a:rPr lang="en-US" sz="2400">
                  <a:solidFill>
                    <a:schemeClr val="tx2"/>
                  </a:solidFill>
                  <a:latin typeface="Montserrat"/>
                  <a:cs typeface="Segoe UI"/>
                </a:rPr>
                <a:t>19</a:t>
              </a:r>
              <a:endParaRPr lang="en-US" sz="2400">
                <a:solidFill>
                  <a:schemeClr val="tx2"/>
                </a:solidFill>
              </a:endParaRPr>
            </a:p>
            <a:p>
              <a:pPr>
                <a:lnSpc>
                  <a:spcPct val="100000"/>
                </a:lnSpc>
              </a:pPr>
              <a:r>
                <a:rPr lang="en-US" sz="1400">
                  <a:solidFill>
                    <a:schemeClr val="tx2"/>
                  </a:solidFill>
                  <a:latin typeface="Montserrat"/>
                  <a:cs typeface="Segoe UI"/>
                </a:rPr>
                <a:t>Countries</a:t>
              </a:r>
            </a:p>
          </p:txBody>
        </p:sp>
      </p:grpSp>
      <p:grpSp>
        <p:nvGrpSpPr>
          <p:cNvPr id="41" name="Group 40">
            <a:extLst>
              <a:ext uri="{FF2B5EF4-FFF2-40B4-BE49-F238E27FC236}">
                <a16:creationId xmlns:a16="http://schemas.microsoft.com/office/drawing/2014/main" id="{6D1D1C59-4A02-5234-47B5-C3B42F31A97B}"/>
              </a:ext>
            </a:extLst>
          </p:cNvPr>
          <p:cNvGrpSpPr/>
          <p:nvPr/>
        </p:nvGrpSpPr>
        <p:grpSpPr>
          <a:xfrm>
            <a:off x="6333504" y="3938244"/>
            <a:ext cx="1738823" cy="634783"/>
            <a:chOff x="6584024" y="3771280"/>
            <a:chExt cx="1738823" cy="634783"/>
          </a:xfrm>
        </p:grpSpPr>
        <p:pic>
          <p:nvPicPr>
            <p:cNvPr id="16" name="Picture 15" descr="A blue icon of a person with a beaker and glasses&#10;&#10;AI-generated content may be incorrect.">
              <a:extLst>
                <a:ext uri="{FF2B5EF4-FFF2-40B4-BE49-F238E27FC236}">
                  <a16:creationId xmlns:a16="http://schemas.microsoft.com/office/drawing/2014/main" id="{22F1A2F1-F3F2-4053-4B88-9F81258709F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84024" y="3771280"/>
              <a:ext cx="638123" cy="634783"/>
            </a:xfrm>
            <a:prstGeom prst="rect">
              <a:avLst/>
            </a:prstGeom>
          </p:spPr>
        </p:pic>
        <p:sp>
          <p:nvSpPr>
            <p:cNvPr id="27" name="Title 1">
              <a:extLst>
                <a:ext uri="{FF2B5EF4-FFF2-40B4-BE49-F238E27FC236}">
                  <a16:creationId xmlns:a16="http://schemas.microsoft.com/office/drawing/2014/main" id="{263F51A3-ECB2-74B4-9132-05CCB346F4BF}"/>
                </a:ext>
              </a:extLst>
            </p:cNvPr>
            <p:cNvSpPr txBox="1">
              <a:spLocks/>
            </p:cNvSpPr>
            <p:nvPr/>
          </p:nvSpPr>
          <p:spPr>
            <a:xfrm>
              <a:off x="7381858" y="3793500"/>
              <a:ext cx="940989" cy="584775"/>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a:lnSpc>
                  <a:spcPct val="100000"/>
                </a:lnSpc>
              </a:pPr>
              <a:r>
                <a:rPr lang="en-US" sz="2400">
                  <a:solidFill>
                    <a:schemeClr val="tx2"/>
                  </a:solidFill>
                  <a:latin typeface="Montserrat"/>
                  <a:cs typeface="Segoe UI"/>
                </a:rPr>
                <a:t>120+ </a:t>
              </a:r>
              <a:endParaRPr lang="en-US" sz="2400">
                <a:solidFill>
                  <a:schemeClr val="tx2"/>
                </a:solidFill>
              </a:endParaRPr>
            </a:p>
            <a:p>
              <a:pPr>
                <a:lnSpc>
                  <a:spcPct val="100000"/>
                </a:lnSpc>
              </a:pPr>
              <a:r>
                <a:rPr lang="en-US" sz="1400">
                  <a:solidFill>
                    <a:schemeClr val="tx2"/>
                  </a:solidFill>
                  <a:latin typeface="Montserrat"/>
                  <a:cs typeface="Segoe UI"/>
                </a:rPr>
                <a:t>Scientists</a:t>
              </a:r>
              <a:endParaRPr lang="en-US">
                <a:solidFill>
                  <a:schemeClr val="tx2"/>
                </a:solidFill>
              </a:endParaRPr>
            </a:p>
          </p:txBody>
        </p:sp>
      </p:grpSp>
      <p:grpSp>
        <p:nvGrpSpPr>
          <p:cNvPr id="42" name="Group 41">
            <a:extLst>
              <a:ext uri="{FF2B5EF4-FFF2-40B4-BE49-F238E27FC236}">
                <a16:creationId xmlns:a16="http://schemas.microsoft.com/office/drawing/2014/main" id="{6B96070B-0C2F-EAF4-62C3-6C333E976224}"/>
              </a:ext>
            </a:extLst>
          </p:cNvPr>
          <p:cNvGrpSpPr/>
          <p:nvPr/>
        </p:nvGrpSpPr>
        <p:grpSpPr>
          <a:xfrm>
            <a:off x="8431613" y="3938244"/>
            <a:ext cx="1946213" cy="634783"/>
            <a:chOff x="8222846" y="3785362"/>
            <a:chExt cx="1946213" cy="634783"/>
          </a:xfrm>
        </p:grpSpPr>
        <p:pic>
          <p:nvPicPr>
            <p:cNvPr id="14" name="Picture 13" descr="A blue and black logo&#10;&#10;AI-generated content may be incorrect.">
              <a:extLst>
                <a:ext uri="{FF2B5EF4-FFF2-40B4-BE49-F238E27FC236}">
                  <a16:creationId xmlns:a16="http://schemas.microsoft.com/office/drawing/2014/main" id="{1754AA91-712F-76C4-4FFD-5D3B9A6F241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222846" y="3785362"/>
              <a:ext cx="638123" cy="634783"/>
            </a:xfrm>
            <a:prstGeom prst="rect">
              <a:avLst/>
            </a:prstGeom>
          </p:spPr>
        </p:pic>
        <p:sp>
          <p:nvSpPr>
            <p:cNvPr id="28" name="Title 1">
              <a:extLst>
                <a:ext uri="{FF2B5EF4-FFF2-40B4-BE49-F238E27FC236}">
                  <a16:creationId xmlns:a16="http://schemas.microsoft.com/office/drawing/2014/main" id="{DE594DFC-8E67-F983-E850-FAA8C957B968}"/>
                </a:ext>
              </a:extLst>
            </p:cNvPr>
            <p:cNvSpPr txBox="1">
              <a:spLocks/>
            </p:cNvSpPr>
            <p:nvPr/>
          </p:nvSpPr>
          <p:spPr>
            <a:xfrm>
              <a:off x="8978731" y="3807582"/>
              <a:ext cx="1190328" cy="584775"/>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a:lnSpc>
                  <a:spcPct val="100000"/>
                </a:lnSpc>
              </a:pPr>
              <a:r>
                <a:rPr lang="en-US" sz="2400">
                  <a:solidFill>
                    <a:schemeClr val="tx2"/>
                  </a:solidFill>
                  <a:latin typeface="Montserrat"/>
                  <a:cs typeface="Segoe UI"/>
                </a:rPr>
                <a:t>700+</a:t>
              </a:r>
            </a:p>
            <a:p>
              <a:pPr>
                <a:lnSpc>
                  <a:spcPct val="100000"/>
                </a:lnSpc>
              </a:pPr>
              <a:r>
                <a:rPr lang="en-US" sz="1400">
                  <a:solidFill>
                    <a:schemeClr val="tx2"/>
                  </a:solidFill>
                  <a:latin typeface="Montserrat"/>
                  <a:cs typeface="Segoe UI"/>
                </a:rPr>
                <a:t>Publications</a:t>
              </a:r>
            </a:p>
          </p:txBody>
        </p:sp>
      </p:grpSp>
      <p:pic>
        <p:nvPicPr>
          <p:cNvPr id="29" name="Picture 28" descr="A blue and white logo&#10;&#10;AI-generated content may be incorrect.">
            <a:extLst>
              <a:ext uri="{FF2B5EF4-FFF2-40B4-BE49-F238E27FC236}">
                <a16:creationId xmlns:a16="http://schemas.microsoft.com/office/drawing/2014/main" id="{9494DDF5-22F2-CFE5-495C-08E147705E0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160291" y="5571281"/>
            <a:ext cx="628728" cy="639689"/>
          </a:xfrm>
          <a:prstGeom prst="rect">
            <a:avLst/>
          </a:prstGeom>
        </p:spPr>
      </p:pic>
      <p:pic>
        <p:nvPicPr>
          <p:cNvPr id="30" name="Picture 29" descr="A blue circle with white text&#10;&#10;AI-generated content may be incorrect.">
            <a:extLst>
              <a:ext uri="{FF2B5EF4-FFF2-40B4-BE49-F238E27FC236}">
                <a16:creationId xmlns:a16="http://schemas.microsoft.com/office/drawing/2014/main" id="{3CC33E8C-3DFB-7EFC-1B5D-E37DF804185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261338" y="5571281"/>
            <a:ext cx="637732" cy="642820"/>
          </a:xfrm>
          <a:prstGeom prst="rect">
            <a:avLst/>
          </a:prstGeom>
        </p:spPr>
      </p:pic>
      <p:pic>
        <p:nvPicPr>
          <p:cNvPr id="31" name="Picture 30" descr="A black and orange logo&#10;&#10;AI-generated content may be incorrect.">
            <a:extLst>
              <a:ext uri="{FF2B5EF4-FFF2-40B4-BE49-F238E27FC236}">
                <a16:creationId xmlns:a16="http://schemas.microsoft.com/office/drawing/2014/main" id="{63B9177E-DE6F-4ABD-45A4-C4B6A68666C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372823" y="5571281"/>
            <a:ext cx="655868" cy="631469"/>
          </a:xfrm>
          <a:prstGeom prst="rect">
            <a:avLst/>
          </a:prstGeom>
        </p:spPr>
      </p:pic>
      <p:pic>
        <p:nvPicPr>
          <p:cNvPr id="32" name="Picture 31" descr="A green circle with white and grey text&#10;&#10;AI-generated content may be incorrect.">
            <a:extLst>
              <a:ext uri="{FF2B5EF4-FFF2-40B4-BE49-F238E27FC236}">
                <a16:creationId xmlns:a16="http://schemas.microsoft.com/office/drawing/2014/main" id="{EBA8A687-9B97-0673-A240-B37F771BB4E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494746" y="5566062"/>
            <a:ext cx="652737" cy="646474"/>
          </a:xfrm>
          <a:prstGeom prst="rect">
            <a:avLst/>
          </a:prstGeom>
        </p:spPr>
      </p:pic>
      <p:pic>
        <p:nvPicPr>
          <p:cNvPr id="33" name="Picture 32">
            <a:extLst>
              <a:ext uri="{FF2B5EF4-FFF2-40B4-BE49-F238E27FC236}">
                <a16:creationId xmlns:a16="http://schemas.microsoft.com/office/drawing/2014/main" id="{AE752A35-863A-A3B1-024E-18E799BE28F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616669" y="5566062"/>
            <a:ext cx="632774" cy="646474"/>
          </a:xfrm>
          <a:prstGeom prst="rect">
            <a:avLst/>
          </a:prstGeom>
        </p:spPr>
      </p:pic>
      <p:pic>
        <p:nvPicPr>
          <p:cNvPr id="34" name="Picture 33" descr="A green circle with text&#10;&#10;AI-generated content may be incorrect.">
            <a:extLst>
              <a:ext uri="{FF2B5EF4-FFF2-40B4-BE49-F238E27FC236}">
                <a16:creationId xmlns:a16="http://schemas.microsoft.com/office/drawing/2014/main" id="{27882ED2-1C92-20EB-EBB3-699E436243E2}"/>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728154" y="5519090"/>
            <a:ext cx="708843" cy="745245"/>
          </a:xfrm>
          <a:prstGeom prst="rect">
            <a:avLst/>
          </a:prstGeom>
        </p:spPr>
      </p:pic>
      <p:pic>
        <p:nvPicPr>
          <p:cNvPr id="35" name="Picture 34" descr="A red and white circle with a leaf and text&#10;&#10;AI-generated content may be incorrect.">
            <a:extLst>
              <a:ext uri="{FF2B5EF4-FFF2-40B4-BE49-F238E27FC236}">
                <a16:creationId xmlns:a16="http://schemas.microsoft.com/office/drawing/2014/main" id="{DB192024-F368-3C05-05BF-E8A69A28CA8F}"/>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8912708" y="5566062"/>
            <a:ext cx="634079" cy="639167"/>
          </a:xfrm>
          <a:prstGeom prst="rect">
            <a:avLst/>
          </a:prstGeom>
        </p:spPr>
      </p:pic>
      <p:sp>
        <p:nvSpPr>
          <p:cNvPr id="3" name="Rectangle 2">
            <a:extLst>
              <a:ext uri="{FF2B5EF4-FFF2-40B4-BE49-F238E27FC236}">
                <a16:creationId xmlns:a16="http://schemas.microsoft.com/office/drawing/2014/main" id="{448D4E15-5BB3-5D76-CA98-E189D9E7B0BC}"/>
              </a:ext>
            </a:extLst>
          </p:cNvPr>
          <p:cNvSpPr/>
          <p:nvPr/>
        </p:nvSpPr>
        <p:spPr>
          <a:xfrm rot="16200000">
            <a:off x="2942341" y="-1837193"/>
            <a:ext cx="55315" cy="594000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rgbClr val="00B050"/>
              </a:solidFill>
            </a:endParaRPr>
          </a:p>
        </p:txBody>
      </p:sp>
    </p:spTree>
    <p:extLst>
      <p:ext uri="{BB962C8B-B14F-4D97-AF65-F5344CB8AC3E}">
        <p14:creationId xmlns:p14="http://schemas.microsoft.com/office/powerpoint/2010/main" val="34666640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Top Corners Snipped 19">
            <a:extLst>
              <a:ext uri="{FF2B5EF4-FFF2-40B4-BE49-F238E27FC236}">
                <a16:creationId xmlns:a16="http://schemas.microsoft.com/office/drawing/2014/main" id="{6889FBA9-FAB8-8E38-A4F2-D1C764994C32}"/>
              </a:ext>
            </a:extLst>
          </p:cNvPr>
          <p:cNvSpPr/>
          <p:nvPr/>
        </p:nvSpPr>
        <p:spPr>
          <a:xfrm>
            <a:off x="-2" y="1311178"/>
            <a:ext cx="12192002" cy="2009819"/>
          </a:xfrm>
          <a:prstGeom prst="snip2SameRect">
            <a:avLst>
              <a:gd name="adj1" fmla="val 0"/>
              <a:gd name="adj2" fmla="val 0"/>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6ED01C3C-5B98-9648-055A-D8B0987A9B02}"/>
              </a:ext>
            </a:extLst>
          </p:cNvPr>
          <p:cNvSpPr>
            <a:spLocks noGrp="1"/>
          </p:cNvSpPr>
          <p:nvPr>
            <p:ph idx="1"/>
          </p:nvPr>
        </p:nvSpPr>
        <p:spPr>
          <a:xfrm>
            <a:off x="838200" y="1430940"/>
            <a:ext cx="10515600" cy="1859450"/>
          </a:xfrm>
        </p:spPr>
        <p:txBody>
          <a:bodyPr>
            <a:normAutofit/>
          </a:bodyPr>
          <a:lstStyle/>
          <a:p>
            <a:pPr marL="0" indent="0">
              <a:buNone/>
            </a:pPr>
            <a:r>
              <a:rPr lang="en-US" b="1" dirty="0">
                <a:latin typeface="Avenir Next LT Pro" panose="020B0504020202020204" pitchFamily="34" charset="0"/>
              </a:rPr>
              <a:t>Contact Information:</a:t>
            </a:r>
            <a:endParaRPr lang="en-US" dirty="0">
              <a:latin typeface="Avenir Next LT Pro" panose="020B0504020202020204" pitchFamily="34" charset="0"/>
            </a:endParaRPr>
          </a:p>
          <a:p>
            <a:pPr marL="744538" lvl="1" indent="0">
              <a:spcAft>
                <a:spcPts val="400"/>
              </a:spcAft>
              <a:buNone/>
            </a:pPr>
            <a:r>
              <a:rPr lang="en-US" dirty="0">
                <a:latin typeface="Avenir Next LT Pro" panose="020B0504020202020204" pitchFamily="34" charset="0"/>
              </a:rPr>
              <a:t>Website: </a:t>
            </a:r>
            <a:r>
              <a:rPr lang="en-US" dirty="0">
                <a:latin typeface="Avenir Next LT Pro" panose="020B0504020202020204" pitchFamily="34" charset="0"/>
                <a:hlinkClick r:id="rId3"/>
              </a:rPr>
              <a:t>www.sabinsa.com</a:t>
            </a:r>
            <a:r>
              <a:rPr lang="en-US" dirty="0">
                <a:latin typeface="Avenir Next LT Pro" panose="020B0504020202020204" pitchFamily="34" charset="0"/>
              </a:rPr>
              <a:t> | </a:t>
            </a:r>
            <a:r>
              <a:rPr lang="en-US" dirty="0">
                <a:latin typeface="Avenir Next LT Pro" panose="020B0504020202020204" pitchFamily="34" charset="0"/>
                <a:hlinkClick r:id="rId4"/>
              </a:rPr>
              <a:t>www.livlonga.com</a:t>
            </a:r>
            <a:endParaRPr lang="en-US" dirty="0">
              <a:latin typeface="Avenir Next LT Pro" panose="020B0504020202020204" pitchFamily="34" charset="0"/>
            </a:endParaRPr>
          </a:p>
          <a:p>
            <a:pPr marL="744538" lvl="1" indent="0">
              <a:spcAft>
                <a:spcPts val="400"/>
              </a:spcAft>
              <a:buNone/>
            </a:pPr>
            <a:r>
              <a:rPr lang="en-US" dirty="0">
                <a:latin typeface="Avenir Next LT Pro" panose="020B0504020202020204" pitchFamily="34" charset="0"/>
              </a:rPr>
              <a:t>Email: </a:t>
            </a:r>
            <a:r>
              <a:rPr lang="en-US" dirty="0">
                <a:latin typeface="Avenir Next LT Pro" panose="020B0504020202020204" pitchFamily="34" charset="0"/>
                <a:hlinkClick r:id="rId5"/>
              </a:rPr>
              <a:t>info@sabinsa.com</a:t>
            </a:r>
            <a:endParaRPr lang="en-US" dirty="0">
              <a:latin typeface="Avenir Next LT Pro" panose="020B0504020202020204" pitchFamily="34" charset="0"/>
            </a:endParaRPr>
          </a:p>
          <a:p>
            <a:pPr marL="744538" lvl="1" indent="0">
              <a:spcAft>
                <a:spcPts val="400"/>
              </a:spcAft>
              <a:buNone/>
            </a:pPr>
            <a:r>
              <a:rPr lang="en-US" dirty="0">
                <a:latin typeface="Avenir Next LT Pro" panose="020B0504020202020204" pitchFamily="34" charset="0"/>
              </a:rPr>
              <a:t>Phone: +1 (732) 777-1111</a:t>
            </a:r>
            <a:endParaRPr lang="en-US" dirty="0"/>
          </a:p>
        </p:txBody>
      </p:sp>
      <p:sp>
        <p:nvSpPr>
          <p:cNvPr id="3" name="Title 2">
            <a:extLst>
              <a:ext uri="{FF2B5EF4-FFF2-40B4-BE49-F238E27FC236}">
                <a16:creationId xmlns:a16="http://schemas.microsoft.com/office/drawing/2014/main" id="{16EA46BE-FD43-7FE6-1FF7-5DFC9A1DFD53}"/>
              </a:ext>
            </a:extLst>
          </p:cNvPr>
          <p:cNvSpPr>
            <a:spLocks noGrp="1"/>
          </p:cNvSpPr>
          <p:nvPr>
            <p:ph type="title"/>
          </p:nvPr>
        </p:nvSpPr>
        <p:spPr>
          <a:xfrm>
            <a:off x="994203" y="362404"/>
            <a:ext cx="10515600" cy="747259"/>
          </a:xfrm>
        </p:spPr>
        <p:txBody>
          <a:bodyPr/>
          <a:lstStyle/>
          <a:p>
            <a:r>
              <a:rPr lang="en-US" dirty="0">
                <a:latin typeface="Avenir Next LT Pro Demi" panose="020B0704020202020204" pitchFamily="34" charset="0"/>
              </a:rPr>
              <a:t>Questions &amp; Answers </a:t>
            </a:r>
          </a:p>
        </p:txBody>
      </p:sp>
      <p:pic>
        <p:nvPicPr>
          <p:cNvPr id="7" name="Picture 6" descr="A person in a blue shirt&#10;&#10;AI-generated content may be incorrect.">
            <a:extLst>
              <a:ext uri="{FF2B5EF4-FFF2-40B4-BE49-F238E27FC236}">
                <a16:creationId xmlns:a16="http://schemas.microsoft.com/office/drawing/2014/main" id="{0467A6A2-E967-AB67-5C88-68C3B1BB46B2}"/>
              </a:ext>
            </a:extLst>
          </p:cNvPr>
          <p:cNvPicPr>
            <a:picLocks noChangeAspect="1"/>
          </p:cNvPicPr>
          <p:nvPr/>
        </p:nvPicPr>
        <p:blipFill>
          <a:blip r:embed="rId6"/>
          <a:srcRect l="10391" r="10391"/>
          <a:stretch>
            <a:fillRect/>
          </a:stretch>
        </p:blipFill>
        <p:spPr>
          <a:xfrm>
            <a:off x="1192379" y="3830496"/>
            <a:ext cx="2269967" cy="2507331"/>
          </a:xfrm>
          <a:prstGeom prst="rect">
            <a:avLst/>
          </a:prstGeom>
        </p:spPr>
      </p:pic>
      <p:sp>
        <p:nvSpPr>
          <p:cNvPr id="4" name="Rectangle 3">
            <a:extLst>
              <a:ext uri="{FF2B5EF4-FFF2-40B4-BE49-F238E27FC236}">
                <a16:creationId xmlns:a16="http://schemas.microsoft.com/office/drawing/2014/main" id="{5BFF5833-9775-9D74-C952-4AF6CA62326E}"/>
              </a:ext>
            </a:extLst>
          </p:cNvPr>
          <p:cNvSpPr/>
          <p:nvPr/>
        </p:nvSpPr>
        <p:spPr>
          <a:xfrm rot="16200000">
            <a:off x="2942341" y="-1837193"/>
            <a:ext cx="55315" cy="594000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rgbClr val="00B050"/>
              </a:solidFill>
            </a:endParaRPr>
          </a:p>
        </p:txBody>
      </p:sp>
      <p:sp>
        <p:nvSpPr>
          <p:cNvPr id="9" name="TextBox 8">
            <a:extLst>
              <a:ext uri="{FF2B5EF4-FFF2-40B4-BE49-F238E27FC236}">
                <a16:creationId xmlns:a16="http://schemas.microsoft.com/office/drawing/2014/main" id="{A316B7F0-3B11-7DD7-2A28-490AD733D021}"/>
              </a:ext>
            </a:extLst>
          </p:cNvPr>
          <p:cNvSpPr txBox="1"/>
          <p:nvPr/>
        </p:nvSpPr>
        <p:spPr>
          <a:xfrm>
            <a:off x="838200" y="3320998"/>
            <a:ext cx="3981558" cy="461665"/>
          </a:xfrm>
          <a:prstGeom prst="rect">
            <a:avLst/>
          </a:prstGeom>
          <a:noFill/>
        </p:spPr>
        <p:txBody>
          <a:bodyPr wrap="square" rtlCol="0">
            <a:spAutoFit/>
          </a:bodyPr>
          <a:lstStyle/>
          <a:p>
            <a:r>
              <a:rPr lang="en-US" sz="2400" dirty="0">
                <a:latin typeface="Avenir Next LT Pro Demi" panose="020B0704020202020204" pitchFamily="34" charset="0"/>
              </a:rPr>
              <a:t>Speakers:</a:t>
            </a:r>
          </a:p>
        </p:txBody>
      </p:sp>
      <p:pic>
        <p:nvPicPr>
          <p:cNvPr id="5" name="Picture 4" descr="A person in a suit and tie&#10;&#10;AI-generated content may be incorrect.">
            <a:extLst>
              <a:ext uri="{FF2B5EF4-FFF2-40B4-BE49-F238E27FC236}">
                <a16:creationId xmlns:a16="http://schemas.microsoft.com/office/drawing/2014/main" id="{A7114934-F97E-A638-9CCA-F1DF358CC229}"/>
              </a:ext>
            </a:extLst>
          </p:cNvPr>
          <p:cNvPicPr>
            <a:picLocks noChangeAspect="1"/>
          </p:cNvPicPr>
          <p:nvPr/>
        </p:nvPicPr>
        <p:blipFill>
          <a:blip r:embed="rId7"/>
          <a:srcRect l="7599" r="51546"/>
          <a:stretch>
            <a:fillRect/>
          </a:stretch>
        </p:blipFill>
        <p:spPr>
          <a:xfrm>
            <a:off x="6027810" y="3830496"/>
            <a:ext cx="2269967" cy="2476442"/>
          </a:xfrm>
          <a:prstGeom prst="rect">
            <a:avLst/>
          </a:prstGeom>
        </p:spPr>
      </p:pic>
      <p:pic>
        <p:nvPicPr>
          <p:cNvPr id="11" name="Graphic 10">
            <a:extLst>
              <a:ext uri="{FF2B5EF4-FFF2-40B4-BE49-F238E27FC236}">
                <a16:creationId xmlns:a16="http://schemas.microsoft.com/office/drawing/2014/main" id="{16CCCDE9-AB30-37DE-E0D2-4D08FDBE169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24447" y="2773838"/>
            <a:ext cx="332248" cy="332248"/>
          </a:xfrm>
          <a:prstGeom prst="rect">
            <a:avLst/>
          </a:prstGeom>
          <a:effectLst/>
        </p:spPr>
      </p:pic>
      <p:pic>
        <p:nvPicPr>
          <p:cNvPr id="12" name="Graphic 11">
            <a:extLst>
              <a:ext uri="{FF2B5EF4-FFF2-40B4-BE49-F238E27FC236}">
                <a16:creationId xmlns:a16="http://schemas.microsoft.com/office/drawing/2014/main" id="{964ED250-0FBC-81F2-A9FE-7EFDE6CA66D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95300" y="1923213"/>
            <a:ext cx="310044" cy="310044"/>
          </a:xfrm>
          <a:prstGeom prst="rect">
            <a:avLst/>
          </a:prstGeom>
          <a:effectLst/>
        </p:spPr>
      </p:pic>
      <p:pic>
        <p:nvPicPr>
          <p:cNvPr id="15" name="Graphic 14">
            <a:extLst>
              <a:ext uri="{FF2B5EF4-FFF2-40B4-BE49-F238E27FC236}">
                <a16:creationId xmlns:a16="http://schemas.microsoft.com/office/drawing/2014/main" id="{AD18059D-54BE-06EE-F4F5-6F54BF75A2C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76838" y="2342886"/>
            <a:ext cx="346968" cy="346968"/>
          </a:xfrm>
          <a:prstGeom prst="rect">
            <a:avLst/>
          </a:prstGeom>
          <a:effectLst/>
        </p:spPr>
      </p:pic>
      <p:sp>
        <p:nvSpPr>
          <p:cNvPr id="18" name="TextBox 17">
            <a:extLst>
              <a:ext uri="{FF2B5EF4-FFF2-40B4-BE49-F238E27FC236}">
                <a16:creationId xmlns:a16="http://schemas.microsoft.com/office/drawing/2014/main" id="{45AA722F-641C-B92F-5E58-6B796CEBEB2E}"/>
              </a:ext>
            </a:extLst>
          </p:cNvPr>
          <p:cNvSpPr txBox="1"/>
          <p:nvPr/>
        </p:nvSpPr>
        <p:spPr>
          <a:xfrm>
            <a:off x="3550157" y="3830496"/>
            <a:ext cx="2389842" cy="646331"/>
          </a:xfrm>
          <a:prstGeom prst="rect">
            <a:avLst/>
          </a:prstGeom>
          <a:noFill/>
        </p:spPr>
        <p:txBody>
          <a:bodyPr wrap="square" rtlCol="0">
            <a:spAutoFit/>
          </a:bodyPr>
          <a:lstStyle/>
          <a:p>
            <a:pPr marL="0" lvl="1"/>
            <a:r>
              <a:rPr lang="en-US" b="1" dirty="0">
                <a:latin typeface="Avenir Next LT Pro" panose="020B0504020202020204" pitchFamily="34" charset="0"/>
              </a:rPr>
              <a:t>Mo Hussain</a:t>
            </a:r>
          </a:p>
          <a:p>
            <a:pPr marL="0" lvl="2"/>
            <a:r>
              <a:rPr lang="en-US" dirty="0">
                <a:latin typeface="Avenir Next LT Pro" panose="020B0504020202020204" pitchFamily="34" charset="0"/>
              </a:rPr>
              <a:t>VP Strategic Affairs</a:t>
            </a:r>
          </a:p>
        </p:txBody>
      </p:sp>
      <p:sp>
        <p:nvSpPr>
          <p:cNvPr id="19" name="TextBox 18">
            <a:extLst>
              <a:ext uri="{FF2B5EF4-FFF2-40B4-BE49-F238E27FC236}">
                <a16:creationId xmlns:a16="http://schemas.microsoft.com/office/drawing/2014/main" id="{F541281C-2592-C03F-739E-AD103387F3DD}"/>
              </a:ext>
            </a:extLst>
          </p:cNvPr>
          <p:cNvSpPr txBox="1"/>
          <p:nvPr/>
        </p:nvSpPr>
        <p:spPr>
          <a:xfrm>
            <a:off x="8443935" y="3804816"/>
            <a:ext cx="2841197" cy="1200329"/>
          </a:xfrm>
          <a:prstGeom prst="rect">
            <a:avLst/>
          </a:prstGeom>
          <a:noFill/>
        </p:spPr>
        <p:txBody>
          <a:bodyPr wrap="square" rtlCol="0">
            <a:spAutoFit/>
          </a:bodyPr>
          <a:lstStyle/>
          <a:p>
            <a:pPr marL="0" lvl="1"/>
            <a:r>
              <a:rPr lang="en-US" b="1" dirty="0">
                <a:latin typeface="Avenir Next LT Pro" panose="020B0504020202020204" pitchFamily="34" charset="0"/>
              </a:rPr>
              <a:t>Dr. Sreeram Krishnan</a:t>
            </a:r>
          </a:p>
          <a:p>
            <a:pPr marL="0" lvl="2"/>
            <a:r>
              <a:rPr lang="en-US" dirty="0">
                <a:latin typeface="Avenir Next LT Pro" panose="020B0504020202020204" pitchFamily="34" charset="0"/>
              </a:rPr>
              <a:t>Global Sr. Manager, IP &amp; Scientific Strategy and Compliance</a:t>
            </a:r>
          </a:p>
        </p:txBody>
      </p:sp>
      <p:grpSp>
        <p:nvGrpSpPr>
          <p:cNvPr id="21" name="Group 20">
            <a:extLst>
              <a:ext uri="{FF2B5EF4-FFF2-40B4-BE49-F238E27FC236}">
                <a16:creationId xmlns:a16="http://schemas.microsoft.com/office/drawing/2014/main" id="{9172A7FD-7E63-639E-0CA3-BC9A5F5FE536}"/>
              </a:ext>
            </a:extLst>
          </p:cNvPr>
          <p:cNvGrpSpPr/>
          <p:nvPr/>
        </p:nvGrpSpPr>
        <p:grpSpPr>
          <a:xfrm>
            <a:off x="9220200" y="-6167"/>
            <a:ext cx="2971800" cy="2247900"/>
            <a:chOff x="7075077" y="0"/>
            <a:chExt cx="2971800" cy="2247900"/>
          </a:xfrm>
        </p:grpSpPr>
        <p:pic>
          <p:nvPicPr>
            <p:cNvPr id="22" name="Picture 21">
              <a:extLst>
                <a:ext uri="{FF2B5EF4-FFF2-40B4-BE49-F238E27FC236}">
                  <a16:creationId xmlns:a16="http://schemas.microsoft.com/office/drawing/2014/main" id="{124872E5-9F92-B946-BA99-5B4820453316}"/>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7075077" y="0"/>
              <a:ext cx="2971800" cy="2247900"/>
            </a:xfrm>
            <a:prstGeom prst="rect">
              <a:avLst/>
            </a:prstGeom>
          </p:spPr>
        </p:pic>
        <p:pic>
          <p:nvPicPr>
            <p:cNvPr id="23" name="Picture 22" descr="C:\Documents and Settings\girishkg\Desktop\SabinsaLogo_00.wmf">
              <a:extLst>
                <a:ext uri="{FF2B5EF4-FFF2-40B4-BE49-F238E27FC236}">
                  <a16:creationId xmlns:a16="http://schemas.microsoft.com/office/drawing/2014/main" id="{B84E107E-1459-20A1-5E46-58B8EA2DA08E}"/>
                </a:ext>
              </a:extLst>
            </p:cNvPr>
            <p:cNvPicPr>
              <a:picLocks noChangeAspect="1" noChangeArrowheads="1"/>
            </p:cNvPicPr>
            <p:nvPr userDrawn="1"/>
          </p:nvPicPr>
          <p:blipFill>
            <a:blip r:embed="rId15" cstate="print"/>
            <a:srcRect/>
            <a:stretch>
              <a:fillRect/>
            </a:stretch>
          </p:blipFill>
          <p:spPr bwMode="auto">
            <a:xfrm>
              <a:off x="9456354" y="172720"/>
              <a:ext cx="434407" cy="604520"/>
            </a:xfrm>
            <a:prstGeom prst="rect">
              <a:avLst/>
            </a:prstGeom>
            <a:noFill/>
          </p:spPr>
        </p:pic>
      </p:grpSp>
    </p:spTree>
    <p:extLst>
      <p:ext uri="{BB962C8B-B14F-4D97-AF65-F5344CB8AC3E}">
        <p14:creationId xmlns:p14="http://schemas.microsoft.com/office/powerpoint/2010/main" val="11590860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4658B-774C-EBF8-3A84-EAD8A5E6BB12}"/>
            </a:ext>
          </a:extLst>
        </p:cNvPr>
        <p:cNvGrpSpPr/>
        <p:nvPr/>
      </p:nvGrpSpPr>
      <p:grpSpPr>
        <a:xfrm>
          <a:off x="0" y="0"/>
          <a:ext cx="0" cy="0"/>
          <a:chOff x="0" y="0"/>
          <a:chExt cx="0" cy="0"/>
        </a:xfrm>
      </p:grpSpPr>
      <p:pic>
        <p:nvPicPr>
          <p:cNvPr id="2" name="Picture 1" descr="A close-up of spices&#10;&#10;AI-generated content may be incorrect.">
            <a:extLst>
              <a:ext uri="{FF2B5EF4-FFF2-40B4-BE49-F238E27FC236}">
                <a16:creationId xmlns:a16="http://schemas.microsoft.com/office/drawing/2014/main" id="{FCF7568A-AAB5-C052-DBD2-1C5DA5877EA7}"/>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0"/>
            <a:ext cx="12378374" cy="6858000"/>
          </a:xfrm>
          <a:prstGeom prst="rect">
            <a:avLst/>
          </a:prstGeom>
          <a:solidFill>
            <a:schemeClr val="tx1">
              <a:alpha val="80000"/>
            </a:schemeClr>
          </a:solidFill>
          <a:ln>
            <a:noFill/>
          </a:ln>
        </p:spPr>
      </p:pic>
      <p:sp>
        <p:nvSpPr>
          <p:cNvPr id="5" name="Title 4">
            <a:extLst>
              <a:ext uri="{FF2B5EF4-FFF2-40B4-BE49-F238E27FC236}">
                <a16:creationId xmlns:a16="http://schemas.microsoft.com/office/drawing/2014/main" id="{8F4CA54F-0932-C003-37C1-B8E7EB52A64D}"/>
              </a:ext>
            </a:extLst>
          </p:cNvPr>
          <p:cNvSpPr>
            <a:spLocks noGrp="1"/>
          </p:cNvSpPr>
          <p:nvPr>
            <p:ph type="title"/>
          </p:nvPr>
        </p:nvSpPr>
        <p:spPr>
          <a:xfrm>
            <a:off x="838200" y="1056614"/>
            <a:ext cx="10275498" cy="2852737"/>
          </a:xfrm>
        </p:spPr>
        <p:txBody>
          <a:bodyPr anchor="ctr">
            <a:normAutofit/>
          </a:bodyPr>
          <a:lstStyle/>
          <a:p>
            <a:pPr algn="ctr"/>
            <a:r>
              <a:rPr lang="en-US" sz="8800" dirty="0">
                <a:solidFill>
                  <a:schemeClr val="tx1">
                    <a:lumMod val="75000"/>
                    <a:lumOff val="25000"/>
                  </a:schemeClr>
                </a:solidFill>
                <a:latin typeface="Avenir Next LT Pro Demi" panose="020B0704020202020204" pitchFamily="34" charset="0"/>
              </a:rPr>
              <a:t>Thank You!</a:t>
            </a:r>
          </a:p>
        </p:txBody>
      </p:sp>
      <p:grpSp>
        <p:nvGrpSpPr>
          <p:cNvPr id="20" name="Group 19">
            <a:extLst>
              <a:ext uri="{FF2B5EF4-FFF2-40B4-BE49-F238E27FC236}">
                <a16:creationId xmlns:a16="http://schemas.microsoft.com/office/drawing/2014/main" id="{0B70C987-D3A1-A868-9C53-551CBDDC5E77}"/>
              </a:ext>
            </a:extLst>
          </p:cNvPr>
          <p:cNvGrpSpPr/>
          <p:nvPr/>
        </p:nvGrpSpPr>
        <p:grpSpPr>
          <a:xfrm>
            <a:off x="4181606" y="418350"/>
            <a:ext cx="3588686" cy="840144"/>
            <a:chOff x="3444312" y="198891"/>
            <a:chExt cx="4268836" cy="999373"/>
          </a:xfrm>
        </p:grpSpPr>
        <p:pic>
          <p:nvPicPr>
            <p:cNvPr id="11" name="Picture 10" descr="A blue logo with a leaf in the middle&#10;&#10;AI-generated content may be incorrect.">
              <a:extLst>
                <a:ext uri="{FF2B5EF4-FFF2-40B4-BE49-F238E27FC236}">
                  <a16:creationId xmlns:a16="http://schemas.microsoft.com/office/drawing/2014/main" id="{F814F8D1-4F00-B537-A415-108644B39693}"/>
                </a:ext>
              </a:extLst>
            </p:cNvPr>
            <p:cNvPicPr>
              <a:picLocks noChangeAspect="1"/>
            </p:cNvPicPr>
            <p:nvPr/>
          </p:nvPicPr>
          <p:blipFill>
            <a:blip r:embed="rId3"/>
            <a:stretch>
              <a:fillRect/>
            </a:stretch>
          </p:blipFill>
          <p:spPr>
            <a:xfrm>
              <a:off x="6759816" y="198891"/>
              <a:ext cx="953332" cy="999373"/>
            </a:xfrm>
            <a:prstGeom prst="rect">
              <a:avLst/>
            </a:prstGeom>
            <a:effectLst>
              <a:softEdge rad="0"/>
            </a:effectLst>
          </p:spPr>
        </p:pic>
        <p:pic>
          <p:nvPicPr>
            <p:cNvPr id="12" name="Picture Placeholder 7">
              <a:extLst>
                <a:ext uri="{FF2B5EF4-FFF2-40B4-BE49-F238E27FC236}">
                  <a16:creationId xmlns:a16="http://schemas.microsoft.com/office/drawing/2014/main" id="{BB24A1CA-BE60-FBFD-B989-A28F955A71FB}"/>
                </a:ext>
              </a:extLst>
            </p:cNvPr>
            <p:cNvPicPr>
              <a:picLocks noChangeAspect="1"/>
            </p:cNvPicPr>
            <p:nvPr/>
          </p:nvPicPr>
          <p:blipFill>
            <a:blip r:embed="rId4"/>
            <a:stretch>
              <a:fillRect/>
            </a:stretch>
          </p:blipFill>
          <p:spPr>
            <a:xfrm>
              <a:off x="3444312" y="553122"/>
              <a:ext cx="2832932" cy="290912"/>
            </a:xfrm>
            <a:prstGeom prst="rect">
              <a:avLst/>
            </a:prstGeom>
            <a:noFill/>
          </p:spPr>
        </p:pic>
        <p:cxnSp>
          <p:nvCxnSpPr>
            <p:cNvPr id="15" name="Straight Connector 14">
              <a:extLst>
                <a:ext uri="{FF2B5EF4-FFF2-40B4-BE49-F238E27FC236}">
                  <a16:creationId xmlns:a16="http://schemas.microsoft.com/office/drawing/2014/main" id="{8398F5A7-F6FF-8AE5-3236-0EB663BFE32B}"/>
                </a:ext>
              </a:extLst>
            </p:cNvPr>
            <p:cNvCxnSpPr>
              <a:cxnSpLocks/>
            </p:cNvCxnSpPr>
            <p:nvPr/>
          </p:nvCxnSpPr>
          <p:spPr>
            <a:xfrm>
              <a:off x="6549800" y="230155"/>
              <a:ext cx="0" cy="93684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143465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1099937-B9F5-10F3-600A-5D195522C646}"/>
              </a:ext>
            </a:extLst>
          </p:cNvPr>
          <p:cNvSpPr txBox="1">
            <a:spLocks/>
          </p:cNvSpPr>
          <p:nvPr/>
        </p:nvSpPr>
        <p:spPr>
          <a:xfrm>
            <a:off x="3664045" y="300486"/>
            <a:ext cx="4863910" cy="595147"/>
          </a:xfrm>
          <a:prstGeom prst="rect">
            <a:avLst/>
          </a:prstGeom>
        </p:spPr>
        <p:txBody>
          <a:bodyPr>
            <a:noAutofit/>
          </a:bodyPr>
          <a:lstStyle>
            <a:lvl1pPr algn="l" defTabSz="914400" rtl="0" eaLnBrk="1" latinLnBrk="0" hangingPunct="1">
              <a:lnSpc>
                <a:spcPct val="90000"/>
              </a:lnSpc>
              <a:spcBef>
                <a:spcPct val="0"/>
              </a:spcBef>
              <a:buNone/>
              <a:defRPr sz="4400" b="1" i="0" kern="1200">
                <a:solidFill>
                  <a:srgbClr val="292D78"/>
                </a:solidFill>
                <a:latin typeface="Avenir Black" panose="02000503020000020003"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000" dirty="0">
                <a:latin typeface="Avenir Next LT Pro Demi" panose="020B0704020202020204" pitchFamily="34" charset="0"/>
              </a:rPr>
              <a:t>s</a:t>
            </a:r>
            <a:r>
              <a:rPr kumimoji="0" lang="en-US" sz="4000" b="1" u="none" strike="noStrike" kern="1200" cap="none" spc="0" normalizeH="0" baseline="0" noProof="0" dirty="0" err="1">
                <a:ln>
                  <a:noFill/>
                </a:ln>
                <a:solidFill>
                  <a:srgbClr val="292D78"/>
                </a:solidFill>
                <a:effectLst/>
                <a:uLnTx/>
                <a:uFillTx/>
                <a:latin typeface="Avenir Next LT Pro Demi" panose="020B0704020202020204" pitchFamily="34" charset="0"/>
              </a:rPr>
              <a:t>abinsa.com</a:t>
            </a:r>
            <a:endParaRPr kumimoji="0" lang="en-US" sz="4000" b="1" u="none" strike="noStrike" kern="1200" cap="none" spc="0" normalizeH="0" baseline="0" noProof="0" dirty="0">
              <a:ln>
                <a:noFill/>
              </a:ln>
              <a:solidFill>
                <a:srgbClr val="292D78"/>
              </a:solidFill>
              <a:effectLst/>
              <a:uLnTx/>
              <a:uFillTx/>
              <a:latin typeface="Avenir Next LT Pro Demi" panose="020B0704020202020204" pitchFamily="34" charset="0"/>
            </a:endParaRPr>
          </a:p>
        </p:txBody>
      </p:sp>
      <p:sp>
        <p:nvSpPr>
          <p:cNvPr id="11" name="Text Placeholder 5">
            <a:extLst>
              <a:ext uri="{FF2B5EF4-FFF2-40B4-BE49-F238E27FC236}">
                <a16:creationId xmlns:a16="http://schemas.microsoft.com/office/drawing/2014/main" id="{4F44E792-5D59-4A85-9C40-469E382DA201}"/>
              </a:ext>
            </a:extLst>
          </p:cNvPr>
          <p:cNvSpPr txBox="1">
            <a:spLocks/>
          </p:cNvSpPr>
          <p:nvPr/>
        </p:nvSpPr>
        <p:spPr>
          <a:xfrm>
            <a:off x="3904361" y="5036036"/>
            <a:ext cx="4396281" cy="3879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2005E"/>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2005E"/>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2005E"/>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2005E"/>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2005E"/>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dirty="0"/>
              <a:t>participating members of:</a:t>
            </a:r>
          </a:p>
        </p:txBody>
      </p:sp>
      <p:pic>
        <p:nvPicPr>
          <p:cNvPr id="113" name="Picture 112">
            <a:extLst>
              <a:ext uri="{FF2B5EF4-FFF2-40B4-BE49-F238E27FC236}">
                <a16:creationId xmlns:a16="http://schemas.microsoft.com/office/drawing/2014/main" id="{C9AE0296-BEDB-AD06-0507-BB53AECCA056}"/>
              </a:ext>
            </a:extLst>
          </p:cNvPr>
          <p:cNvPicPr>
            <a:picLocks noChangeAspect="1"/>
          </p:cNvPicPr>
          <p:nvPr/>
        </p:nvPicPr>
        <p:blipFill>
          <a:blip r:embed="rId3"/>
          <a:stretch>
            <a:fillRect/>
          </a:stretch>
        </p:blipFill>
        <p:spPr>
          <a:xfrm>
            <a:off x="1893519" y="5424033"/>
            <a:ext cx="8480024" cy="1044000"/>
          </a:xfrm>
          <a:prstGeom prst="rect">
            <a:avLst/>
          </a:prstGeom>
        </p:spPr>
      </p:pic>
      <p:pic>
        <p:nvPicPr>
          <p:cNvPr id="2" name="Picture 1">
            <a:extLst>
              <a:ext uri="{FF2B5EF4-FFF2-40B4-BE49-F238E27FC236}">
                <a16:creationId xmlns:a16="http://schemas.microsoft.com/office/drawing/2014/main" id="{25A62570-D05A-B704-A21B-6A2E63017D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1791" y="1150777"/>
            <a:ext cx="1047851" cy="417933"/>
          </a:xfrm>
          <a:prstGeom prst="rect">
            <a:avLst/>
          </a:prstGeom>
        </p:spPr>
      </p:pic>
      <p:pic>
        <p:nvPicPr>
          <p:cNvPr id="3" name="Picture 2" descr="C:\Users\Shaheen\Desktop\New Sabinsa Folder  - AutoSync\Graphics\Logo\NEW FINAL LOGOS\ForsLean\ForsLean.wmf">
            <a:extLst>
              <a:ext uri="{FF2B5EF4-FFF2-40B4-BE49-F238E27FC236}">
                <a16:creationId xmlns:a16="http://schemas.microsoft.com/office/drawing/2014/main" id="{B6230ECB-D8B7-71C4-1093-0E8B148CDA52}"/>
              </a:ext>
            </a:extLst>
          </p:cNvPr>
          <p:cNvPicPr>
            <a:picLocks noChangeAspect="1" noChangeArrowheads="1"/>
          </p:cNvPicPr>
          <p:nvPr/>
        </p:nvPicPr>
        <p:blipFill>
          <a:blip r:embed="rId5" cstate="print"/>
          <a:srcRect/>
          <a:stretch>
            <a:fillRect/>
          </a:stretch>
        </p:blipFill>
        <p:spPr bwMode="auto">
          <a:xfrm>
            <a:off x="4636762" y="1188634"/>
            <a:ext cx="1033438" cy="417934"/>
          </a:xfrm>
          <a:prstGeom prst="rect">
            <a:avLst/>
          </a:prstGeom>
          <a:noFill/>
          <a:ln w="9525">
            <a:noFill/>
            <a:miter lim="800000"/>
            <a:headEnd/>
            <a:tailEnd/>
          </a:ln>
        </p:spPr>
      </p:pic>
      <p:pic>
        <p:nvPicPr>
          <p:cNvPr id="4" name="Picture 3">
            <a:extLst>
              <a:ext uri="{FF2B5EF4-FFF2-40B4-BE49-F238E27FC236}">
                <a16:creationId xmlns:a16="http://schemas.microsoft.com/office/drawing/2014/main" id="{65E4EF38-B775-38A8-984B-C59EF64A3C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7976" y="2489054"/>
            <a:ext cx="1047851" cy="288838"/>
          </a:xfrm>
          <a:prstGeom prst="rect">
            <a:avLst/>
          </a:prstGeom>
        </p:spPr>
      </p:pic>
      <p:pic>
        <p:nvPicPr>
          <p:cNvPr id="5" name="Picture 4">
            <a:extLst>
              <a:ext uri="{FF2B5EF4-FFF2-40B4-BE49-F238E27FC236}">
                <a16:creationId xmlns:a16="http://schemas.microsoft.com/office/drawing/2014/main" id="{1767DFA2-5CFA-11CC-869C-AFE925C27B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2338" y="2461338"/>
            <a:ext cx="1151181" cy="344271"/>
          </a:xfrm>
          <a:prstGeom prst="rect">
            <a:avLst/>
          </a:prstGeom>
        </p:spPr>
      </p:pic>
      <p:pic>
        <p:nvPicPr>
          <p:cNvPr id="7" name="Picture 6" descr="A yellow and black logo&#10;&#10;Description automatically generated">
            <a:extLst>
              <a:ext uri="{FF2B5EF4-FFF2-40B4-BE49-F238E27FC236}">
                <a16:creationId xmlns:a16="http://schemas.microsoft.com/office/drawing/2014/main" id="{8455989B-76E9-EC91-7F02-85DE3AE32CA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80171" y="3921642"/>
            <a:ext cx="580874" cy="472772"/>
          </a:xfrm>
          <a:prstGeom prst="rect">
            <a:avLst/>
          </a:prstGeom>
        </p:spPr>
      </p:pic>
      <p:pic>
        <p:nvPicPr>
          <p:cNvPr id="8" name="Picture 7" descr="A yellow letter on a black background&#10;&#10;Description automatically generated">
            <a:extLst>
              <a:ext uri="{FF2B5EF4-FFF2-40B4-BE49-F238E27FC236}">
                <a16:creationId xmlns:a16="http://schemas.microsoft.com/office/drawing/2014/main" id="{EC4AF9F4-6063-F4AF-5461-DA921B3DC2B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396687" y="4703171"/>
            <a:ext cx="1155585" cy="184797"/>
          </a:xfrm>
          <a:prstGeom prst="rect">
            <a:avLst/>
          </a:prstGeom>
        </p:spPr>
      </p:pic>
      <p:pic>
        <p:nvPicPr>
          <p:cNvPr id="9" name="Picture 8" descr="A black and yellow text&#10;&#10;Description automatically generated">
            <a:extLst>
              <a:ext uri="{FF2B5EF4-FFF2-40B4-BE49-F238E27FC236}">
                <a16:creationId xmlns:a16="http://schemas.microsoft.com/office/drawing/2014/main" id="{8AEA7AA6-53D8-1460-54DC-BF21B8B6A7A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800814" y="4655559"/>
            <a:ext cx="815312" cy="280020"/>
          </a:xfrm>
          <a:prstGeom prst="rect">
            <a:avLst/>
          </a:prstGeom>
        </p:spPr>
      </p:pic>
      <p:pic>
        <p:nvPicPr>
          <p:cNvPr id="10" name="Picture 9" descr="A purple and red text on a black background&#10;&#10;AI-generated content may be incorrect.">
            <a:extLst>
              <a:ext uri="{FF2B5EF4-FFF2-40B4-BE49-F238E27FC236}">
                <a16:creationId xmlns:a16="http://schemas.microsoft.com/office/drawing/2014/main" id="{A4B8323A-0E59-BE0B-F2F2-AA0E06A05F5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139161" y="3961999"/>
            <a:ext cx="1467606" cy="498136"/>
          </a:xfrm>
          <a:prstGeom prst="rect">
            <a:avLst/>
          </a:prstGeom>
        </p:spPr>
      </p:pic>
      <p:pic>
        <p:nvPicPr>
          <p:cNvPr id="12" name="Picture 11" descr="A colorful hexagon with white text&#10;&#10;AI-generated content may be incorrect.">
            <a:extLst>
              <a:ext uri="{FF2B5EF4-FFF2-40B4-BE49-F238E27FC236}">
                <a16:creationId xmlns:a16="http://schemas.microsoft.com/office/drawing/2014/main" id="{BE73E2C0-277D-36C9-43CE-C53E99FFB22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678170" y="3031379"/>
            <a:ext cx="958683" cy="553525"/>
          </a:xfrm>
          <a:prstGeom prst="rect">
            <a:avLst/>
          </a:prstGeom>
        </p:spPr>
      </p:pic>
      <p:pic>
        <p:nvPicPr>
          <p:cNvPr id="13" name="Picture 12" descr="A black background with blue and grey letters&#10;&#10;AI-generated content may be incorrect.">
            <a:extLst>
              <a:ext uri="{FF2B5EF4-FFF2-40B4-BE49-F238E27FC236}">
                <a16:creationId xmlns:a16="http://schemas.microsoft.com/office/drawing/2014/main" id="{B25D64F2-AD1B-E715-85B5-0E7E8022130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240610" y="4720988"/>
            <a:ext cx="1322993" cy="193331"/>
          </a:xfrm>
          <a:prstGeom prst="rect">
            <a:avLst/>
          </a:prstGeom>
        </p:spPr>
      </p:pic>
      <p:pic>
        <p:nvPicPr>
          <p:cNvPr id="14" name="Picture 13" descr="A purple logo with text&#10;&#10;AI-generated content may be incorrect.">
            <a:extLst>
              <a:ext uri="{FF2B5EF4-FFF2-40B4-BE49-F238E27FC236}">
                <a16:creationId xmlns:a16="http://schemas.microsoft.com/office/drawing/2014/main" id="{3DA07F95-B57A-CD1C-5A51-DC564CAFD171}"/>
              </a:ext>
            </a:extLst>
          </p:cNvPr>
          <p:cNvPicPr>
            <a:picLocks noChangeAspect="1"/>
          </p:cNvPicPr>
          <p:nvPr/>
        </p:nvPicPr>
        <p:blipFill>
          <a:blip r:embed="rId14"/>
          <a:stretch>
            <a:fillRect/>
          </a:stretch>
        </p:blipFill>
        <p:spPr>
          <a:xfrm>
            <a:off x="10726306" y="3012255"/>
            <a:ext cx="649970" cy="724679"/>
          </a:xfrm>
          <a:prstGeom prst="rect">
            <a:avLst/>
          </a:prstGeom>
        </p:spPr>
      </p:pic>
      <p:pic>
        <p:nvPicPr>
          <p:cNvPr id="15" name="Picture 14" descr="A purple text on a white background&#10;&#10;AI-generated content may be incorrect.">
            <a:extLst>
              <a:ext uri="{FF2B5EF4-FFF2-40B4-BE49-F238E27FC236}">
                <a16:creationId xmlns:a16="http://schemas.microsoft.com/office/drawing/2014/main" id="{D90AB4EC-01C1-3139-CACA-3C8BA2BADAD8}"/>
              </a:ext>
            </a:extLst>
          </p:cNvPr>
          <p:cNvPicPr>
            <a:picLocks noChangeAspect="1"/>
          </p:cNvPicPr>
          <p:nvPr/>
        </p:nvPicPr>
        <p:blipFill>
          <a:blip r:embed="rId15"/>
          <a:stretch>
            <a:fillRect/>
          </a:stretch>
        </p:blipFill>
        <p:spPr>
          <a:xfrm>
            <a:off x="4864668" y="4594086"/>
            <a:ext cx="1125896" cy="356491"/>
          </a:xfrm>
          <a:prstGeom prst="rect">
            <a:avLst/>
          </a:prstGeom>
        </p:spPr>
      </p:pic>
      <p:pic>
        <p:nvPicPr>
          <p:cNvPr id="16" name="Picture 15" descr="A green logo with white text&#10;&#10;AI-generated content may be incorrect.">
            <a:extLst>
              <a:ext uri="{FF2B5EF4-FFF2-40B4-BE49-F238E27FC236}">
                <a16:creationId xmlns:a16="http://schemas.microsoft.com/office/drawing/2014/main" id="{0BA91263-2491-1B46-512B-89EBFAD7DFC8}"/>
              </a:ext>
            </a:extLst>
          </p:cNvPr>
          <p:cNvPicPr>
            <a:picLocks noChangeAspect="1"/>
          </p:cNvPicPr>
          <p:nvPr/>
        </p:nvPicPr>
        <p:blipFill>
          <a:blip r:embed="rId16"/>
          <a:stretch>
            <a:fillRect/>
          </a:stretch>
        </p:blipFill>
        <p:spPr>
          <a:xfrm>
            <a:off x="5082967" y="3062531"/>
            <a:ext cx="860402" cy="624126"/>
          </a:xfrm>
          <a:prstGeom prst="rect">
            <a:avLst/>
          </a:prstGeom>
        </p:spPr>
      </p:pic>
      <p:pic>
        <p:nvPicPr>
          <p:cNvPr id="17" name="Picture 16" descr="A logo with leaves and text&#10;&#10;AI-generated content may be incorrect.">
            <a:extLst>
              <a:ext uri="{FF2B5EF4-FFF2-40B4-BE49-F238E27FC236}">
                <a16:creationId xmlns:a16="http://schemas.microsoft.com/office/drawing/2014/main" id="{28F53044-AAF3-87BE-A0A4-49BD3F59B70A}"/>
              </a:ext>
            </a:extLst>
          </p:cNvPr>
          <p:cNvPicPr>
            <a:picLocks noChangeAspect="1"/>
          </p:cNvPicPr>
          <p:nvPr/>
        </p:nvPicPr>
        <p:blipFill>
          <a:blip r:embed="rId17"/>
          <a:stretch>
            <a:fillRect/>
          </a:stretch>
        </p:blipFill>
        <p:spPr>
          <a:xfrm>
            <a:off x="2927962" y="2979918"/>
            <a:ext cx="701694" cy="674117"/>
          </a:xfrm>
          <a:prstGeom prst="rect">
            <a:avLst/>
          </a:prstGeom>
        </p:spPr>
      </p:pic>
      <p:pic>
        <p:nvPicPr>
          <p:cNvPr id="18" name="Picture 17" descr="A logo with pink letters&#10;&#10;AI-generated content may be incorrect.">
            <a:extLst>
              <a:ext uri="{FF2B5EF4-FFF2-40B4-BE49-F238E27FC236}">
                <a16:creationId xmlns:a16="http://schemas.microsoft.com/office/drawing/2014/main" id="{6C68967A-2D89-285B-7DE2-9FD2037B8443}"/>
              </a:ext>
            </a:extLst>
          </p:cNvPr>
          <p:cNvPicPr>
            <a:picLocks noChangeAspect="1"/>
          </p:cNvPicPr>
          <p:nvPr/>
        </p:nvPicPr>
        <p:blipFill>
          <a:blip r:embed="rId18"/>
          <a:stretch>
            <a:fillRect/>
          </a:stretch>
        </p:blipFill>
        <p:spPr>
          <a:xfrm>
            <a:off x="3875557" y="3174885"/>
            <a:ext cx="939731" cy="389988"/>
          </a:xfrm>
          <a:prstGeom prst="rect">
            <a:avLst/>
          </a:prstGeom>
        </p:spPr>
      </p:pic>
      <p:pic>
        <p:nvPicPr>
          <p:cNvPr id="19" name="Picture 18" descr="A black and yellow text with dots&#10;&#10;AI-generated content may be incorrect.">
            <a:extLst>
              <a:ext uri="{FF2B5EF4-FFF2-40B4-BE49-F238E27FC236}">
                <a16:creationId xmlns:a16="http://schemas.microsoft.com/office/drawing/2014/main" id="{A8DCDECF-5248-4821-FD63-0AD9D2B4A58F}"/>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7903499" y="3954616"/>
            <a:ext cx="999307" cy="412983"/>
          </a:xfrm>
          <a:prstGeom prst="rect">
            <a:avLst/>
          </a:prstGeom>
        </p:spPr>
      </p:pic>
      <p:pic>
        <p:nvPicPr>
          <p:cNvPr id="21" name="Picture 20" descr="A close-up of a logo&#10;&#10;AI-generated content may be incorrect.">
            <a:extLst>
              <a:ext uri="{FF2B5EF4-FFF2-40B4-BE49-F238E27FC236}">
                <a16:creationId xmlns:a16="http://schemas.microsoft.com/office/drawing/2014/main" id="{3FD71403-2337-5908-8AB8-2412BE4588EC}"/>
              </a:ext>
            </a:extLst>
          </p:cNvPr>
          <p:cNvPicPr>
            <a:picLocks noChangeAspect="1"/>
          </p:cNvPicPr>
          <p:nvPr/>
        </p:nvPicPr>
        <p:blipFill>
          <a:blip r:embed="rId20"/>
          <a:stretch>
            <a:fillRect/>
          </a:stretch>
        </p:blipFill>
        <p:spPr>
          <a:xfrm>
            <a:off x="6656674" y="4017245"/>
            <a:ext cx="978679" cy="311954"/>
          </a:xfrm>
          <a:prstGeom prst="rect">
            <a:avLst/>
          </a:prstGeom>
        </p:spPr>
      </p:pic>
      <p:pic>
        <p:nvPicPr>
          <p:cNvPr id="23" name="Picture 22" descr="A logo with orange letters and a green ball&#10;&#10;AI-generated content may be incorrect.">
            <a:extLst>
              <a:ext uri="{FF2B5EF4-FFF2-40B4-BE49-F238E27FC236}">
                <a16:creationId xmlns:a16="http://schemas.microsoft.com/office/drawing/2014/main" id="{C74C4A98-2B9F-66D6-91F1-0AD64AB61B0C}"/>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972176" y="1163439"/>
            <a:ext cx="1071670" cy="375084"/>
          </a:xfrm>
          <a:prstGeom prst="rect">
            <a:avLst/>
          </a:prstGeom>
        </p:spPr>
      </p:pic>
      <p:pic>
        <p:nvPicPr>
          <p:cNvPr id="24" name="Picture 23" descr="A red and white sign with black background&#10;&#10;AI-generated content may be incorrect.">
            <a:extLst>
              <a:ext uri="{FF2B5EF4-FFF2-40B4-BE49-F238E27FC236}">
                <a16:creationId xmlns:a16="http://schemas.microsoft.com/office/drawing/2014/main" id="{2537FE3C-EDC4-A399-3CE4-2CD93147F580}"/>
              </a:ext>
            </a:extLst>
          </p:cNvPr>
          <p:cNvPicPr>
            <a:picLocks noChangeAspect="1"/>
          </p:cNvPicPr>
          <p:nvPr/>
        </p:nvPicPr>
        <p:blipFill>
          <a:blip r:embed="rId22"/>
          <a:stretch>
            <a:fillRect/>
          </a:stretch>
        </p:blipFill>
        <p:spPr>
          <a:xfrm>
            <a:off x="5969022" y="1147912"/>
            <a:ext cx="1133723" cy="396804"/>
          </a:xfrm>
          <a:prstGeom prst="rect">
            <a:avLst/>
          </a:prstGeom>
        </p:spPr>
      </p:pic>
      <p:pic>
        <p:nvPicPr>
          <p:cNvPr id="25" name="Picture 24" descr="A yellow letter on a black background&#10;&#10;AI-generated content may be incorrect.">
            <a:extLst>
              <a:ext uri="{FF2B5EF4-FFF2-40B4-BE49-F238E27FC236}">
                <a16:creationId xmlns:a16="http://schemas.microsoft.com/office/drawing/2014/main" id="{AD209FC3-3145-6848-1145-9E3142D18682}"/>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7456597" y="1265868"/>
            <a:ext cx="1293904" cy="186433"/>
          </a:xfrm>
          <a:prstGeom prst="rect">
            <a:avLst/>
          </a:prstGeom>
        </p:spPr>
      </p:pic>
      <p:pic>
        <p:nvPicPr>
          <p:cNvPr id="26" name="Picture 25" descr="A close-up of a logo&#10;&#10;AI-generated content may be incorrect.">
            <a:extLst>
              <a:ext uri="{FF2B5EF4-FFF2-40B4-BE49-F238E27FC236}">
                <a16:creationId xmlns:a16="http://schemas.microsoft.com/office/drawing/2014/main" id="{FC0B5730-3580-E34D-81B2-2D489C460234}"/>
              </a:ext>
            </a:extLst>
          </p:cNvPr>
          <p:cNvPicPr>
            <a:picLocks noChangeAspect="1"/>
          </p:cNvPicPr>
          <p:nvPr/>
        </p:nvPicPr>
        <p:blipFill>
          <a:blip r:embed="rId24"/>
          <a:stretch>
            <a:fillRect/>
          </a:stretch>
        </p:blipFill>
        <p:spPr>
          <a:xfrm>
            <a:off x="9134581" y="1724990"/>
            <a:ext cx="1356270" cy="517660"/>
          </a:xfrm>
          <a:prstGeom prst="rect">
            <a:avLst/>
          </a:prstGeom>
        </p:spPr>
      </p:pic>
      <p:pic>
        <p:nvPicPr>
          <p:cNvPr id="27" name="Picture 26" descr="A blue and black logo&#10;&#10;AI-generated content may be incorrect.">
            <a:extLst>
              <a:ext uri="{FF2B5EF4-FFF2-40B4-BE49-F238E27FC236}">
                <a16:creationId xmlns:a16="http://schemas.microsoft.com/office/drawing/2014/main" id="{5A8DB3D6-564A-EDE2-D5A9-EFB0E8FD04E3}"/>
              </a:ext>
            </a:extLst>
          </p:cNvPr>
          <p:cNvPicPr>
            <a:picLocks noChangeAspect="1"/>
          </p:cNvPicPr>
          <p:nvPr/>
        </p:nvPicPr>
        <p:blipFill>
          <a:blip r:embed="rId25"/>
          <a:stretch>
            <a:fillRect/>
          </a:stretch>
        </p:blipFill>
        <p:spPr>
          <a:xfrm>
            <a:off x="5244510" y="1774208"/>
            <a:ext cx="1541575" cy="539551"/>
          </a:xfrm>
          <a:prstGeom prst="rect">
            <a:avLst/>
          </a:prstGeom>
        </p:spPr>
      </p:pic>
      <p:pic>
        <p:nvPicPr>
          <p:cNvPr id="29" name="Picture 28" descr="A green logo with a red dot&#10;&#10;AI-generated content may be incorrect.">
            <a:extLst>
              <a:ext uri="{FF2B5EF4-FFF2-40B4-BE49-F238E27FC236}">
                <a16:creationId xmlns:a16="http://schemas.microsoft.com/office/drawing/2014/main" id="{7B72CBCF-C64D-429D-2EBD-73423A21AE11}"/>
              </a:ext>
            </a:extLst>
          </p:cNvPr>
          <p:cNvPicPr>
            <a:picLocks noChangeAspect="1"/>
          </p:cNvPicPr>
          <p:nvPr/>
        </p:nvPicPr>
        <p:blipFill>
          <a:blip r:embed="rId26"/>
          <a:stretch>
            <a:fillRect/>
          </a:stretch>
        </p:blipFill>
        <p:spPr>
          <a:xfrm>
            <a:off x="6990655" y="1809047"/>
            <a:ext cx="1142556" cy="407187"/>
          </a:xfrm>
          <a:prstGeom prst="rect">
            <a:avLst/>
          </a:prstGeom>
        </p:spPr>
      </p:pic>
      <p:pic>
        <p:nvPicPr>
          <p:cNvPr id="30" name="Picture 29" descr="A black and red logo&#10;&#10;AI-generated content may be incorrect.">
            <a:extLst>
              <a:ext uri="{FF2B5EF4-FFF2-40B4-BE49-F238E27FC236}">
                <a16:creationId xmlns:a16="http://schemas.microsoft.com/office/drawing/2014/main" id="{042EFE8B-F679-C48C-31D3-F1A5E9B67F90}"/>
              </a:ext>
            </a:extLst>
          </p:cNvPr>
          <p:cNvPicPr>
            <a:picLocks noChangeAspect="1"/>
          </p:cNvPicPr>
          <p:nvPr/>
        </p:nvPicPr>
        <p:blipFill>
          <a:blip r:embed="rId27"/>
          <a:stretch>
            <a:fillRect/>
          </a:stretch>
        </p:blipFill>
        <p:spPr>
          <a:xfrm>
            <a:off x="4179561" y="1907442"/>
            <a:ext cx="840816" cy="249442"/>
          </a:xfrm>
          <a:prstGeom prst="rect">
            <a:avLst/>
          </a:prstGeom>
        </p:spPr>
      </p:pic>
      <p:pic>
        <p:nvPicPr>
          <p:cNvPr id="31" name="Picture 30" descr="A logo with a heart shaped design&#10;&#10;AI-generated content may be incorrect.">
            <a:extLst>
              <a:ext uri="{FF2B5EF4-FFF2-40B4-BE49-F238E27FC236}">
                <a16:creationId xmlns:a16="http://schemas.microsoft.com/office/drawing/2014/main" id="{259BE73F-7660-2493-8F97-9BE63F247D4F}"/>
              </a:ext>
            </a:extLst>
          </p:cNvPr>
          <p:cNvPicPr>
            <a:picLocks noChangeAspect="1"/>
          </p:cNvPicPr>
          <p:nvPr/>
        </p:nvPicPr>
        <p:blipFill>
          <a:blip r:embed="rId28"/>
          <a:stretch>
            <a:fillRect/>
          </a:stretch>
        </p:blipFill>
        <p:spPr>
          <a:xfrm>
            <a:off x="2044538" y="2453343"/>
            <a:ext cx="1201103" cy="420386"/>
          </a:xfrm>
          <a:prstGeom prst="rect">
            <a:avLst/>
          </a:prstGeom>
        </p:spPr>
      </p:pic>
      <p:pic>
        <p:nvPicPr>
          <p:cNvPr id="32" name="Picture 31" descr="A logo with a person in the air&#10;&#10;AI-generated content may be incorrect.">
            <a:extLst>
              <a:ext uri="{FF2B5EF4-FFF2-40B4-BE49-F238E27FC236}">
                <a16:creationId xmlns:a16="http://schemas.microsoft.com/office/drawing/2014/main" id="{F126963F-D931-49F8-7BD2-ABA9863DFEC9}"/>
              </a:ext>
            </a:extLst>
          </p:cNvPr>
          <p:cNvPicPr>
            <a:picLocks noChangeAspect="1"/>
          </p:cNvPicPr>
          <p:nvPr/>
        </p:nvPicPr>
        <p:blipFill>
          <a:blip r:embed="rId29"/>
          <a:stretch>
            <a:fillRect/>
          </a:stretch>
        </p:blipFill>
        <p:spPr>
          <a:xfrm>
            <a:off x="3111803" y="1793453"/>
            <a:ext cx="863187" cy="374638"/>
          </a:xfrm>
          <a:prstGeom prst="rect">
            <a:avLst/>
          </a:prstGeom>
        </p:spPr>
      </p:pic>
      <p:pic>
        <p:nvPicPr>
          <p:cNvPr id="33" name="Picture 32" descr="A logo with green and grey letters&#10;&#10;AI-generated content may be incorrect.">
            <a:extLst>
              <a:ext uri="{FF2B5EF4-FFF2-40B4-BE49-F238E27FC236}">
                <a16:creationId xmlns:a16="http://schemas.microsoft.com/office/drawing/2014/main" id="{BDD804BD-9E4A-02C4-38B0-957A56FE359E}"/>
              </a:ext>
            </a:extLst>
          </p:cNvPr>
          <p:cNvPicPr>
            <a:picLocks noChangeAspect="1"/>
          </p:cNvPicPr>
          <p:nvPr/>
        </p:nvPicPr>
        <p:blipFill>
          <a:blip r:embed="rId30"/>
          <a:stretch>
            <a:fillRect/>
          </a:stretch>
        </p:blipFill>
        <p:spPr>
          <a:xfrm>
            <a:off x="713060" y="1199567"/>
            <a:ext cx="1064940" cy="289825"/>
          </a:xfrm>
          <a:prstGeom prst="rect">
            <a:avLst/>
          </a:prstGeom>
        </p:spPr>
      </p:pic>
      <p:pic>
        <p:nvPicPr>
          <p:cNvPr id="35" name="Picture 34" descr="A logo with a nut&#10;&#10;AI-generated content may be incorrect.">
            <a:extLst>
              <a:ext uri="{FF2B5EF4-FFF2-40B4-BE49-F238E27FC236}">
                <a16:creationId xmlns:a16="http://schemas.microsoft.com/office/drawing/2014/main" id="{B2A51AA3-1713-40F6-55F6-6E06F622E4D4}"/>
              </a:ext>
            </a:extLst>
          </p:cNvPr>
          <p:cNvPicPr>
            <a:picLocks noChangeAspect="1"/>
          </p:cNvPicPr>
          <p:nvPr/>
        </p:nvPicPr>
        <p:blipFill>
          <a:blip r:embed="rId31"/>
          <a:stretch>
            <a:fillRect/>
          </a:stretch>
        </p:blipFill>
        <p:spPr>
          <a:xfrm>
            <a:off x="658278" y="1672804"/>
            <a:ext cx="1151181" cy="639545"/>
          </a:xfrm>
          <a:prstGeom prst="rect">
            <a:avLst/>
          </a:prstGeom>
        </p:spPr>
      </p:pic>
      <p:pic>
        <p:nvPicPr>
          <p:cNvPr id="36" name="Picture 35" descr="A yellow and blue logo&#10;&#10;AI-generated content may be incorrect.">
            <a:extLst>
              <a:ext uri="{FF2B5EF4-FFF2-40B4-BE49-F238E27FC236}">
                <a16:creationId xmlns:a16="http://schemas.microsoft.com/office/drawing/2014/main" id="{88FAF4A1-4CE1-5F7E-108D-3BE493F1BEC6}"/>
              </a:ext>
            </a:extLst>
          </p:cNvPr>
          <p:cNvPicPr>
            <a:picLocks noChangeAspect="1"/>
          </p:cNvPicPr>
          <p:nvPr/>
        </p:nvPicPr>
        <p:blipFill>
          <a:blip r:embed="rId32"/>
          <a:stretch>
            <a:fillRect/>
          </a:stretch>
        </p:blipFill>
        <p:spPr>
          <a:xfrm>
            <a:off x="3091471" y="3811329"/>
            <a:ext cx="852472" cy="628137"/>
          </a:xfrm>
          <a:prstGeom prst="rect">
            <a:avLst/>
          </a:prstGeom>
        </p:spPr>
      </p:pic>
      <p:pic>
        <p:nvPicPr>
          <p:cNvPr id="37" name="Picture 36" descr="A close-up of a logo&#10;&#10;AI-generated content may be incorrect.">
            <a:extLst>
              <a:ext uri="{FF2B5EF4-FFF2-40B4-BE49-F238E27FC236}">
                <a16:creationId xmlns:a16="http://schemas.microsoft.com/office/drawing/2014/main" id="{17B5E64D-5F10-16B9-EF49-4646AA44C0C4}"/>
              </a:ext>
            </a:extLst>
          </p:cNvPr>
          <p:cNvPicPr>
            <a:picLocks noChangeAspect="1"/>
          </p:cNvPicPr>
          <p:nvPr/>
        </p:nvPicPr>
        <p:blipFill>
          <a:blip r:embed="rId33"/>
          <a:stretch>
            <a:fillRect/>
          </a:stretch>
        </p:blipFill>
        <p:spPr>
          <a:xfrm>
            <a:off x="6166646" y="3035250"/>
            <a:ext cx="752572" cy="686981"/>
          </a:xfrm>
          <a:prstGeom prst="rect">
            <a:avLst/>
          </a:prstGeom>
        </p:spPr>
      </p:pic>
      <p:pic>
        <p:nvPicPr>
          <p:cNvPr id="38" name="Picture 37" descr="A blue and orange logo&#10;&#10;AI-generated content may be incorrect.">
            <a:extLst>
              <a:ext uri="{FF2B5EF4-FFF2-40B4-BE49-F238E27FC236}">
                <a16:creationId xmlns:a16="http://schemas.microsoft.com/office/drawing/2014/main" id="{3F19A95D-59C9-ACA5-29ED-6762F7276577}"/>
              </a:ext>
            </a:extLst>
          </p:cNvPr>
          <p:cNvPicPr>
            <a:picLocks noChangeAspect="1"/>
          </p:cNvPicPr>
          <p:nvPr/>
        </p:nvPicPr>
        <p:blipFill>
          <a:blip r:embed="rId34"/>
          <a:stretch>
            <a:fillRect/>
          </a:stretch>
        </p:blipFill>
        <p:spPr>
          <a:xfrm>
            <a:off x="7122106" y="3170639"/>
            <a:ext cx="1071632" cy="375071"/>
          </a:xfrm>
          <a:prstGeom prst="rect">
            <a:avLst/>
          </a:prstGeom>
        </p:spPr>
      </p:pic>
      <p:pic>
        <p:nvPicPr>
          <p:cNvPr id="39" name="Picture 38" descr="A white text on a black background&#10;&#10;AI-generated content may be incorrect.">
            <a:extLst>
              <a:ext uri="{FF2B5EF4-FFF2-40B4-BE49-F238E27FC236}">
                <a16:creationId xmlns:a16="http://schemas.microsoft.com/office/drawing/2014/main" id="{7673182C-A569-84BE-91EF-1AA838C14431}"/>
              </a:ext>
            </a:extLst>
          </p:cNvPr>
          <p:cNvPicPr>
            <a:picLocks noChangeAspect="1"/>
          </p:cNvPicPr>
          <p:nvPr/>
        </p:nvPicPr>
        <p:blipFill>
          <a:blip r:embed="rId35"/>
          <a:stretch>
            <a:fillRect/>
          </a:stretch>
        </p:blipFill>
        <p:spPr>
          <a:xfrm>
            <a:off x="8328355" y="3108483"/>
            <a:ext cx="844291" cy="476421"/>
          </a:xfrm>
          <a:prstGeom prst="rect">
            <a:avLst/>
          </a:prstGeom>
        </p:spPr>
      </p:pic>
      <p:pic>
        <p:nvPicPr>
          <p:cNvPr id="40" name="Picture 39" descr="A logo with a ball&#10;&#10;AI-generated content may be incorrect.">
            <a:extLst>
              <a:ext uri="{FF2B5EF4-FFF2-40B4-BE49-F238E27FC236}">
                <a16:creationId xmlns:a16="http://schemas.microsoft.com/office/drawing/2014/main" id="{2CBFA017-47F4-AFE9-012C-B1713C35DB41}"/>
              </a:ext>
            </a:extLst>
          </p:cNvPr>
          <p:cNvPicPr>
            <a:picLocks noChangeAspect="1"/>
          </p:cNvPicPr>
          <p:nvPr/>
        </p:nvPicPr>
        <p:blipFill>
          <a:blip r:embed="rId36"/>
          <a:stretch>
            <a:fillRect/>
          </a:stretch>
        </p:blipFill>
        <p:spPr>
          <a:xfrm>
            <a:off x="10473822" y="3954616"/>
            <a:ext cx="1154938" cy="430030"/>
          </a:xfrm>
          <a:prstGeom prst="rect">
            <a:avLst/>
          </a:prstGeom>
        </p:spPr>
      </p:pic>
      <p:pic>
        <p:nvPicPr>
          <p:cNvPr id="41" name="Picture 40" descr="A red and blue logo&#10;&#10;AI-generated content may be incorrect.">
            <a:extLst>
              <a:ext uri="{FF2B5EF4-FFF2-40B4-BE49-F238E27FC236}">
                <a16:creationId xmlns:a16="http://schemas.microsoft.com/office/drawing/2014/main" id="{660F4E9D-2BB7-2880-4E41-1827C80F2F41}"/>
              </a:ext>
            </a:extLst>
          </p:cNvPr>
          <p:cNvPicPr>
            <a:picLocks noChangeAspect="1"/>
          </p:cNvPicPr>
          <p:nvPr/>
        </p:nvPicPr>
        <p:blipFill>
          <a:blip r:embed="rId37"/>
          <a:stretch>
            <a:fillRect/>
          </a:stretch>
        </p:blipFill>
        <p:spPr>
          <a:xfrm>
            <a:off x="10258412" y="4720988"/>
            <a:ext cx="1430820" cy="219359"/>
          </a:xfrm>
          <a:prstGeom prst="rect">
            <a:avLst/>
          </a:prstGeom>
        </p:spPr>
      </p:pic>
      <p:pic>
        <p:nvPicPr>
          <p:cNvPr id="42" name="Picture 41" descr="A logo for curcumin reduce&#10;&#10;AI-generated content may be incorrect.">
            <a:extLst>
              <a:ext uri="{FF2B5EF4-FFF2-40B4-BE49-F238E27FC236}">
                <a16:creationId xmlns:a16="http://schemas.microsoft.com/office/drawing/2014/main" id="{8EC2C12A-9B34-41F0-DB2E-B41966EA70DA}"/>
              </a:ext>
            </a:extLst>
          </p:cNvPr>
          <p:cNvPicPr>
            <a:picLocks noChangeAspect="1"/>
          </p:cNvPicPr>
          <p:nvPr/>
        </p:nvPicPr>
        <p:blipFill>
          <a:blip r:embed="rId38"/>
          <a:stretch>
            <a:fillRect/>
          </a:stretch>
        </p:blipFill>
        <p:spPr>
          <a:xfrm>
            <a:off x="749508" y="2991125"/>
            <a:ext cx="701695" cy="711135"/>
          </a:xfrm>
          <a:prstGeom prst="rect">
            <a:avLst/>
          </a:prstGeom>
        </p:spPr>
      </p:pic>
      <p:pic>
        <p:nvPicPr>
          <p:cNvPr id="43" name="Picture 42" descr="A close up of a logo&#10;&#10;AI-generated content may be incorrect.">
            <a:extLst>
              <a:ext uri="{FF2B5EF4-FFF2-40B4-BE49-F238E27FC236}">
                <a16:creationId xmlns:a16="http://schemas.microsoft.com/office/drawing/2014/main" id="{F750AC8D-6A94-DD16-BD6F-86AC66659841}"/>
              </a:ext>
            </a:extLst>
          </p:cNvPr>
          <p:cNvPicPr>
            <a:picLocks noChangeAspect="1"/>
          </p:cNvPicPr>
          <p:nvPr/>
        </p:nvPicPr>
        <p:blipFill>
          <a:blip r:embed="rId39"/>
          <a:stretch>
            <a:fillRect/>
          </a:stretch>
        </p:blipFill>
        <p:spPr>
          <a:xfrm>
            <a:off x="5892566" y="2425845"/>
            <a:ext cx="1003799" cy="414904"/>
          </a:xfrm>
          <a:prstGeom prst="rect">
            <a:avLst/>
          </a:prstGeom>
        </p:spPr>
      </p:pic>
      <p:pic>
        <p:nvPicPr>
          <p:cNvPr id="44" name="Picture 43" descr="A red rectangular sign with white text&#10;&#10;AI-generated content may be incorrect.">
            <a:extLst>
              <a:ext uri="{FF2B5EF4-FFF2-40B4-BE49-F238E27FC236}">
                <a16:creationId xmlns:a16="http://schemas.microsoft.com/office/drawing/2014/main" id="{13F10009-4FEB-69B6-76F5-B9030F505FB8}"/>
              </a:ext>
            </a:extLst>
          </p:cNvPr>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4591177" y="2351579"/>
            <a:ext cx="1151181" cy="639546"/>
          </a:xfrm>
          <a:prstGeom prst="rect">
            <a:avLst/>
          </a:prstGeom>
        </p:spPr>
      </p:pic>
      <p:pic>
        <p:nvPicPr>
          <p:cNvPr id="45" name="Picture 44" descr="A green logo with white leaves&#10;&#10;AI-generated content may be incorrect.">
            <a:extLst>
              <a:ext uri="{FF2B5EF4-FFF2-40B4-BE49-F238E27FC236}">
                <a16:creationId xmlns:a16="http://schemas.microsoft.com/office/drawing/2014/main" id="{8CFF45FC-8FA0-A500-ABE8-36ED635D8ACA}"/>
              </a:ext>
            </a:extLst>
          </p:cNvPr>
          <p:cNvPicPr>
            <a:picLocks noChangeAspect="1"/>
          </p:cNvPicPr>
          <p:nvPr/>
        </p:nvPicPr>
        <p:blipFill>
          <a:blip r:embed="rId41"/>
          <a:stretch>
            <a:fillRect/>
          </a:stretch>
        </p:blipFill>
        <p:spPr>
          <a:xfrm>
            <a:off x="7041049" y="2498662"/>
            <a:ext cx="890879" cy="292777"/>
          </a:xfrm>
          <a:prstGeom prst="rect">
            <a:avLst/>
          </a:prstGeom>
        </p:spPr>
      </p:pic>
      <p:pic>
        <p:nvPicPr>
          <p:cNvPr id="46" name="Picture 45" descr="A close up of a logo&#10;&#10;AI-generated content may be incorrect.">
            <a:extLst>
              <a:ext uri="{FF2B5EF4-FFF2-40B4-BE49-F238E27FC236}">
                <a16:creationId xmlns:a16="http://schemas.microsoft.com/office/drawing/2014/main" id="{8F699060-B75C-59AD-41A2-944C52969A21}"/>
              </a:ext>
            </a:extLst>
          </p:cNvPr>
          <p:cNvPicPr>
            <a:picLocks noChangeAspect="1"/>
          </p:cNvPicPr>
          <p:nvPr/>
        </p:nvPicPr>
        <p:blipFill>
          <a:blip r:embed="rId42"/>
          <a:stretch>
            <a:fillRect/>
          </a:stretch>
        </p:blipFill>
        <p:spPr>
          <a:xfrm>
            <a:off x="8133211" y="2527955"/>
            <a:ext cx="971979" cy="258921"/>
          </a:xfrm>
          <a:prstGeom prst="rect">
            <a:avLst/>
          </a:prstGeom>
        </p:spPr>
      </p:pic>
      <p:pic>
        <p:nvPicPr>
          <p:cNvPr id="47" name="Picture 46" descr="A logo with text on it&#10;&#10;AI-generated content may be incorrect.">
            <a:extLst>
              <a:ext uri="{FF2B5EF4-FFF2-40B4-BE49-F238E27FC236}">
                <a16:creationId xmlns:a16="http://schemas.microsoft.com/office/drawing/2014/main" id="{C3EAE3CF-4844-03AF-FD10-AF687E29CDBC}"/>
              </a:ext>
            </a:extLst>
          </p:cNvPr>
          <p:cNvPicPr>
            <a:picLocks noChangeAspect="1"/>
          </p:cNvPicPr>
          <p:nvPr/>
        </p:nvPicPr>
        <p:blipFill>
          <a:blip r:embed="rId43"/>
          <a:stretch>
            <a:fillRect/>
          </a:stretch>
        </p:blipFill>
        <p:spPr>
          <a:xfrm>
            <a:off x="9237125" y="2521382"/>
            <a:ext cx="1151181" cy="359744"/>
          </a:xfrm>
          <a:prstGeom prst="rect">
            <a:avLst/>
          </a:prstGeom>
        </p:spPr>
      </p:pic>
      <p:pic>
        <p:nvPicPr>
          <p:cNvPr id="48" name="Picture 47" descr="A logo with orange text&#10;&#10;AI-generated content may be incorrect.">
            <a:extLst>
              <a:ext uri="{FF2B5EF4-FFF2-40B4-BE49-F238E27FC236}">
                <a16:creationId xmlns:a16="http://schemas.microsoft.com/office/drawing/2014/main" id="{555612F5-2D4E-382B-D8B3-DFEEFED167B1}"/>
              </a:ext>
            </a:extLst>
          </p:cNvPr>
          <p:cNvPicPr>
            <a:picLocks noChangeAspect="1"/>
          </p:cNvPicPr>
          <p:nvPr/>
        </p:nvPicPr>
        <p:blipFill>
          <a:blip r:embed="rId44"/>
          <a:stretch>
            <a:fillRect/>
          </a:stretch>
        </p:blipFill>
        <p:spPr>
          <a:xfrm>
            <a:off x="10490851" y="2453343"/>
            <a:ext cx="1168991" cy="409147"/>
          </a:xfrm>
          <a:prstGeom prst="rect">
            <a:avLst/>
          </a:prstGeom>
        </p:spPr>
      </p:pic>
      <p:pic>
        <p:nvPicPr>
          <p:cNvPr id="49" name="Picture 48" descr="A white and orange logo&#10;&#10;AI-generated content may be incorrect.">
            <a:extLst>
              <a:ext uri="{FF2B5EF4-FFF2-40B4-BE49-F238E27FC236}">
                <a16:creationId xmlns:a16="http://schemas.microsoft.com/office/drawing/2014/main" id="{14BE45C5-33D6-0C19-9F04-05CD5C0CF3F9}"/>
              </a:ext>
            </a:extLst>
          </p:cNvPr>
          <p:cNvPicPr>
            <a:picLocks noChangeAspect="1"/>
          </p:cNvPicPr>
          <p:nvPr/>
        </p:nvPicPr>
        <p:blipFill>
          <a:blip r:embed="rId45"/>
          <a:stretch>
            <a:fillRect/>
          </a:stretch>
        </p:blipFill>
        <p:spPr>
          <a:xfrm>
            <a:off x="10490851" y="1680178"/>
            <a:ext cx="1137909" cy="632171"/>
          </a:xfrm>
          <a:prstGeom prst="rect">
            <a:avLst/>
          </a:prstGeom>
        </p:spPr>
      </p:pic>
      <p:pic>
        <p:nvPicPr>
          <p:cNvPr id="51" name="Picture 50" descr="A close up of a logo&#10;&#10;AI-generated content may be incorrect.">
            <a:extLst>
              <a:ext uri="{FF2B5EF4-FFF2-40B4-BE49-F238E27FC236}">
                <a16:creationId xmlns:a16="http://schemas.microsoft.com/office/drawing/2014/main" id="{4CA92A88-32EC-2E1C-8533-18B5DD7D87E7}"/>
              </a:ext>
            </a:extLst>
          </p:cNvPr>
          <p:cNvPicPr>
            <a:picLocks noChangeAspect="1"/>
          </p:cNvPicPr>
          <p:nvPr/>
        </p:nvPicPr>
        <p:blipFill>
          <a:blip r:embed="rId46"/>
          <a:stretch>
            <a:fillRect/>
          </a:stretch>
        </p:blipFill>
        <p:spPr>
          <a:xfrm>
            <a:off x="8915406" y="1142476"/>
            <a:ext cx="1339748" cy="478481"/>
          </a:xfrm>
          <a:prstGeom prst="rect">
            <a:avLst/>
          </a:prstGeom>
        </p:spPr>
      </p:pic>
      <p:pic>
        <p:nvPicPr>
          <p:cNvPr id="52" name="Picture 51" descr="A yellow and purple logo&#10;&#10;AI-generated content may be incorrect.">
            <a:extLst>
              <a:ext uri="{FF2B5EF4-FFF2-40B4-BE49-F238E27FC236}">
                <a16:creationId xmlns:a16="http://schemas.microsoft.com/office/drawing/2014/main" id="{399670A0-7525-EEA9-5F13-9865EF297F44}"/>
              </a:ext>
            </a:extLst>
          </p:cNvPr>
          <p:cNvPicPr>
            <a:picLocks noChangeAspect="1"/>
          </p:cNvPicPr>
          <p:nvPr/>
        </p:nvPicPr>
        <p:blipFill>
          <a:blip r:embed="rId47"/>
          <a:stretch>
            <a:fillRect/>
          </a:stretch>
        </p:blipFill>
        <p:spPr>
          <a:xfrm>
            <a:off x="8253591" y="1718104"/>
            <a:ext cx="866110" cy="597317"/>
          </a:xfrm>
          <a:prstGeom prst="rect">
            <a:avLst/>
          </a:prstGeom>
        </p:spPr>
      </p:pic>
      <p:pic>
        <p:nvPicPr>
          <p:cNvPr id="53" name="Picture 52" descr="A green text on a black background&#10;&#10;AI-generated content may be incorrect.">
            <a:extLst>
              <a:ext uri="{FF2B5EF4-FFF2-40B4-BE49-F238E27FC236}">
                <a16:creationId xmlns:a16="http://schemas.microsoft.com/office/drawing/2014/main" id="{815B5A33-1B3C-9C28-216D-D1C601EC3AE2}"/>
              </a:ext>
            </a:extLst>
          </p:cNvPr>
          <p:cNvPicPr>
            <a:picLocks noChangeAspect="1"/>
          </p:cNvPicPr>
          <p:nvPr/>
        </p:nvPicPr>
        <p:blipFill>
          <a:blip r:embed="rId48"/>
          <a:stretch>
            <a:fillRect/>
          </a:stretch>
        </p:blipFill>
        <p:spPr>
          <a:xfrm>
            <a:off x="7786145" y="4706804"/>
            <a:ext cx="1084420" cy="188205"/>
          </a:xfrm>
          <a:prstGeom prst="rect">
            <a:avLst/>
          </a:prstGeom>
        </p:spPr>
      </p:pic>
      <p:pic>
        <p:nvPicPr>
          <p:cNvPr id="57" name="Picture 56" descr="A green logo with white text&#10;&#10;AI-generated content may be incorrect.">
            <a:extLst>
              <a:ext uri="{FF2B5EF4-FFF2-40B4-BE49-F238E27FC236}">
                <a16:creationId xmlns:a16="http://schemas.microsoft.com/office/drawing/2014/main" id="{58B51F1A-82A2-EDC8-D6C7-FDAB95E078EC}"/>
              </a:ext>
            </a:extLst>
          </p:cNvPr>
          <p:cNvPicPr>
            <a:picLocks noChangeAspect="1"/>
          </p:cNvPicPr>
          <p:nvPr/>
        </p:nvPicPr>
        <p:blipFill>
          <a:blip r:embed="rId49"/>
          <a:stretch>
            <a:fillRect/>
          </a:stretch>
        </p:blipFill>
        <p:spPr>
          <a:xfrm>
            <a:off x="9393684" y="3077798"/>
            <a:ext cx="1111583" cy="504151"/>
          </a:xfrm>
          <a:prstGeom prst="rect">
            <a:avLst/>
          </a:prstGeom>
        </p:spPr>
      </p:pic>
      <p:pic>
        <p:nvPicPr>
          <p:cNvPr id="58" name="Picture 57" descr="A close-up of a logo&#10;&#10;AI-generated content may be incorrect.">
            <a:extLst>
              <a:ext uri="{FF2B5EF4-FFF2-40B4-BE49-F238E27FC236}">
                <a16:creationId xmlns:a16="http://schemas.microsoft.com/office/drawing/2014/main" id="{2959D251-DB94-B27A-6D0D-6A50468856BC}"/>
              </a:ext>
            </a:extLst>
          </p:cNvPr>
          <p:cNvPicPr>
            <a:picLocks noChangeAspect="1"/>
          </p:cNvPicPr>
          <p:nvPr/>
        </p:nvPicPr>
        <p:blipFill>
          <a:blip r:embed="rId50"/>
          <a:stretch>
            <a:fillRect/>
          </a:stretch>
        </p:blipFill>
        <p:spPr>
          <a:xfrm>
            <a:off x="1686065" y="3984272"/>
            <a:ext cx="1077133" cy="376997"/>
          </a:xfrm>
          <a:prstGeom prst="rect">
            <a:avLst/>
          </a:prstGeom>
        </p:spPr>
      </p:pic>
      <p:pic>
        <p:nvPicPr>
          <p:cNvPr id="59" name="Picture 58" descr="A logo with orange letters&#10;&#10;AI-generated content may be incorrect.">
            <a:extLst>
              <a:ext uri="{FF2B5EF4-FFF2-40B4-BE49-F238E27FC236}">
                <a16:creationId xmlns:a16="http://schemas.microsoft.com/office/drawing/2014/main" id="{919F8280-132B-8DBB-6458-C43BE7051D69}"/>
              </a:ext>
            </a:extLst>
          </p:cNvPr>
          <p:cNvPicPr>
            <a:picLocks noChangeAspect="1"/>
          </p:cNvPicPr>
          <p:nvPr/>
        </p:nvPicPr>
        <p:blipFill>
          <a:blip r:embed="rId51"/>
          <a:stretch>
            <a:fillRect/>
          </a:stretch>
        </p:blipFill>
        <p:spPr>
          <a:xfrm>
            <a:off x="779531" y="4693266"/>
            <a:ext cx="1343343" cy="232846"/>
          </a:xfrm>
          <a:prstGeom prst="rect">
            <a:avLst/>
          </a:prstGeom>
        </p:spPr>
      </p:pic>
      <p:pic>
        <p:nvPicPr>
          <p:cNvPr id="60" name="Picture 59" descr="A yellow and green logo&#10;&#10;AI-generated content may be incorrect.">
            <a:extLst>
              <a:ext uri="{FF2B5EF4-FFF2-40B4-BE49-F238E27FC236}">
                <a16:creationId xmlns:a16="http://schemas.microsoft.com/office/drawing/2014/main" id="{016B8EFB-6F25-E7EF-BA91-837E528988DE}"/>
              </a:ext>
            </a:extLst>
          </p:cNvPr>
          <p:cNvPicPr>
            <a:picLocks noChangeAspect="1"/>
          </p:cNvPicPr>
          <p:nvPr/>
        </p:nvPicPr>
        <p:blipFill>
          <a:blip r:embed="rId52"/>
          <a:stretch>
            <a:fillRect/>
          </a:stretch>
        </p:blipFill>
        <p:spPr>
          <a:xfrm>
            <a:off x="1999210" y="1849763"/>
            <a:ext cx="890018" cy="285626"/>
          </a:xfrm>
          <a:prstGeom prst="rect">
            <a:avLst/>
          </a:prstGeom>
        </p:spPr>
      </p:pic>
      <p:pic>
        <p:nvPicPr>
          <p:cNvPr id="61" name="Picture 60" descr="A close up of a letter&#10;&#10;AI-generated content may be incorrect.">
            <a:extLst>
              <a:ext uri="{FF2B5EF4-FFF2-40B4-BE49-F238E27FC236}">
                <a16:creationId xmlns:a16="http://schemas.microsoft.com/office/drawing/2014/main" id="{C201F6E7-27F7-3C04-2288-F7E25B7E63F7}"/>
              </a:ext>
            </a:extLst>
          </p:cNvPr>
          <p:cNvPicPr>
            <a:picLocks noChangeAspect="1"/>
          </p:cNvPicPr>
          <p:nvPr/>
        </p:nvPicPr>
        <p:blipFill>
          <a:blip r:embed="rId53"/>
          <a:stretch>
            <a:fillRect/>
          </a:stretch>
        </p:blipFill>
        <p:spPr>
          <a:xfrm>
            <a:off x="4205065" y="4089645"/>
            <a:ext cx="815312" cy="224300"/>
          </a:xfrm>
          <a:prstGeom prst="rect">
            <a:avLst/>
          </a:prstGeom>
        </p:spPr>
      </p:pic>
      <p:pic>
        <p:nvPicPr>
          <p:cNvPr id="62" name="Picture 61" descr="A black and white logo&#10;&#10;AI-generated content may be incorrect.">
            <a:extLst>
              <a:ext uri="{FF2B5EF4-FFF2-40B4-BE49-F238E27FC236}">
                <a16:creationId xmlns:a16="http://schemas.microsoft.com/office/drawing/2014/main" id="{C25B9919-D185-2FA8-8EDE-B35A3E334BE7}"/>
              </a:ext>
            </a:extLst>
          </p:cNvPr>
          <p:cNvPicPr>
            <a:picLocks noChangeAspect="1"/>
          </p:cNvPicPr>
          <p:nvPr/>
        </p:nvPicPr>
        <p:blipFill>
          <a:blip r:embed="rId54"/>
          <a:stretch>
            <a:fillRect/>
          </a:stretch>
        </p:blipFill>
        <p:spPr>
          <a:xfrm>
            <a:off x="10388306" y="1150777"/>
            <a:ext cx="1137909" cy="347405"/>
          </a:xfrm>
          <a:prstGeom prst="rect">
            <a:avLst/>
          </a:prstGeom>
        </p:spPr>
      </p:pic>
      <p:pic>
        <p:nvPicPr>
          <p:cNvPr id="64" name="Picture 63" descr="A green letter and a black background&#10;&#10;AI-generated content may be incorrect.">
            <a:extLst>
              <a:ext uri="{FF2B5EF4-FFF2-40B4-BE49-F238E27FC236}">
                <a16:creationId xmlns:a16="http://schemas.microsoft.com/office/drawing/2014/main" id="{305E07D0-6288-4933-9B61-E4A73E7C6BAC}"/>
              </a:ext>
            </a:extLst>
          </p:cNvPr>
          <p:cNvPicPr>
            <a:picLocks noChangeAspect="1"/>
          </p:cNvPicPr>
          <p:nvPr/>
        </p:nvPicPr>
        <p:blipFill>
          <a:blip r:embed="rId55"/>
          <a:stretch>
            <a:fillRect/>
          </a:stretch>
        </p:blipFill>
        <p:spPr>
          <a:xfrm>
            <a:off x="9119701" y="4720988"/>
            <a:ext cx="914401" cy="163773"/>
          </a:xfrm>
          <a:prstGeom prst="rect">
            <a:avLst/>
          </a:prstGeom>
        </p:spPr>
      </p:pic>
      <p:pic>
        <p:nvPicPr>
          <p:cNvPr id="68" name="Picture 67" descr="A logo with green and pink leaves&#10;&#10;AI-generated content may be incorrect.">
            <a:extLst>
              <a:ext uri="{FF2B5EF4-FFF2-40B4-BE49-F238E27FC236}">
                <a16:creationId xmlns:a16="http://schemas.microsoft.com/office/drawing/2014/main" id="{FFDAB566-FC6C-EDC7-EA2C-FAB7B212B8C1}"/>
              </a:ext>
            </a:extLst>
          </p:cNvPr>
          <p:cNvPicPr>
            <a:picLocks noChangeAspect="1"/>
          </p:cNvPicPr>
          <p:nvPr/>
        </p:nvPicPr>
        <p:blipFill>
          <a:blip r:embed="rId56"/>
          <a:stretch>
            <a:fillRect/>
          </a:stretch>
        </p:blipFill>
        <p:spPr>
          <a:xfrm>
            <a:off x="9127256" y="3915587"/>
            <a:ext cx="1149679" cy="468684"/>
          </a:xfrm>
          <a:prstGeom prst="rect">
            <a:avLst/>
          </a:prstGeom>
        </p:spPr>
      </p:pic>
    </p:spTree>
    <p:extLst>
      <p:ext uri="{BB962C8B-B14F-4D97-AF65-F5344CB8AC3E}">
        <p14:creationId xmlns:p14="http://schemas.microsoft.com/office/powerpoint/2010/main" val="27308702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F6E5F018-6DE4-6268-5A8B-A99563BA4710}"/>
              </a:ext>
            </a:extLst>
          </p:cNvPr>
          <p:cNvSpPr txBox="1">
            <a:spLocks/>
          </p:cNvSpPr>
          <p:nvPr/>
        </p:nvSpPr>
        <p:spPr>
          <a:xfrm>
            <a:off x="737937" y="1678622"/>
            <a:ext cx="10515600" cy="44935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buClr>
                <a:srgbClr val="002060"/>
              </a:buClr>
              <a:buSzPct val="104000"/>
            </a:pPr>
            <a:endParaRPr lang="en-US" sz="2400" dirty="0">
              <a:solidFill>
                <a:srgbClr val="002060"/>
              </a:solidFill>
            </a:endParaRPr>
          </a:p>
        </p:txBody>
      </p:sp>
      <p:sp>
        <p:nvSpPr>
          <p:cNvPr id="5" name="Title 2">
            <a:extLst>
              <a:ext uri="{FF2B5EF4-FFF2-40B4-BE49-F238E27FC236}">
                <a16:creationId xmlns:a16="http://schemas.microsoft.com/office/drawing/2014/main" id="{0E651010-1BE1-9D59-8E7E-6353C1C0CC91}"/>
              </a:ext>
            </a:extLst>
          </p:cNvPr>
          <p:cNvSpPr txBox="1">
            <a:spLocks/>
          </p:cNvSpPr>
          <p:nvPr/>
        </p:nvSpPr>
        <p:spPr>
          <a:xfrm>
            <a:off x="641685" y="563152"/>
            <a:ext cx="10515600" cy="7472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292D78"/>
                </a:solidFill>
                <a:latin typeface="Avenir Next" panose="020B0503020202020204" pitchFamily="34" charset="0"/>
                <a:ea typeface="+mj-ea"/>
                <a:cs typeface="+mj-cs"/>
              </a:defRPr>
            </a:lvl1pPr>
          </a:lstStyle>
          <a:p>
            <a:endParaRPr lang="en-US" dirty="0">
              <a:solidFill>
                <a:srgbClr val="002060"/>
              </a:solidFill>
            </a:endParaRPr>
          </a:p>
        </p:txBody>
      </p:sp>
      <p:sp>
        <p:nvSpPr>
          <p:cNvPr id="2" name="TextBox 1">
            <a:extLst>
              <a:ext uri="{FF2B5EF4-FFF2-40B4-BE49-F238E27FC236}">
                <a16:creationId xmlns:a16="http://schemas.microsoft.com/office/drawing/2014/main" id="{92C3FE0D-EFCB-3753-E448-1BEF3488D1D9}"/>
              </a:ext>
            </a:extLst>
          </p:cNvPr>
          <p:cNvSpPr txBox="1"/>
          <p:nvPr/>
        </p:nvSpPr>
        <p:spPr>
          <a:xfrm>
            <a:off x="913706" y="393382"/>
            <a:ext cx="9949764" cy="646331"/>
          </a:xfrm>
          <a:prstGeom prst="rect">
            <a:avLst/>
          </a:prstGeom>
          <a:noFill/>
        </p:spPr>
        <p:txBody>
          <a:bodyPr wrap="square">
            <a:spAutoFit/>
          </a:bodyPr>
          <a:lstStyle/>
          <a:p>
            <a:pPr>
              <a:lnSpc>
                <a:spcPct val="90000"/>
              </a:lnSpc>
              <a:spcBef>
                <a:spcPct val="0"/>
              </a:spcBef>
            </a:pPr>
            <a:r>
              <a:rPr lang="en-US" sz="4000" dirty="0">
                <a:solidFill>
                  <a:srgbClr val="292D78"/>
                </a:solidFill>
                <a:latin typeface="Avenir Next LT Pro Demi" panose="020B0704020202020204" pitchFamily="34" charset="0"/>
              </a:rPr>
              <a:t>Liver: The Largest Internal Organ </a:t>
            </a:r>
            <a:endParaRPr lang="en-GB" sz="4000" dirty="0">
              <a:solidFill>
                <a:srgbClr val="292D78"/>
              </a:solidFill>
              <a:latin typeface="Avenir Next LT Pro Demi" panose="020B0704020202020204" pitchFamily="34" charset="0"/>
            </a:endParaRPr>
          </a:p>
        </p:txBody>
      </p:sp>
      <p:sp>
        <p:nvSpPr>
          <p:cNvPr id="3" name="Rectangle 2">
            <a:extLst>
              <a:ext uri="{FF2B5EF4-FFF2-40B4-BE49-F238E27FC236}">
                <a16:creationId xmlns:a16="http://schemas.microsoft.com/office/drawing/2014/main" id="{6A7E586F-A802-EB18-754D-B61EDBB02609}"/>
              </a:ext>
            </a:extLst>
          </p:cNvPr>
          <p:cNvSpPr/>
          <p:nvPr/>
        </p:nvSpPr>
        <p:spPr>
          <a:xfrm rot="16200000">
            <a:off x="2942341" y="-1837193"/>
            <a:ext cx="55315" cy="594000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rgbClr val="00B050"/>
              </a:solidFill>
            </a:endParaRPr>
          </a:p>
        </p:txBody>
      </p:sp>
      <p:sp>
        <p:nvSpPr>
          <p:cNvPr id="6" name="Content Placeholder 1">
            <a:extLst>
              <a:ext uri="{FF2B5EF4-FFF2-40B4-BE49-F238E27FC236}">
                <a16:creationId xmlns:a16="http://schemas.microsoft.com/office/drawing/2014/main" id="{F3D3E6AA-151D-EFEC-272E-525305C9FBE1}"/>
              </a:ext>
            </a:extLst>
          </p:cNvPr>
          <p:cNvSpPr txBox="1">
            <a:spLocks/>
          </p:cNvSpPr>
          <p:nvPr/>
        </p:nvSpPr>
        <p:spPr>
          <a:xfrm>
            <a:off x="743315" y="1771228"/>
            <a:ext cx="6484621" cy="38002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spcBef>
                <a:spcPts val="300"/>
              </a:spcBef>
              <a:buClr>
                <a:srgbClr val="002060"/>
              </a:buClr>
              <a:buSzPct val="100000"/>
              <a:buFont typeface="Symbol" panose="05050102010706020507" pitchFamily="18" charset="2"/>
              <a:buChar char=""/>
            </a:pPr>
            <a:r>
              <a:rPr lang="en-US" sz="2000" dirty="0">
                <a:latin typeface="Avenir Next LT Pro" panose="020B0504020202020204" pitchFamily="34" charset="0"/>
              </a:rPr>
              <a:t>Largest organ performing more than 500 functions</a:t>
            </a:r>
          </a:p>
          <a:p>
            <a:pPr>
              <a:lnSpc>
                <a:spcPct val="125000"/>
              </a:lnSpc>
              <a:spcBef>
                <a:spcPts val="300"/>
              </a:spcBef>
              <a:buClr>
                <a:srgbClr val="002060"/>
              </a:buClr>
              <a:buSzPct val="100000"/>
              <a:buFont typeface="Symbol" panose="05050102010706020507" pitchFamily="18" charset="2"/>
              <a:buChar char=""/>
            </a:pPr>
            <a:r>
              <a:rPr lang="en-US" sz="2000" dirty="0">
                <a:latin typeface="Avenir Next LT Pro" panose="020B0504020202020204" pitchFamily="34" charset="0"/>
              </a:rPr>
              <a:t>Situated at the right side of the abdominal cavity beneath the diaphragm</a:t>
            </a:r>
          </a:p>
          <a:p>
            <a:pPr>
              <a:lnSpc>
                <a:spcPct val="125000"/>
              </a:lnSpc>
              <a:spcBef>
                <a:spcPts val="300"/>
              </a:spcBef>
              <a:buClr>
                <a:srgbClr val="002060"/>
              </a:buClr>
              <a:buSzPct val="100000"/>
              <a:buFont typeface="Symbol" panose="05050102010706020507" pitchFamily="18" charset="2"/>
              <a:buChar char=""/>
            </a:pPr>
            <a:r>
              <a:rPr lang="en-US" sz="2000" dirty="0">
                <a:latin typeface="Avenir Next LT Pro" panose="020B0504020202020204" pitchFamily="34" charset="0"/>
              </a:rPr>
              <a:t>The only organ that can completely regenerate</a:t>
            </a:r>
          </a:p>
          <a:p>
            <a:pPr>
              <a:lnSpc>
                <a:spcPct val="125000"/>
              </a:lnSpc>
              <a:spcBef>
                <a:spcPts val="300"/>
              </a:spcBef>
              <a:buClr>
                <a:srgbClr val="002060"/>
              </a:buClr>
              <a:buSzPct val="100000"/>
              <a:buFont typeface="Symbol" panose="05050102010706020507" pitchFamily="18" charset="2"/>
              <a:buChar char=""/>
            </a:pPr>
            <a:r>
              <a:rPr lang="en-US" sz="2000" dirty="0">
                <a:latin typeface="Avenir Next LT Pro" panose="020B0504020202020204" pitchFamily="34" charset="0"/>
              </a:rPr>
              <a:t>Considered a part of the digestive tract as it produces bile to support emulsification of fatty foods </a:t>
            </a:r>
          </a:p>
          <a:p>
            <a:pPr>
              <a:lnSpc>
                <a:spcPct val="125000"/>
              </a:lnSpc>
              <a:spcBef>
                <a:spcPts val="300"/>
              </a:spcBef>
              <a:buClr>
                <a:srgbClr val="002060"/>
              </a:buClr>
              <a:buSzPct val="100000"/>
              <a:buFont typeface="Symbol" panose="05050102010706020507" pitchFamily="18" charset="2"/>
              <a:buChar char=""/>
            </a:pPr>
            <a:r>
              <a:rPr lang="en-US" sz="2000" dirty="0">
                <a:latin typeface="Avenir Next LT Pro" panose="020B0504020202020204" pitchFamily="34" charset="0"/>
              </a:rPr>
              <a:t>Completely resilient, yet vulnerable</a:t>
            </a:r>
          </a:p>
        </p:txBody>
      </p:sp>
      <p:pic>
        <p:nvPicPr>
          <p:cNvPr id="8" name="Picture 7" descr="A diagram of a liver&#10;&#10;AI-generated content may be incorrect.">
            <a:extLst>
              <a:ext uri="{FF2B5EF4-FFF2-40B4-BE49-F238E27FC236}">
                <a16:creationId xmlns:a16="http://schemas.microsoft.com/office/drawing/2014/main" id="{9733A39F-6A5E-5131-4E61-C351031A7742}"/>
              </a:ext>
            </a:extLst>
          </p:cNvPr>
          <p:cNvPicPr>
            <a:picLocks noChangeAspect="1"/>
          </p:cNvPicPr>
          <p:nvPr/>
        </p:nvPicPr>
        <p:blipFill>
          <a:blip r:embed="rId3"/>
          <a:srcRect t="25483"/>
          <a:stretch>
            <a:fillRect/>
          </a:stretch>
        </p:blipFill>
        <p:spPr>
          <a:xfrm>
            <a:off x="6986954" y="1768123"/>
            <a:ext cx="5052645" cy="3765080"/>
          </a:xfrm>
          <a:prstGeom prst="rect">
            <a:avLst/>
          </a:prstGeom>
        </p:spPr>
      </p:pic>
      <p:sp>
        <p:nvSpPr>
          <p:cNvPr id="14" name="Rectangle: Rounded Corners 13">
            <a:extLst>
              <a:ext uri="{FF2B5EF4-FFF2-40B4-BE49-F238E27FC236}">
                <a16:creationId xmlns:a16="http://schemas.microsoft.com/office/drawing/2014/main" id="{6464EB72-0067-9B65-051C-69A749BCD282}"/>
              </a:ext>
            </a:extLst>
          </p:cNvPr>
          <p:cNvSpPr/>
          <p:nvPr/>
        </p:nvSpPr>
        <p:spPr>
          <a:xfrm>
            <a:off x="974147" y="5401010"/>
            <a:ext cx="9889323" cy="767808"/>
          </a:xfrm>
          <a:prstGeom prst="roundRect">
            <a:avLst>
              <a:gd name="adj" fmla="val 0"/>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414E5AE-9BFB-49C4-FB87-C080B2919C05}"/>
              </a:ext>
            </a:extLst>
          </p:cNvPr>
          <p:cNvSpPr/>
          <p:nvPr/>
        </p:nvSpPr>
        <p:spPr>
          <a:xfrm>
            <a:off x="913706" y="5327882"/>
            <a:ext cx="60441" cy="925220"/>
          </a:xfrm>
          <a:prstGeom prst="rect">
            <a:avLst/>
          </a:prstGeom>
          <a:solidFill>
            <a:srgbClr val="3A783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latin typeface="Montserrat" panose="00000500000000000000" pitchFamily="2" charset="0"/>
              </a:rPr>
              <a:t> </a:t>
            </a:r>
          </a:p>
        </p:txBody>
      </p:sp>
      <p:sp>
        <p:nvSpPr>
          <p:cNvPr id="13" name="TextBox 12">
            <a:extLst>
              <a:ext uri="{FF2B5EF4-FFF2-40B4-BE49-F238E27FC236}">
                <a16:creationId xmlns:a16="http://schemas.microsoft.com/office/drawing/2014/main" id="{00095FBA-497B-B100-30C7-514254ABDA9A}"/>
              </a:ext>
            </a:extLst>
          </p:cNvPr>
          <p:cNvSpPr txBox="1"/>
          <p:nvPr/>
        </p:nvSpPr>
        <p:spPr>
          <a:xfrm>
            <a:off x="1286324" y="5453912"/>
            <a:ext cx="9307349" cy="677108"/>
          </a:xfrm>
          <a:prstGeom prst="rect">
            <a:avLst/>
          </a:prstGeom>
          <a:noFill/>
        </p:spPr>
        <p:txBody>
          <a:bodyPr wrap="square">
            <a:spAutoFit/>
          </a:bodyPr>
          <a:lstStyle/>
          <a:p>
            <a:r>
              <a:rPr lang="en-US" sz="1900" dirty="0">
                <a:latin typeface="Avenir Next LT Pro" panose="020B0504020202020204" pitchFamily="34" charset="0"/>
              </a:rPr>
              <a:t>While your liver can regenerate from </a:t>
            </a:r>
            <a:r>
              <a:rPr lang="en-US" sz="1900" dirty="0">
                <a:latin typeface="Avenir Next LT Pro Demi" panose="020B0704020202020204" pitchFamily="34" charset="0"/>
              </a:rPr>
              <a:t>75% damage</a:t>
            </a:r>
            <a:r>
              <a:rPr lang="en-US" sz="1900" dirty="0">
                <a:latin typeface="Avenir Next LT Pro" panose="020B0504020202020204" pitchFamily="34" charset="0"/>
              </a:rPr>
              <a:t>, aging reduces this capacity by </a:t>
            </a:r>
            <a:r>
              <a:rPr lang="en-US" sz="1900" dirty="0">
                <a:latin typeface="Avenir Next LT Pro Demi" panose="020B0704020202020204" pitchFamily="34" charset="0"/>
              </a:rPr>
              <a:t>30-40% after age 50</a:t>
            </a:r>
            <a:r>
              <a:rPr lang="en-US" sz="1900" dirty="0">
                <a:latin typeface="Avenir Next LT Pro" panose="020B0504020202020204" pitchFamily="34" charset="0"/>
              </a:rPr>
              <a:t>—making prevention critical for maintaining vitality</a:t>
            </a:r>
          </a:p>
        </p:txBody>
      </p:sp>
    </p:spTree>
    <p:extLst>
      <p:ext uri="{BB962C8B-B14F-4D97-AF65-F5344CB8AC3E}">
        <p14:creationId xmlns:p14="http://schemas.microsoft.com/office/powerpoint/2010/main" val="30982891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C32227-466A-D273-E9C9-E7B2ECD2401A}"/>
              </a:ext>
            </a:extLst>
          </p:cNvPr>
          <p:cNvPicPr>
            <a:picLocks noChangeAspect="1"/>
          </p:cNvPicPr>
          <p:nvPr/>
        </p:nvPicPr>
        <p:blipFill>
          <a:blip r:embed="rId3"/>
          <a:srcRect l="13" r="13"/>
          <a:stretch/>
        </p:blipFill>
        <p:spPr>
          <a:xfrm>
            <a:off x="3772484" y="1811103"/>
            <a:ext cx="3887853" cy="2778641"/>
          </a:xfrm>
          <a:prstGeom prst="rect">
            <a:avLst/>
          </a:prstGeom>
        </p:spPr>
      </p:pic>
      <p:grpSp>
        <p:nvGrpSpPr>
          <p:cNvPr id="29" name="Group 28">
            <a:extLst>
              <a:ext uri="{FF2B5EF4-FFF2-40B4-BE49-F238E27FC236}">
                <a16:creationId xmlns:a16="http://schemas.microsoft.com/office/drawing/2014/main" id="{FD9798D9-8109-39C6-11F5-05C5DA7071F6}"/>
              </a:ext>
            </a:extLst>
          </p:cNvPr>
          <p:cNvGrpSpPr/>
          <p:nvPr/>
        </p:nvGrpSpPr>
        <p:grpSpPr>
          <a:xfrm>
            <a:off x="387918" y="2824460"/>
            <a:ext cx="2898699" cy="975395"/>
            <a:chOff x="3504783" y="4890805"/>
            <a:chExt cx="2677586" cy="1211969"/>
          </a:xfrm>
          <a:solidFill>
            <a:schemeClr val="bg1">
              <a:lumMod val="95000"/>
            </a:schemeClr>
          </a:solidFill>
        </p:grpSpPr>
        <p:sp>
          <p:nvSpPr>
            <p:cNvPr id="19" name="Rectangle: Rounded Corners 18">
              <a:extLst>
                <a:ext uri="{FF2B5EF4-FFF2-40B4-BE49-F238E27FC236}">
                  <a16:creationId xmlns:a16="http://schemas.microsoft.com/office/drawing/2014/main" id="{649B7C6E-4523-CD6E-E2AF-7E0A03E84D86}"/>
                </a:ext>
              </a:extLst>
            </p:cNvPr>
            <p:cNvSpPr/>
            <p:nvPr/>
          </p:nvSpPr>
          <p:spPr>
            <a:xfrm>
              <a:off x="3504783" y="4890805"/>
              <a:ext cx="2677586" cy="1211969"/>
            </a:xfrm>
            <a:prstGeom prst="roundRect">
              <a:avLst/>
            </a:prstGeom>
            <a:grp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a:extLst>
                <a:ext uri="{FF2B5EF4-FFF2-40B4-BE49-F238E27FC236}">
                  <a16:creationId xmlns:a16="http://schemas.microsoft.com/office/drawing/2014/main" id="{B8122B9B-F945-87C6-424B-DAC97E03FEE3}"/>
                </a:ext>
              </a:extLst>
            </p:cNvPr>
            <p:cNvSpPr txBox="1"/>
            <p:nvPr/>
          </p:nvSpPr>
          <p:spPr>
            <a:xfrm flipH="1">
              <a:off x="3618276" y="4962919"/>
              <a:ext cx="2476632" cy="934036"/>
            </a:xfrm>
            <a:prstGeom prst="rect">
              <a:avLst/>
            </a:prstGeom>
            <a:grpFill/>
            <a:ln>
              <a:noFill/>
            </a:ln>
          </p:spPr>
          <p:txBody>
            <a:bodyPr wrap="square" rtlCol="0">
              <a:spAutoFit/>
            </a:bodyPr>
            <a:lstStyle/>
            <a:p>
              <a:r>
                <a:rPr lang="en-US" sz="1600" b="1" dirty="0">
                  <a:latin typeface="Avenir Next LT Pro "/>
                </a:rPr>
                <a:t>Metabolism</a:t>
              </a:r>
            </a:p>
            <a:p>
              <a:pPr marL="285750" indent="-285750">
                <a:buFont typeface="Arial" panose="020B0604020202020204" pitchFamily="34" charset="0"/>
                <a:buChar char="•"/>
              </a:pPr>
              <a:r>
                <a:rPr lang="en-US" sz="1600" dirty="0">
                  <a:latin typeface="Avenir Next LT Pro "/>
                </a:rPr>
                <a:t>Fat breakdown</a:t>
              </a:r>
            </a:p>
            <a:p>
              <a:pPr marL="285750" indent="-285750">
                <a:buFont typeface="Arial" panose="020B0604020202020204" pitchFamily="34" charset="0"/>
                <a:buChar char="•"/>
              </a:pPr>
              <a:r>
                <a:rPr lang="en-US" sz="1600" dirty="0">
                  <a:latin typeface="Avenir Next LT Pro "/>
                </a:rPr>
                <a:t>Conversion of T4 to T3</a:t>
              </a:r>
              <a:endParaRPr lang="en-US" sz="1600" b="1" dirty="0">
                <a:latin typeface="Avenir Next LT Pro "/>
              </a:endParaRPr>
            </a:p>
          </p:txBody>
        </p:sp>
      </p:grpSp>
      <p:grpSp>
        <p:nvGrpSpPr>
          <p:cNvPr id="31" name="Group 30">
            <a:extLst>
              <a:ext uri="{FF2B5EF4-FFF2-40B4-BE49-F238E27FC236}">
                <a16:creationId xmlns:a16="http://schemas.microsoft.com/office/drawing/2014/main" id="{8D0CABCB-24D0-F95C-390D-65E612680AD7}"/>
              </a:ext>
            </a:extLst>
          </p:cNvPr>
          <p:cNvGrpSpPr/>
          <p:nvPr/>
        </p:nvGrpSpPr>
        <p:grpSpPr>
          <a:xfrm>
            <a:off x="4511414" y="4489769"/>
            <a:ext cx="2857169" cy="1796597"/>
            <a:chOff x="209294" y="1960361"/>
            <a:chExt cx="2965139" cy="2130593"/>
          </a:xfrm>
        </p:grpSpPr>
        <p:sp>
          <p:nvSpPr>
            <p:cNvPr id="16" name="Rectangle: Rounded Corners 15">
              <a:extLst>
                <a:ext uri="{FF2B5EF4-FFF2-40B4-BE49-F238E27FC236}">
                  <a16:creationId xmlns:a16="http://schemas.microsoft.com/office/drawing/2014/main" id="{93D26DB8-32D1-1DBF-B772-9031060E1824}"/>
                </a:ext>
              </a:extLst>
            </p:cNvPr>
            <p:cNvSpPr/>
            <p:nvPr/>
          </p:nvSpPr>
          <p:spPr>
            <a:xfrm>
              <a:off x="209294" y="1960361"/>
              <a:ext cx="2741107" cy="2130593"/>
            </a:xfrm>
            <a:prstGeom prst="roundRect">
              <a:avLst/>
            </a:prstGeom>
            <a:solidFill>
              <a:schemeClr val="accent3">
                <a:lumMod val="40000"/>
                <a:lumOff val="6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extBox 4">
              <a:extLst>
                <a:ext uri="{FF2B5EF4-FFF2-40B4-BE49-F238E27FC236}">
                  <a16:creationId xmlns:a16="http://schemas.microsoft.com/office/drawing/2014/main" id="{68F19169-73FF-7C92-D0CC-267A3647F153}"/>
                </a:ext>
              </a:extLst>
            </p:cNvPr>
            <p:cNvSpPr txBox="1"/>
            <p:nvPr/>
          </p:nvSpPr>
          <p:spPr>
            <a:xfrm flipH="1">
              <a:off x="430419" y="2095656"/>
              <a:ext cx="2744014" cy="1761579"/>
            </a:xfrm>
            <a:prstGeom prst="rect">
              <a:avLst/>
            </a:prstGeom>
            <a:noFill/>
          </p:spPr>
          <p:txBody>
            <a:bodyPr wrap="square" rtlCol="0">
              <a:spAutoFit/>
            </a:bodyPr>
            <a:lstStyle/>
            <a:p>
              <a:r>
                <a:rPr lang="en-US" sz="1600" b="1" dirty="0">
                  <a:latin typeface="Avenir Next LT Pro "/>
                </a:rPr>
                <a:t>Detoxification</a:t>
              </a:r>
            </a:p>
            <a:p>
              <a:pPr marL="285750" indent="-285750">
                <a:buFont typeface="Arial" panose="020B0604020202020204" pitchFamily="34" charset="0"/>
                <a:buChar char="•"/>
              </a:pPr>
              <a:r>
                <a:rPr lang="en-US" sz="1600" dirty="0">
                  <a:latin typeface="Avenir Next LT Pro "/>
                </a:rPr>
                <a:t>Drugs</a:t>
              </a:r>
            </a:p>
            <a:p>
              <a:pPr marL="285750" indent="-285750">
                <a:buFont typeface="Arial" panose="020B0604020202020204" pitchFamily="34" charset="0"/>
                <a:buChar char="•"/>
              </a:pPr>
              <a:r>
                <a:rPr lang="en-US" sz="1600" dirty="0">
                  <a:latin typeface="Avenir Next LT Pro "/>
                </a:rPr>
                <a:t>Alcohol</a:t>
              </a:r>
            </a:p>
            <a:p>
              <a:pPr marL="285750" indent="-285750">
                <a:buFont typeface="Arial" panose="020B0604020202020204" pitchFamily="34" charset="0"/>
                <a:buChar char="•"/>
              </a:pPr>
              <a:r>
                <a:rPr lang="en-US" sz="1600" dirty="0">
                  <a:latin typeface="Avenir Next LT Pro "/>
                </a:rPr>
                <a:t>Steroids</a:t>
              </a:r>
            </a:p>
            <a:p>
              <a:pPr marL="285750" indent="-285750">
                <a:buFont typeface="Arial" panose="020B0604020202020204" pitchFamily="34" charset="0"/>
                <a:buChar char="•"/>
              </a:pPr>
              <a:r>
                <a:rPr lang="en-US" sz="1600" dirty="0">
                  <a:latin typeface="Avenir Next LT Pro "/>
                </a:rPr>
                <a:t>Toxins/Allergens</a:t>
              </a:r>
            </a:p>
            <a:p>
              <a:pPr marL="285750" indent="-285750">
                <a:buFont typeface="Arial" panose="020B0604020202020204" pitchFamily="34" charset="0"/>
                <a:buChar char="•"/>
              </a:pPr>
              <a:r>
                <a:rPr lang="en-US" sz="1600" dirty="0">
                  <a:latin typeface="Avenir Next LT Pro "/>
                </a:rPr>
                <a:t>Ammonia (to urea)</a:t>
              </a:r>
            </a:p>
          </p:txBody>
        </p:sp>
      </p:grpSp>
      <p:grpSp>
        <p:nvGrpSpPr>
          <p:cNvPr id="14" name="Group 13">
            <a:extLst>
              <a:ext uri="{FF2B5EF4-FFF2-40B4-BE49-F238E27FC236}">
                <a16:creationId xmlns:a16="http://schemas.microsoft.com/office/drawing/2014/main" id="{BE80FB47-53B2-22D1-35F2-404174E380F6}"/>
              </a:ext>
            </a:extLst>
          </p:cNvPr>
          <p:cNvGrpSpPr/>
          <p:nvPr/>
        </p:nvGrpSpPr>
        <p:grpSpPr>
          <a:xfrm>
            <a:off x="5112005" y="1084466"/>
            <a:ext cx="1763887" cy="587124"/>
            <a:chOff x="4278933" y="854027"/>
            <a:chExt cx="1817067" cy="658910"/>
          </a:xfrm>
        </p:grpSpPr>
        <p:sp>
          <p:nvSpPr>
            <p:cNvPr id="13" name="Rectangle: Rounded Corners 12">
              <a:extLst>
                <a:ext uri="{FF2B5EF4-FFF2-40B4-BE49-F238E27FC236}">
                  <a16:creationId xmlns:a16="http://schemas.microsoft.com/office/drawing/2014/main" id="{191E441F-2826-5033-4395-431CA5E9B9A0}"/>
                </a:ext>
              </a:extLst>
            </p:cNvPr>
            <p:cNvSpPr/>
            <p:nvPr/>
          </p:nvSpPr>
          <p:spPr>
            <a:xfrm>
              <a:off x="4278933" y="866606"/>
              <a:ext cx="1817067" cy="646331"/>
            </a:xfrm>
            <a:prstGeom prst="roundRect">
              <a:avLst/>
            </a:prstGeom>
            <a:solidFill>
              <a:srgbClr val="E6FEF5"/>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a:extLst>
                <a:ext uri="{FF2B5EF4-FFF2-40B4-BE49-F238E27FC236}">
                  <a16:creationId xmlns:a16="http://schemas.microsoft.com/office/drawing/2014/main" id="{A0AC646C-8425-5339-A4C5-96015C10AF94}"/>
                </a:ext>
              </a:extLst>
            </p:cNvPr>
            <p:cNvSpPr txBox="1"/>
            <p:nvPr/>
          </p:nvSpPr>
          <p:spPr>
            <a:xfrm flipH="1">
              <a:off x="4411098" y="854027"/>
              <a:ext cx="1639350" cy="656274"/>
            </a:xfrm>
            <a:prstGeom prst="rect">
              <a:avLst/>
            </a:prstGeom>
            <a:noFill/>
          </p:spPr>
          <p:txBody>
            <a:bodyPr wrap="square" rtlCol="0">
              <a:spAutoFit/>
            </a:bodyPr>
            <a:lstStyle/>
            <a:p>
              <a:r>
                <a:rPr lang="en-US" sz="1600" b="1" dirty="0">
                  <a:latin typeface="Avenir Next LT Pro "/>
                </a:rPr>
                <a:t>Production of</a:t>
              </a:r>
            </a:p>
            <a:p>
              <a:pPr marL="285750" indent="-285750">
                <a:buFont typeface="Arial" panose="020B0604020202020204" pitchFamily="34" charset="0"/>
                <a:buChar char="•"/>
              </a:pPr>
              <a:r>
                <a:rPr lang="en-US" sz="1600" dirty="0">
                  <a:latin typeface="Avenir Next LT Pro "/>
                </a:rPr>
                <a:t>Bile</a:t>
              </a:r>
            </a:p>
          </p:txBody>
        </p:sp>
      </p:grpSp>
      <p:grpSp>
        <p:nvGrpSpPr>
          <p:cNvPr id="28" name="Group 27">
            <a:extLst>
              <a:ext uri="{FF2B5EF4-FFF2-40B4-BE49-F238E27FC236}">
                <a16:creationId xmlns:a16="http://schemas.microsoft.com/office/drawing/2014/main" id="{1BC03EB7-DC75-3FB6-DC04-C516FED16F05}"/>
              </a:ext>
            </a:extLst>
          </p:cNvPr>
          <p:cNvGrpSpPr/>
          <p:nvPr/>
        </p:nvGrpSpPr>
        <p:grpSpPr>
          <a:xfrm>
            <a:off x="7873395" y="4917977"/>
            <a:ext cx="2811146" cy="1039541"/>
            <a:chOff x="7388995" y="5303392"/>
            <a:chExt cx="3002513" cy="1166644"/>
          </a:xfrm>
        </p:grpSpPr>
        <p:sp>
          <p:nvSpPr>
            <p:cNvPr id="20" name="Rectangle: Rounded Corners 19">
              <a:extLst>
                <a:ext uri="{FF2B5EF4-FFF2-40B4-BE49-F238E27FC236}">
                  <a16:creationId xmlns:a16="http://schemas.microsoft.com/office/drawing/2014/main" id="{16946BC6-76AC-4656-994E-A426DF1F0E46}"/>
                </a:ext>
              </a:extLst>
            </p:cNvPr>
            <p:cNvSpPr/>
            <p:nvPr/>
          </p:nvSpPr>
          <p:spPr>
            <a:xfrm>
              <a:off x="7388995" y="5303392"/>
              <a:ext cx="3002513" cy="1166644"/>
            </a:xfrm>
            <a:prstGeom prst="roundRect">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a:extLst>
                <a:ext uri="{FF2B5EF4-FFF2-40B4-BE49-F238E27FC236}">
                  <a16:creationId xmlns:a16="http://schemas.microsoft.com/office/drawing/2014/main" id="{24CDBD05-65A8-5FB4-91D9-340C2FC787D4}"/>
                </a:ext>
              </a:extLst>
            </p:cNvPr>
            <p:cNvSpPr txBox="1"/>
            <p:nvPr/>
          </p:nvSpPr>
          <p:spPr>
            <a:xfrm flipH="1">
              <a:off x="7548967" y="5377334"/>
              <a:ext cx="2842541" cy="932602"/>
            </a:xfrm>
            <a:prstGeom prst="rect">
              <a:avLst/>
            </a:prstGeom>
            <a:noFill/>
            <a:ln>
              <a:noFill/>
            </a:ln>
          </p:spPr>
          <p:txBody>
            <a:bodyPr wrap="square" rtlCol="0">
              <a:spAutoFit/>
            </a:bodyPr>
            <a:lstStyle/>
            <a:p>
              <a:r>
                <a:rPr lang="en-US" sz="1600" b="1" dirty="0">
                  <a:latin typeface="Avenir Next LT Pro "/>
                </a:rPr>
                <a:t>Blood sugar regulation</a:t>
              </a:r>
            </a:p>
            <a:p>
              <a:pPr marL="285750" indent="-285750">
                <a:buFont typeface="Arial" panose="020B0604020202020204" pitchFamily="34" charset="0"/>
                <a:buChar char="•"/>
              </a:pPr>
              <a:r>
                <a:rPr lang="en-US" sz="1600" dirty="0">
                  <a:latin typeface="Avenir Next LT Pro "/>
                </a:rPr>
                <a:t>Conversion of glucose to glycogen</a:t>
              </a:r>
            </a:p>
          </p:txBody>
        </p:sp>
      </p:grpSp>
      <p:grpSp>
        <p:nvGrpSpPr>
          <p:cNvPr id="30" name="Group 29">
            <a:extLst>
              <a:ext uri="{FF2B5EF4-FFF2-40B4-BE49-F238E27FC236}">
                <a16:creationId xmlns:a16="http://schemas.microsoft.com/office/drawing/2014/main" id="{D1658D88-E8F5-BCE3-0169-C41F4E8F7919}"/>
              </a:ext>
            </a:extLst>
          </p:cNvPr>
          <p:cNvGrpSpPr/>
          <p:nvPr/>
        </p:nvGrpSpPr>
        <p:grpSpPr>
          <a:xfrm>
            <a:off x="267063" y="4425555"/>
            <a:ext cx="3505421" cy="1796597"/>
            <a:chOff x="-316485" y="4380575"/>
            <a:chExt cx="3597100" cy="2356842"/>
          </a:xfrm>
          <a:solidFill>
            <a:schemeClr val="accent2">
              <a:lumMod val="20000"/>
              <a:lumOff val="80000"/>
            </a:schemeClr>
          </a:solidFill>
        </p:grpSpPr>
        <p:sp>
          <p:nvSpPr>
            <p:cNvPr id="15" name="Rectangle: Rounded Corners 14">
              <a:extLst>
                <a:ext uri="{FF2B5EF4-FFF2-40B4-BE49-F238E27FC236}">
                  <a16:creationId xmlns:a16="http://schemas.microsoft.com/office/drawing/2014/main" id="{49D191C3-8761-F4DC-2E6E-E5D0408FC960}"/>
                </a:ext>
              </a:extLst>
            </p:cNvPr>
            <p:cNvSpPr/>
            <p:nvPr/>
          </p:nvSpPr>
          <p:spPr>
            <a:xfrm>
              <a:off x="-316485" y="4380575"/>
              <a:ext cx="3597100" cy="2356842"/>
            </a:xfrm>
            <a:prstGeom prst="roundRect">
              <a:avLst/>
            </a:prstGeom>
            <a:grp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a:extLst>
                <a:ext uri="{FF2B5EF4-FFF2-40B4-BE49-F238E27FC236}">
                  <a16:creationId xmlns:a16="http://schemas.microsoft.com/office/drawing/2014/main" id="{149720E1-788E-1D05-FE05-9E4C1F6B6DAB}"/>
                </a:ext>
              </a:extLst>
            </p:cNvPr>
            <p:cNvSpPr txBox="1"/>
            <p:nvPr/>
          </p:nvSpPr>
          <p:spPr>
            <a:xfrm flipH="1">
              <a:off x="-133951" y="4470049"/>
              <a:ext cx="3376685" cy="2059138"/>
            </a:xfrm>
            <a:prstGeom prst="rect">
              <a:avLst/>
            </a:prstGeom>
            <a:noFill/>
          </p:spPr>
          <p:txBody>
            <a:bodyPr wrap="square" rtlCol="0">
              <a:spAutoFit/>
            </a:bodyPr>
            <a:lstStyle/>
            <a:p>
              <a:r>
                <a:rPr lang="en-US" sz="1600" b="1" dirty="0">
                  <a:latin typeface="Avenir Next LT Pro "/>
                </a:rPr>
                <a:t>Immune regulation</a:t>
              </a:r>
            </a:p>
            <a:p>
              <a:pPr marL="285750" indent="-285750">
                <a:buFont typeface="Arial" panose="020B0604020202020204" pitchFamily="34" charset="0"/>
                <a:buChar char="•"/>
              </a:pPr>
              <a:r>
                <a:rPr lang="en-US" sz="1600" dirty="0">
                  <a:latin typeface="Avenir Next LT Pro "/>
                </a:rPr>
                <a:t>Production of </a:t>
              </a:r>
            </a:p>
            <a:p>
              <a:pPr marL="576263" lvl="1" indent="-285750">
                <a:buFont typeface="Arial" panose="020B0604020202020204" pitchFamily="34" charset="0"/>
                <a:buChar char="•"/>
              </a:pPr>
              <a:r>
                <a:rPr lang="en-US" sz="1600" dirty="0">
                  <a:latin typeface="Avenir Next LT Pro "/>
                </a:rPr>
                <a:t>Acute phase proteins</a:t>
              </a:r>
            </a:p>
            <a:p>
              <a:pPr marL="576263" lvl="1" indent="-285750">
                <a:buFont typeface="Arial" panose="020B0604020202020204" pitchFamily="34" charset="0"/>
                <a:buChar char="•"/>
              </a:pPr>
              <a:r>
                <a:rPr lang="en-IN" sz="1600" b="0" i="0" dirty="0">
                  <a:effectLst/>
                  <a:latin typeface="Avenir Next LT Pro "/>
                </a:rPr>
                <a:t>Complement components</a:t>
              </a:r>
            </a:p>
            <a:p>
              <a:pPr marL="576263" lvl="1" indent="-285750">
                <a:buFont typeface="Arial" panose="020B0604020202020204" pitchFamily="34" charset="0"/>
                <a:buChar char="•"/>
              </a:pPr>
              <a:r>
                <a:rPr lang="en-IN" sz="1600" b="0" i="0" dirty="0">
                  <a:effectLst/>
                  <a:latin typeface="Avenir Next LT Pro "/>
                </a:rPr>
                <a:t>Cytokines and chemokines</a:t>
              </a:r>
            </a:p>
            <a:p>
              <a:pPr marL="285750" indent="-285750">
                <a:buFont typeface="Arial" panose="020B0604020202020204" pitchFamily="34" charset="0"/>
                <a:buChar char="•"/>
              </a:pPr>
              <a:r>
                <a:rPr lang="en-IN" sz="1600" dirty="0">
                  <a:latin typeface="Avenir Next LT Pro "/>
                </a:rPr>
                <a:t>Clears viruses and pathogens</a:t>
              </a:r>
              <a:endParaRPr lang="en-US" sz="1600" dirty="0">
                <a:latin typeface="Avenir Next LT Pro "/>
              </a:endParaRPr>
            </a:p>
          </p:txBody>
        </p:sp>
      </p:grpSp>
      <p:grpSp>
        <p:nvGrpSpPr>
          <p:cNvPr id="23" name="Group 22">
            <a:extLst>
              <a:ext uri="{FF2B5EF4-FFF2-40B4-BE49-F238E27FC236}">
                <a16:creationId xmlns:a16="http://schemas.microsoft.com/office/drawing/2014/main" id="{EDEDA871-B9C4-C061-70B4-948B97CA6DAD}"/>
              </a:ext>
            </a:extLst>
          </p:cNvPr>
          <p:cNvGrpSpPr/>
          <p:nvPr/>
        </p:nvGrpSpPr>
        <p:grpSpPr>
          <a:xfrm>
            <a:off x="7873395" y="2648033"/>
            <a:ext cx="4560851" cy="1870869"/>
            <a:chOff x="7178893" y="2611531"/>
            <a:chExt cx="4422738" cy="2099617"/>
          </a:xfrm>
        </p:grpSpPr>
        <p:sp>
          <p:nvSpPr>
            <p:cNvPr id="17" name="Rectangle: Rounded Corners 16">
              <a:extLst>
                <a:ext uri="{FF2B5EF4-FFF2-40B4-BE49-F238E27FC236}">
                  <a16:creationId xmlns:a16="http://schemas.microsoft.com/office/drawing/2014/main" id="{9B6309D1-80CC-78E0-5F16-2D201348367D}"/>
                </a:ext>
              </a:extLst>
            </p:cNvPr>
            <p:cNvSpPr/>
            <p:nvPr/>
          </p:nvSpPr>
          <p:spPr>
            <a:xfrm>
              <a:off x="7178893" y="2611531"/>
              <a:ext cx="4016304" cy="2099617"/>
            </a:xfrm>
            <a:prstGeom prst="roundRect">
              <a:avLst/>
            </a:prstGeom>
            <a:solidFill>
              <a:srgbClr val="EFFDFF"/>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extBox 9">
              <a:extLst>
                <a:ext uri="{FF2B5EF4-FFF2-40B4-BE49-F238E27FC236}">
                  <a16:creationId xmlns:a16="http://schemas.microsoft.com/office/drawing/2014/main" id="{5C6896A8-3EE8-F3A0-B334-D65084F4429A}"/>
                </a:ext>
              </a:extLst>
            </p:cNvPr>
            <p:cNvSpPr txBox="1"/>
            <p:nvPr/>
          </p:nvSpPr>
          <p:spPr>
            <a:xfrm flipH="1">
              <a:off x="7347407" y="2780549"/>
              <a:ext cx="4254224" cy="1761579"/>
            </a:xfrm>
            <a:prstGeom prst="rect">
              <a:avLst/>
            </a:prstGeom>
            <a:noFill/>
          </p:spPr>
          <p:txBody>
            <a:bodyPr wrap="square" rtlCol="0">
              <a:spAutoFit/>
            </a:bodyPr>
            <a:lstStyle/>
            <a:p>
              <a:r>
                <a:rPr lang="en-US" sz="1600" b="1" dirty="0">
                  <a:latin typeface="Avenir Next LT Pro "/>
                </a:rPr>
                <a:t>Important Protein synthesis</a:t>
              </a:r>
            </a:p>
            <a:p>
              <a:pPr marL="285750" indent="-285750">
                <a:buFont typeface="Arial" panose="020B0604020202020204" pitchFamily="34" charset="0"/>
                <a:buChar char="•"/>
              </a:pPr>
              <a:r>
                <a:rPr lang="en-US" sz="1600" dirty="0">
                  <a:latin typeface="Avenir Next LT Pro "/>
                </a:rPr>
                <a:t>Blood clotting factors, Prothrombin, Fibrinogen</a:t>
              </a:r>
            </a:p>
            <a:p>
              <a:pPr marL="285750" indent="-285750">
                <a:buFont typeface="Arial" panose="020B0604020202020204" pitchFamily="34" charset="0"/>
                <a:buChar char="•"/>
              </a:pPr>
              <a:r>
                <a:rPr lang="en-US" sz="1600" dirty="0">
                  <a:latin typeface="Avenir Next LT Pro "/>
                </a:rPr>
                <a:t>Lipoproteins  (cholesterol transport)</a:t>
              </a:r>
            </a:p>
            <a:p>
              <a:pPr marL="285750" indent="-285750">
                <a:buFont typeface="Arial" panose="020B0604020202020204" pitchFamily="34" charset="0"/>
                <a:buChar char="•"/>
              </a:pPr>
              <a:r>
                <a:rPr lang="en-US" sz="1600" dirty="0">
                  <a:latin typeface="Avenir Next LT Pro "/>
                </a:rPr>
                <a:t>Globulins (Immune function)</a:t>
              </a:r>
            </a:p>
            <a:p>
              <a:pPr marL="285750" indent="-285750">
                <a:buFont typeface="Arial" panose="020B0604020202020204" pitchFamily="34" charset="0"/>
                <a:buChar char="•"/>
              </a:pPr>
              <a:r>
                <a:rPr lang="en-US" sz="1600" dirty="0">
                  <a:latin typeface="Avenir Next LT Pro "/>
                </a:rPr>
                <a:t>Albumins (Carrier protein)</a:t>
              </a:r>
            </a:p>
          </p:txBody>
        </p:sp>
      </p:grpSp>
      <p:grpSp>
        <p:nvGrpSpPr>
          <p:cNvPr id="25" name="Group 24">
            <a:extLst>
              <a:ext uri="{FF2B5EF4-FFF2-40B4-BE49-F238E27FC236}">
                <a16:creationId xmlns:a16="http://schemas.microsoft.com/office/drawing/2014/main" id="{B79CF64F-EB87-BB03-7ECE-EBDA722484C5}"/>
              </a:ext>
            </a:extLst>
          </p:cNvPr>
          <p:cNvGrpSpPr/>
          <p:nvPr/>
        </p:nvGrpSpPr>
        <p:grpSpPr>
          <a:xfrm>
            <a:off x="7873395" y="1255125"/>
            <a:ext cx="3419149" cy="976927"/>
            <a:chOff x="7599861" y="743241"/>
            <a:chExt cx="2583926" cy="1472202"/>
          </a:xfrm>
        </p:grpSpPr>
        <p:sp>
          <p:nvSpPr>
            <p:cNvPr id="18" name="Rectangle: Rounded Corners 17">
              <a:extLst>
                <a:ext uri="{FF2B5EF4-FFF2-40B4-BE49-F238E27FC236}">
                  <a16:creationId xmlns:a16="http://schemas.microsoft.com/office/drawing/2014/main" id="{993D8AD9-5E30-EB89-BB8B-524B8C89F0B9}"/>
                </a:ext>
              </a:extLst>
            </p:cNvPr>
            <p:cNvSpPr/>
            <p:nvPr/>
          </p:nvSpPr>
          <p:spPr>
            <a:xfrm>
              <a:off x="7599861" y="743241"/>
              <a:ext cx="2575942" cy="1472202"/>
            </a:xfrm>
            <a:prstGeom prst="roundRect">
              <a:avLst/>
            </a:prstGeom>
            <a:solidFill>
              <a:schemeClr val="accent5">
                <a:lumMod val="20000"/>
                <a:lumOff val="80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TextBox 10">
              <a:extLst>
                <a:ext uri="{FF2B5EF4-FFF2-40B4-BE49-F238E27FC236}">
                  <a16:creationId xmlns:a16="http://schemas.microsoft.com/office/drawing/2014/main" id="{295224DD-F0C9-803C-863B-F95F68D3D78A}"/>
                </a:ext>
              </a:extLst>
            </p:cNvPr>
            <p:cNvSpPr txBox="1"/>
            <p:nvPr/>
          </p:nvSpPr>
          <p:spPr>
            <a:xfrm flipH="1">
              <a:off x="7612609" y="837439"/>
              <a:ext cx="2571178" cy="1208927"/>
            </a:xfrm>
            <a:prstGeom prst="rect">
              <a:avLst/>
            </a:prstGeom>
            <a:noFill/>
          </p:spPr>
          <p:txBody>
            <a:bodyPr wrap="square" rtlCol="0">
              <a:spAutoFit/>
            </a:bodyPr>
            <a:lstStyle/>
            <a:p>
              <a:r>
                <a:rPr lang="en-US" sz="1600" b="1" dirty="0">
                  <a:latin typeface="Avenir Next LT Pro "/>
                </a:rPr>
                <a:t>Micronutrient storage</a:t>
              </a:r>
            </a:p>
            <a:p>
              <a:pPr marL="285750" indent="-285750">
                <a:buFont typeface="Arial" panose="020B0604020202020204" pitchFamily="34" charset="0"/>
                <a:buChar char="•"/>
              </a:pPr>
              <a:r>
                <a:rPr lang="en-US" sz="1600" dirty="0">
                  <a:latin typeface="Avenir Next LT Pro "/>
                </a:rPr>
                <a:t>Copper, Zinc, Magnesium, Iron</a:t>
              </a:r>
            </a:p>
            <a:p>
              <a:pPr marL="285750" indent="-285750">
                <a:buFont typeface="Arial" panose="020B0604020202020204" pitchFamily="34" charset="0"/>
                <a:buChar char="•"/>
              </a:pPr>
              <a:r>
                <a:rPr lang="en-US" sz="1600" dirty="0">
                  <a:latin typeface="Avenir Next LT Pro "/>
                </a:rPr>
                <a:t>Vitamin A, D, E, K, B12</a:t>
              </a:r>
            </a:p>
            <a:p>
              <a:endParaRPr lang="en-IN" sz="1600" b="1" dirty="0">
                <a:latin typeface="Avenir Next LT Pro "/>
              </a:endParaRPr>
            </a:p>
          </p:txBody>
        </p:sp>
      </p:grpSp>
      <p:grpSp>
        <p:nvGrpSpPr>
          <p:cNvPr id="54" name="Group 53">
            <a:extLst>
              <a:ext uri="{FF2B5EF4-FFF2-40B4-BE49-F238E27FC236}">
                <a16:creationId xmlns:a16="http://schemas.microsoft.com/office/drawing/2014/main" id="{D1715BDB-F10F-2FB9-0CCB-0959B6427461}"/>
              </a:ext>
            </a:extLst>
          </p:cNvPr>
          <p:cNvGrpSpPr/>
          <p:nvPr/>
        </p:nvGrpSpPr>
        <p:grpSpPr>
          <a:xfrm>
            <a:off x="392660" y="1274210"/>
            <a:ext cx="3794690" cy="938755"/>
            <a:chOff x="232506" y="936827"/>
            <a:chExt cx="2677587" cy="1293564"/>
          </a:xfrm>
          <a:solidFill>
            <a:srgbClr val="F2F8EE"/>
          </a:solidFill>
        </p:grpSpPr>
        <p:sp>
          <p:nvSpPr>
            <p:cNvPr id="24" name="Rectangle: Rounded Corners 23">
              <a:extLst>
                <a:ext uri="{FF2B5EF4-FFF2-40B4-BE49-F238E27FC236}">
                  <a16:creationId xmlns:a16="http://schemas.microsoft.com/office/drawing/2014/main" id="{3BAF0BDB-AB12-AE8B-5167-7CD08079A74F}"/>
                </a:ext>
              </a:extLst>
            </p:cNvPr>
            <p:cNvSpPr/>
            <p:nvPr/>
          </p:nvSpPr>
          <p:spPr>
            <a:xfrm>
              <a:off x="232506" y="936827"/>
              <a:ext cx="2677587" cy="1293564"/>
            </a:xfrm>
            <a:prstGeom prst="roundRect">
              <a:avLst/>
            </a:prstGeom>
            <a:grp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2" name="TextBox 11">
              <a:extLst>
                <a:ext uri="{FF2B5EF4-FFF2-40B4-BE49-F238E27FC236}">
                  <a16:creationId xmlns:a16="http://schemas.microsoft.com/office/drawing/2014/main" id="{FD74466E-7BB2-7944-C392-3432405BA7E5}"/>
                </a:ext>
              </a:extLst>
            </p:cNvPr>
            <p:cNvSpPr txBox="1"/>
            <p:nvPr/>
          </p:nvSpPr>
          <p:spPr>
            <a:xfrm flipH="1">
              <a:off x="330983" y="1008010"/>
              <a:ext cx="2508592" cy="1077221"/>
            </a:xfrm>
            <a:prstGeom prst="rect">
              <a:avLst/>
            </a:prstGeom>
            <a:grpFill/>
          </p:spPr>
          <p:txBody>
            <a:bodyPr wrap="square" rtlCol="0">
              <a:spAutoFit/>
            </a:bodyPr>
            <a:lstStyle/>
            <a:p>
              <a:r>
                <a:rPr lang="en-US" sz="1600" b="1" dirty="0">
                  <a:latin typeface="Avenir Next LT Pro "/>
                </a:rPr>
                <a:t>Production of</a:t>
              </a:r>
            </a:p>
            <a:p>
              <a:pPr marL="285750" indent="-285750">
                <a:lnSpc>
                  <a:spcPct val="90000"/>
                </a:lnSpc>
                <a:buFont typeface="Arial" panose="020B0604020202020204" pitchFamily="34" charset="0"/>
                <a:buChar char="•"/>
              </a:pPr>
              <a:r>
                <a:rPr lang="en-US" sz="1600" dirty="0">
                  <a:latin typeface="Avenir Next LT Pro "/>
                </a:rPr>
                <a:t>Cholesterol (precursor for hormone vitamin D  biosynthesis)</a:t>
              </a:r>
            </a:p>
          </p:txBody>
        </p:sp>
      </p:grpSp>
      <p:cxnSp>
        <p:nvCxnSpPr>
          <p:cNvPr id="22" name="Straight Connector 21">
            <a:extLst>
              <a:ext uri="{FF2B5EF4-FFF2-40B4-BE49-F238E27FC236}">
                <a16:creationId xmlns:a16="http://schemas.microsoft.com/office/drawing/2014/main" id="{D23B8D90-A3DC-FCD7-5AC8-B8817136C764}"/>
              </a:ext>
            </a:extLst>
          </p:cNvPr>
          <p:cNvCxnSpPr>
            <a:cxnSpLocks/>
          </p:cNvCxnSpPr>
          <p:nvPr/>
        </p:nvCxnSpPr>
        <p:spPr>
          <a:xfrm flipV="1">
            <a:off x="7265513" y="1923105"/>
            <a:ext cx="540599" cy="401324"/>
          </a:xfrm>
          <a:prstGeom prst="line">
            <a:avLst/>
          </a:prstGeom>
          <a:ln w="12700">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4EAE66FE-46AD-7A33-FC37-27CFA76190CB}"/>
              </a:ext>
            </a:extLst>
          </p:cNvPr>
          <p:cNvCxnSpPr>
            <a:cxnSpLocks/>
          </p:cNvCxnSpPr>
          <p:nvPr/>
        </p:nvCxnSpPr>
        <p:spPr>
          <a:xfrm>
            <a:off x="6894162" y="3250594"/>
            <a:ext cx="911950" cy="0"/>
          </a:xfrm>
          <a:prstGeom prst="line">
            <a:avLst/>
          </a:prstGeom>
          <a:ln w="12700">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863B1528-1F70-C489-CD46-3AD2AB85148D}"/>
              </a:ext>
            </a:extLst>
          </p:cNvPr>
          <p:cNvCxnSpPr>
            <a:cxnSpLocks/>
          </p:cNvCxnSpPr>
          <p:nvPr/>
        </p:nvCxnSpPr>
        <p:spPr>
          <a:xfrm>
            <a:off x="6536134" y="3517634"/>
            <a:ext cx="1212644" cy="1378446"/>
          </a:xfrm>
          <a:prstGeom prst="line">
            <a:avLst/>
          </a:prstGeom>
          <a:ln w="12700">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83178582-C49E-8E5F-2FE5-A81BA1E4696F}"/>
              </a:ext>
            </a:extLst>
          </p:cNvPr>
          <p:cNvCxnSpPr>
            <a:cxnSpLocks/>
          </p:cNvCxnSpPr>
          <p:nvPr/>
        </p:nvCxnSpPr>
        <p:spPr>
          <a:xfrm flipV="1">
            <a:off x="3629208" y="3906095"/>
            <a:ext cx="802497" cy="498784"/>
          </a:xfrm>
          <a:prstGeom prst="line">
            <a:avLst/>
          </a:prstGeom>
          <a:ln w="12700">
            <a:headEnd type="arrow" w="med" len="med"/>
            <a:tailEnd type="none" w="med" len="med"/>
          </a:ln>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0843E877-9E06-0C77-7663-9D78BDD0D0ED}"/>
              </a:ext>
            </a:extLst>
          </p:cNvPr>
          <p:cNvCxnSpPr>
            <a:cxnSpLocks/>
          </p:cNvCxnSpPr>
          <p:nvPr/>
        </p:nvCxnSpPr>
        <p:spPr>
          <a:xfrm flipH="1" flipV="1">
            <a:off x="4236380" y="1743587"/>
            <a:ext cx="603861" cy="530100"/>
          </a:xfrm>
          <a:prstGeom prst="line">
            <a:avLst/>
          </a:prstGeom>
          <a:ln w="12700">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8A0694C5-55A2-BA2A-E33F-1C01BA1D5F8B}"/>
              </a:ext>
            </a:extLst>
          </p:cNvPr>
          <p:cNvCxnSpPr>
            <a:cxnSpLocks/>
          </p:cNvCxnSpPr>
          <p:nvPr/>
        </p:nvCxnSpPr>
        <p:spPr>
          <a:xfrm flipV="1">
            <a:off x="5966826" y="1743588"/>
            <a:ext cx="0" cy="565568"/>
          </a:xfrm>
          <a:prstGeom prst="line">
            <a:avLst/>
          </a:prstGeom>
          <a:ln w="12700">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CCF21B81-5E79-31CE-7895-056930C782FD}"/>
              </a:ext>
            </a:extLst>
          </p:cNvPr>
          <p:cNvCxnSpPr>
            <a:cxnSpLocks/>
          </p:cNvCxnSpPr>
          <p:nvPr/>
        </p:nvCxnSpPr>
        <p:spPr>
          <a:xfrm flipV="1">
            <a:off x="3463538" y="3006256"/>
            <a:ext cx="802497" cy="72717"/>
          </a:xfrm>
          <a:prstGeom prst="line">
            <a:avLst/>
          </a:prstGeom>
          <a:ln w="12700">
            <a:headEnd type="arrow" w="med" len="med"/>
            <a:tailEnd type="none" w="med" len="med"/>
          </a:ln>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7CA555ED-65FF-47C2-25B8-C5AD6476AC87}"/>
              </a:ext>
            </a:extLst>
          </p:cNvPr>
          <p:cNvCxnSpPr>
            <a:cxnSpLocks/>
          </p:cNvCxnSpPr>
          <p:nvPr/>
        </p:nvCxnSpPr>
        <p:spPr>
          <a:xfrm flipV="1">
            <a:off x="5868402" y="3737723"/>
            <a:ext cx="0" cy="700328"/>
          </a:xfrm>
          <a:prstGeom prst="line">
            <a:avLst/>
          </a:prstGeom>
          <a:ln w="12700">
            <a:headEnd type="arrow" w="med" len="med"/>
            <a:tailEnd type="none" w="med" len="med"/>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FDF51A15-E2AC-5969-C291-4C220F9239E1}"/>
              </a:ext>
            </a:extLst>
          </p:cNvPr>
          <p:cNvSpPr txBox="1"/>
          <p:nvPr/>
        </p:nvSpPr>
        <p:spPr>
          <a:xfrm>
            <a:off x="913706" y="166960"/>
            <a:ext cx="9949764" cy="646331"/>
          </a:xfrm>
          <a:prstGeom prst="rect">
            <a:avLst/>
          </a:prstGeom>
          <a:noFill/>
        </p:spPr>
        <p:txBody>
          <a:bodyPr wrap="square">
            <a:spAutoFit/>
          </a:bodyPr>
          <a:lstStyle/>
          <a:p>
            <a:pPr>
              <a:lnSpc>
                <a:spcPct val="90000"/>
              </a:lnSpc>
              <a:spcBef>
                <a:spcPct val="0"/>
              </a:spcBef>
            </a:pPr>
            <a:r>
              <a:rPr lang="en-US" sz="4000" dirty="0">
                <a:solidFill>
                  <a:srgbClr val="292D78"/>
                </a:solidFill>
                <a:latin typeface="Avenir Next LT Pro Demi" panose="020B0704020202020204" pitchFamily="34" charset="0"/>
              </a:rPr>
              <a:t>Functions of the Liver</a:t>
            </a:r>
            <a:endParaRPr lang="en-GB" sz="4000" dirty="0">
              <a:solidFill>
                <a:srgbClr val="292D78"/>
              </a:solidFill>
              <a:latin typeface="Avenir Next LT Pro Demi" panose="020B0704020202020204" pitchFamily="34" charset="0"/>
            </a:endParaRPr>
          </a:p>
        </p:txBody>
      </p:sp>
      <p:sp>
        <p:nvSpPr>
          <p:cNvPr id="33" name="Rectangle 32">
            <a:extLst>
              <a:ext uri="{FF2B5EF4-FFF2-40B4-BE49-F238E27FC236}">
                <a16:creationId xmlns:a16="http://schemas.microsoft.com/office/drawing/2014/main" id="{0E57A537-FFFA-0F54-96E7-F0B25D5AA95B}"/>
              </a:ext>
            </a:extLst>
          </p:cNvPr>
          <p:cNvSpPr/>
          <p:nvPr/>
        </p:nvSpPr>
        <p:spPr>
          <a:xfrm rot="16200000">
            <a:off x="2942341" y="-2097480"/>
            <a:ext cx="55315" cy="594000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rgbClr val="00B050"/>
              </a:solidFill>
            </a:endParaRPr>
          </a:p>
        </p:txBody>
      </p:sp>
    </p:spTree>
    <p:extLst>
      <p:ext uri="{BB962C8B-B14F-4D97-AF65-F5344CB8AC3E}">
        <p14:creationId xmlns:p14="http://schemas.microsoft.com/office/powerpoint/2010/main" val="23108766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86911-D426-76A9-D4F0-A157D4AF414E}"/>
            </a:ext>
          </a:extLst>
        </p:cNvPr>
        <p:cNvGrpSpPr/>
        <p:nvPr/>
      </p:nvGrpSpPr>
      <p:grpSpPr>
        <a:xfrm>
          <a:off x="0" y="0"/>
          <a:ext cx="0" cy="0"/>
          <a:chOff x="0" y="0"/>
          <a:chExt cx="0" cy="0"/>
        </a:xfrm>
      </p:grpSpPr>
      <p:sp>
        <p:nvSpPr>
          <p:cNvPr id="5" name="Rectangle: Top Corners Snipped 4">
            <a:extLst>
              <a:ext uri="{FF2B5EF4-FFF2-40B4-BE49-F238E27FC236}">
                <a16:creationId xmlns:a16="http://schemas.microsoft.com/office/drawing/2014/main" id="{F570433E-E8A7-15A6-A051-C1373E136C32}"/>
              </a:ext>
            </a:extLst>
          </p:cNvPr>
          <p:cNvSpPr/>
          <p:nvPr/>
        </p:nvSpPr>
        <p:spPr>
          <a:xfrm>
            <a:off x="0" y="1488774"/>
            <a:ext cx="10629900" cy="4580074"/>
          </a:xfrm>
          <a:prstGeom prst="snip2SameRect">
            <a:avLst>
              <a:gd name="adj1" fmla="val 0"/>
              <a:gd name="adj2" fmla="val 0"/>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a:extLst>
              <a:ext uri="{FF2B5EF4-FFF2-40B4-BE49-F238E27FC236}">
                <a16:creationId xmlns:a16="http://schemas.microsoft.com/office/drawing/2014/main" id="{28D04B28-F2C3-E4C1-E58F-09AB241B24DA}"/>
              </a:ext>
            </a:extLst>
          </p:cNvPr>
          <p:cNvSpPr>
            <a:spLocks noGrp="1"/>
          </p:cNvSpPr>
          <p:nvPr>
            <p:ph idx="1"/>
          </p:nvPr>
        </p:nvSpPr>
        <p:spPr>
          <a:xfrm>
            <a:off x="711201" y="2149780"/>
            <a:ext cx="7543800" cy="3258062"/>
          </a:xfrm>
        </p:spPr>
        <p:txBody>
          <a:bodyPr>
            <a:normAutofit/>
          </a:bodyPr>
          <a:lstStyle/>
          <a:p>
            <a:pPr marL="0" indent="0">
              <a:buNone/>
            </a:pPr>
            <a:r>
              <a:rPr lang="en-US" sz="2200" dirty="0">
                <a:latin typeface="Avenir Next LT Pro" panose="020B0504020202020204" pitchFamily="34" charset="0"/>
              </a:rPr>
              <a:t>Each function impacts your capacity for active living: </a:t>
            </a:r>
          </a:p>
          <a:p>
            <a:r>
              <a:rPr lang="en-US" sz="2200" b="1" dirty="0">
                <a:latin typeface="Avenir Next LT Pro" panose="020B0504020202020204" pitchFamily="34" charset="0"/>
              </a:rPr>
              <a:t>Energy production</a:t>
            </a:r>
            <a:r>
              <a:rPr lang="en-US" sz="2200" dirty="0">
                <a:latin typeface="Avenir Next LT Pro" panose="020B0504020202020204" pitchFamily="34" charset="0"/>
              </a:rPr>
              <a:t> → Sustained physical activity</a:t>
            </a:r>
          </a:p>
          <a:p>
            <a:r>
              <a:rPr lang="en-US" sz="2200" b="1" dirty="0">
                <a:latin typeface="Avenir Next LT Pro" panose="020B0504020202020204" pitchFamily="34" charset="0"/>
              </a:rPr>
              <a:t>Detoxification</a:t>
            </a:r>
            <a:r>
              <a:rPr lang="en-US" sz="2200" dirty="0">
                <a:latin typeface="Avenir Next LT Pro" panose="020B0504020202020204" pitchFamily="34" charset="0"/>
              </a:rPr>
              <a:t> → Mental clarity and focus</a:t>
            </a:r>
          </a:p>
          <a:p>
            <a:r>
              <a:rPr lang="en-US" sz="2200" b="1" dirty="0">
                <a:latin typeface="Avenir Next LT Pro" panose="020B0504020202020204" pitchFamily="34" charset="0"/>
              </a:rPr>
              <a:t>Protein synthesis</a:t>
            </a:r>
            <a:r>
              <a:rPr lang="en-US" sz="2200" dirty="0">
                <a:latin typeface="Avenir Next LT Pro" panose="020B0504020202020204" pitchFamily="34" charset="0"/>
              </a:rPr>
              <a:t> → Muscle maintenance and recovery</a:t>
            </a:r>
          </a:p>
          <a:p>
            <a:r>
              <a:rPr lang="en-US" sz="2200" b="1" dirty="0">
                <a:latin typeface="Avenir Next LT Pro" panose="020B0504020202020204" pitchFamily="34" charset="0"/>
              </a:rPr>
              <a:t>Blood sugar regulation</a:t>
            </a:r>
            <a:r>
              <a:rPr lang="en-US" sz="2200" dirty="0">
                <a:latin typeface="Avenir Next LT Pro" panose="020B0504020202020204" pitchFamily="34" charset="0"/>
              </a:rPr>
              <a:t> → Stable energy throughout the day</a:t>
            </a:r>
          </a:p>
          <a:p>
            <a:r>
              <a:rPr lang="en-US" sz="2200" b="1" dirty="0">
                <a:latin typeface="Avenir Next LT Pro" panose="020B0504020202020204" pitchFamily="34" charset="0"/>
              </a:rPr>
              <a:t>Bile production </a:t>
            </a:r>
            <a:r>
              <a:rPr lang="en-US" sz="2200" dirty="0">
                <a:latin typeface="Avenir Next LT Pro" panose="020B0504020202020204" pitchFamily="34" charset="0"/>
              </a:rPr>
              <a:t>→ Lipid metabolism and nutrient absorption for metabolic health</a:t>
            </a:r>
          </a:p>
        </p:txBody>
      </p:sp>
      <p:sp>
        <p:nvSpPr>
          <p:cNvPr id="6" name="Slide Number Placeholder 5">
            <a:extLst>
              <a:ext uri="{FF2B5EF4-FFF2-40B4-BE49-F238E27FC236}">
                <a16:creationId xmlns:a16="http://schemas.microsoft.com/office/drawing/2014/main" id="{228A34A3-A99F-BDD8-08D8-2241240672C7}"/>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CEABB6-07DC-46E8-9B57-56EC44A396E5}" type="slidenum">
              <a:rPr lang="en-US" smtClean="0"/>
              <a:pPr/>
              <a:t>7</a:t>
            </a:fld>
            <a:endParaRPr lang="en-US" dirty="0"/>
          </a:p>
        </p:txBody>
      </p:sp>
      <p:sp>
        <p:nvSpPr>
          <p:cNvPr id="4" name="Rectangle 3">
            <a:extLst>
              <a:ext uri="{FF2B5EF4-FFF2-40B4-BE49-F238E27FC236}">
                <a16:creationId xmlns:a16="http://schemas.microsoft.com/office/drawing/2014/main" id="{084A407F-92A3-485D-2919-4A35D4F80517}"/>
              </a:ext>
            </a:extLst>
          </p:cNvPr>
          <p:cNvSpPr/>
          <p:nvPr/>
        </p:nvSpPr>
        <p:spPr>
          <a:xfrm rot="16200000">
            <a:off x="2942341" y="-1837193"/>
            <a:ext cx="55315" cy="594000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B050"/>
              </a:solidFill>
              <a:effectLst/>
              <a:uLnTx/>
              <a:uFillTx/>
              <a:latin typeface="Avenir "/>
              <a:ea typeface="+mn-ea"/>
              <a:cs typeface="+mn-cs"/>
            </a:endParaRPr>
          </a:p>
        </p:txBody>
      </p:sp>
      <p:sp>
        <p:nvSpPr>
          <p:cNvPr id="7" name="TextBox 6">
            <a:extLst>
              <a:ext uri="{FF2B5EF4-FFF2-40B4-BE49-F238E27FC236}">
                <a16:creationId xmlns:a16="http://schemas.microsoft.com/office/drawing/2014/main" id="{386419DC-4EF4-FB3B-2659-0510B516B324}"/>
              </a:ext>
            </a:extLst>
          </p:cNvPr>
          <p:cNvSpPr txBox="1"/>
          <p:nvPr/>
        </p:nvSpPr>
        <p:spPr>
          <a:xfrm>
            <a:off x="913706" y="405333"/>
            <a:ext cx="994976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Avenir Next LT Pro Demi" panose="020B0704020202020204" pitchFamily="34" charset="0"/>
                <a:ea typeface="+mn-ea"/>
                <a:cs typeface="+mn-cs"/>
              </a:rPr>
              <a:t>Liver and Active Aging</a:t>
            </a:r>
          </a:p>
        </p:txBody>
      </p:sp>
      <p:pic>
        <p:nvPicPr>
          <p:cNvPr id="3" name="Picture 2" descr="A person smiling with a backpack&#10;&#10;AI-generated content may be incorrect.">
            <a:extLst>
              <a:ext uri="{FF2B5EF4-FFF2-40B4-BE49-F238E27FC236}">
                <a16:creationId xmlns:a16="http://schemas.microsoft.com/office/drawing/2014/main" id="{06A1200B-E83E-DF34-1E1E-7F39EECE8E82}"/>
              </a:ext>
            </a:extLst>
          </p:cNvPr>
          <p:cNvPicPr>
            <a:picLocks noChangeAspect="1"/>
          </p:cNvPicPr>
          <p:nvPr/>
        </p:nvPicPr>
        <p:blipFill>
          <a:blip r:embed="rId3" cstate="screen">
            <a:extLst>
              <a:ext uri="{28A0092B-C50C-407E-A947-70E740481C1C}">
                <a14:useLocalDpi xmlns:a14="http://schemas.microsoft.com/office/drawing/2010/main"/>
              </a:ext>
            </a:extLst>
          </a:blip>
          <a:srcRect l="41831" r="10227"/>
          <a:stretch>
            <a:fillRect/>
          </a:stretch>
        </p:blipFill>
        <p:spPr>
          <a:xfrm>
            <a:off x="8523816" y="1488774"/>
            <a:ext cx="3293534" cy="4580074"/>
          </a:xfrm>
          <a:prstGeom prst="rect">
            <a:avLst/>
          </a:prstGeom>
        </p:spPr>
      </p:pic>
    </p:spTree>
    <p:extLst>
      <p:ext uri="{BB962C8B-B14F-4D97-AF65-F5344CB8AC3E}">
        <p14:creationId xmlns:p14="http://schemas.microsoft.com/office/powerpoint/2010/main" val="28640146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D1E7C-6C57-44FA-ED9F-12D13F648FA8}"/>
            </a:ext>
          </a:extLst>
        </p:cNvPr>
        <p:cNvGrpSpPr/>
        <p:nvPr/>
      </p:nvGrpSpPr>
      <p:grpSpPr>
        <a:xfrm>
          <a:off x="0" y="0"/>
          <a:ext cx="0" cy="0"/>
          <a:chOff x="0" y="0"/>
          <a:chExt cx="0" cy="0"/>
        </a:xfrm>
      </p:grpSpPr>
      <p:sp>
        <p:nvSpPr>
          <p:cNvPr id="4" name="Content Placeholder 1">
            <a:extLst>
              <a:ext uri="{FF2B5EF4-FFF2-40B4-BE49-F238E27FC236}">
                <a16:creationId xmlns:a16="http://schemas.microsoft.com/office/drawing/2014/main" id="{E51E4AE0-E9DB-5001-4FBB-EBEF4CD8A232}"/>
              </a:ext>
            </a:extLst>
          </p:cNvPr>
          <p:cNvSpPr txBox="1">
            <a:spLocks/>
          </p:cNvSpPr>
          <p:nvPr/>
        </p:nvSpPr>
        <p:spPr>
          <a:xfrm>
            <a:off x="737937" y="1678622"/>
            <a:ext cx="10515600" cy="44935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buClr>
                <a:srgbClr val="002060"/>
              </a:buClr>
              <a:buSzPct val="104000"/>
            </a:pPr>
            <a:endParaRPr lang="en-US" sz="2400" dirty="0">
              <a:solidFill>
                <a:srgbClr val="002060"/>
              </a:solidFill>
            </a:endParaRPr>
          </a:p>
        </p:txBody>
      </p:sp>
      <p:sp>
        <p:nvSpPr>
          <p:cNvPr id="5" name="Title 2">
            <a:extLst>
              <a:ext uri="{FF2B5EF4-FFF2-40B4-BE49-F238E27FC236}">
                <a16:creationId xmlns:a16="http://schemas.microsoft.com/office/drawing/2014/main" id="{44C45BB0-FEC9-EBE0-A578-24B6B52E036D}"/>
              </a:ext>
            </a:extLst>
          </p:cNvPr>
          <p:cNvSpPr txBox="1">
            <a:spLocks/>
          </p:cNvSpPr>
          <p:nvPr/>
        </p:nvSpPr>
        <p:spPr>
          <a:xfrm>
            <a:off x="641685" y="563152"/>
            <a:ext cx="10515600" cy="7472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292D78"/>
                </a:solidFill>
                <a:latin typeface="Avenir Next" panose="020B0503020202020204" pitchFamily="34" charset="0"/>
                <a:ea typeface="+mj-ea"/>
                <a:cs typeface="+mj-cs"/>
              </a:defRPr>
            </a:lvl1pPr>
          </a:lstStyle>
          <a:p>
            <a:endParaRPr lang="en-US" dirty="0">
              <a:solidFill>
                <a:srgbClr val="002060"/>
              </a:solidFill>
            </a:endParaRPr>
          </a:p>
        </p:txBody>
      </p:sp>
      <p:sp>
        <p:nvSpPr>
          <p:cNvPr id="2" name="TextBox 1">
            <a:extLst>
              <a:ext uri="{FF2B5EF4-FFF2-40B4-BE49-F238E27FC236}">
                <a16:creationId xmlns:a16="http://schemas.microsoft.com/office/drawing/2014/main" id="{E2BE2428-3266-6FE0-1EAB-14BC608701F6}"/>
              </a:ext>
            </a:extLst>
          </p:cNvPr>
          <p:cNvSpPr txBox="1"/>
          <p:nvPr/>
        </p:nvSpPr>
        <p:spPr>
          <a:xfrm>
            <a:off x="913705" y="388302"/>
            <a:ext cx="10243579" cy="707886"/>
          </a:xfrm>
          <a:prstGeom prst="rect">
            <a:avLst/>
          </a:prstGeom>
          <a:noFill/>
        </p:spPr>
        <p:txBody>
          <a:bodyPr wrap="square">
            <a:spAutoFit/>
          </a:bodyPr>
          <a:lstStyle/>
          <a:p>
            <a:r>
              <a:rPr lang="en-US" sz="4000" dirty="0">
                <a:solidFill>
                  <a:srgbClr val="002060"/>
                </a:solidFill>
                <a:latin typeface="Avenir Next LT Pro Demi" panose="020B0704020202020204" pitchFamily="34" charset="0"/>
              </a:rPr>
              <a:t>Risk Factors for Liver Dysfunction</a:t>
            </a:r>
            <a:endParaRPr lang="en-GB" sz="4000" dirty="0">
              <a:solidFill>
                <a:srgbClr val="002060"/>
              </a:solidFill>
              <a:latin typeface="Avenir Next LT Pro Demi" panose="020B0704020202020204" pitchFamily="34" charset="0"/>
            </a:endParaRPr>
          </a:p>
        </p:txBody>
      </p:sp>
      <p:sp>
        <p:nvSpPr>
          <p:cNvPr id="3" name="Rectangle 2">
            <a:extLst>
              <a:ext uri="{FF2B5EF4-FFF2-40B4-BE49-F238E27FC236}">
                <a16:creationId xmlns:a16="http://schemas.microsoft.com/office/drawing/2014/main" id="{90BDE50E-184E-3D78-3C25-7696A554502C}"/>
              </a:ext>
            </a:extLst>
          </p:cNvPr>
          <p:cNvSpPr/>
          <p:nvPr/>
        </p:nvSpPr>
        <p:spPr>
          <a:xfrm rot="16200000">
            <a:off x="3572341" y="-2467193"/>
            <a:ext cx="55315" cy="720000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rgbClr val="00B050"/>
              </a:solidFill>
            </a:endParaRPr>
          </a:p>
        </p:txBody>
      </p:sp>
      <p:sp>
        <p:nvSpPr>
          <p:cNvPr id="6" name="Content Placeholder 1">
            <a:extLst>
              <a:ext uri="{FF2B5EF4-FFF2-40B4-BE49-F238E27FC236}">
                <a16:creationId xmlns:a16="http://schemas.microsoft.com/office/drawing/2014/main" id="{AEABAB07-BB99-54EF-709A-9325F8106615}"/>
              </a:ext>
            </a:extLst>
          </p:cNvPr>
          <p:cNvSpPr txBox="1">
            <a:spLocks/>
          </p:cNvSpPr>
          <p:nvPr/>
        </p:nvSpPr>
        <p:spPr>
          <a:xfrm>
            <a:off x="913705" y="1577664"/>
            <a:ext cx="3824644" cy="29959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400"/>
              </a:lnSpc>
              <a:spcBef>
                <a:spcPts val="1200"/>
              </a:spcBef>
              <a:buClr>
                <a:srgbClr val="002060"/>
              </a:buClr>
              <a:buSzPct val="100000"/>
              <a:buFont typeface="Symbol" panose="05050102010706020507" pitchFamily="18" charset="2"/>
              <a:buChar char=""/>
            </a:pPr>
            <a:r>
              <a:rPr lang="en-US" sz="2000" dirty="0">
                <a:latin typeface="Avenir Next LT Pro" panose="020B0504020202020204" pitchFamily="34" charset="0"/>
              </a:rPr>
              <a:t>Obese or Overweight</a:t>
            </a:r>
          </a:p>
          <a:p>
            <a:pPr>
              <a:lnSpc>
                <a:spcPts val="3400"/>
              </a:lnSpc>
              <a:spcBef>
                <a:spcPts val="1200"/>
              </a:spcBef>
              <a:buClr>
                <a:srgbClr val="002060"/>
              </a:buClr>
              <a:buSzPct val="100000"/>
              <a:buFont typeface="Symbol" panose="05050102010706020507" pitchFamily="18" charset="2"/>
              <a:buChar char=""/>
            </a:pPr>
            <a:r>
              <a:rPr lang="en-US" sz="2000" dirty="0">
                <a:latin typeface="Avenir Next LT Pro" panose="020B0504020202020204" pitchFamily="34" charset="0"/>
              </a:rPr>
              <a:t>Type 2 Diabetes</a:t>
            </a:r>
          </a:p>
          <a:p>
            <a:pPr>
              <a:lnSpc>
                <a:spcPts val="3400"/>
              </a:lnSpc>
              <a:spcBef>
                <a:spcPts val="1200"/>
              </a:spcBef>
              <a:buClr>
                <a:srgbClr val="002060"/>
              </a:buClr>
              <a:buSzPct val="100000"/>
              <a:buFont typeface="Symbol" panose="05050102010706020507" pitchFamily="18" charset="2"/>
              <a:buChar char=""/>
            </a:pPr>
            <a:r>
              <a:rPr lang="en-US" sz="2000" dirty="0">
                <a:latin typeface="Avenir Next LT Pro" panose="020B0504020202020204" pitchFamily="34" charset="0"/>
              </a:rPr>
              <a:t>Insulin Resistance</a:t>
            </a:r>
          </a:p>
          <a:p>
            <a:pPr>
              <a:lnSpc>
                <a:spcPts val="3400"/>
              </a:lnSpc>
              <a:spcBef>
                <a:spcPts val="1200"/>
              </a:spcBef>
              <a:buClr>
                <a:srgbClr val="002060"/>
              </a:buClr>
              <a:buSzPct val="100000"/>
              <a:buFont typeface="Symbol" panose="05050102010706020507" pitchFamily="18" charset="2"/>
              <a:buChar char=""/>
            </a:pPr>
            <a:r>
              <a:rPr lang="en-US" sz="2000" dirty="0">
                <a:latin typeface="Avenir Next LT Pro" panose="020B0504020202020204" pitchFamily="34" charset="0"/>
              </a:rPr>
              <a:t>Polycystic Ovary Syndrome</a:t>
            </a:r>
          </a:p>
          <a:p>
            <a:pPr>
              <a:lnSpc>
                <a:spcPts val="3400"/>
              </a:lnSpc>
              <a:spcBef>
                <a:spcPts val="1200"/>
              </a:spcBef>
              <a:buClr>
                <a:srgbClr val="002060"/>
              </a:buClr>
              <a:buSzPct val="100000"/>
              <a:buFont typeface="Symbol" panose="05050102010706020507" pitchFamily="18" charset="2"/>
              <a:buChar char=""/>
            </a:pPr>
            <a:r>
              <a:rPr lang="en-US" sz="2000" dirty="0">
                <a:latin typeface="Avenir Next LT Pro" panose="020B0504020202020204" pitchFamily="34" charset="0"/>
              </a:rPr>
              <a:t>Underactive Thyroid</a:t>
            </a:r>
          </a:p>
        </p:txBody>
      </p:sp>
      <p:sp>
        <p:nvSpPr>
          <p:cNvPr id="7" name="Content Placeholder 1">
            <a:extLst>
              <a:ext uri="{FF2B5EF4-FFF2-40B4-BE49-F238E27FC236}">
                <a16:creationId xmlns:a16="http://schemas.microsoft.com/office/drawing/2014/main" id="{3787EA94-4873-CF3F-968F-73AE9522DFB2}"/>
              </a:ext>
            </a:extLst>
          </p:cNvPr>
          <p:cNvSpPr txBox="1">
            <a:spLocks/>
          </p:cNvSpPr>
          <p:nvPr/>
        </p:nvSpPr>
        <p:spPr>
          <a:xfrm>
            <a:off x="4738349" y="1594122"/>
            <a:ext cx="3824644" cy="29959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400"/>
              </a:lnSpc>
              <a:spcBef>
                <a:spcPts val="1200"/>
              </a:spcBef>
              <a:buClr>
                <a:srgbClr val="002060"/>
              </a:buClr>
              <a:buSzPct val="100000"/>
              <a:buFont typeface="Symbol" panose="05050102010706020507" pitchFamily="18" charset="2"/>
              <a:buChar char=""/>
            </a:pPr>
            <a:r>
              <a:rPr lang="en-US" sz="2000" dirty="0">
                <a:latin typeface="Avenir Next LT Pro" panose="020B0504020202020204" pitchFamily="34" charset="0"/>
              </a:rPr>
              <a:t>High Blood Pressure</a:t>
            </a:r>
          </a:p>
          <a:p>
            <a:pPr>
              <a:lnSpc>
                <a:spcPts val="3400"/>
              </a:lnSpc>
              <a:spcBef>
                <a:spcPts val="1200"/>
              </a:spcBef>
              <a:buClr>
                <a:srgbClr val="002060"/>
              </a:buClr>
              <a:buSzPct val="100000"/>
              <a:buFont typeface="Symbol" panose="05050102010706020507" pitchFamily="18" charset="2"/>
              <a:buChar char=""/>
            </a:pPr>
            <a:r>
              <a:rPr lang="en-US" sz="2000" dirty="0">
                <a:latin typeface="Avenir Next LT Pro" panose="020B0504020202020204" pitchFamily="34" charset="0"/>
              </a:rPr>
              <a:t>High Cholesterol</a:t>
            </a:r>
          </a:p>
          <a:p>
            <a:pPr>
              <a:lnSpc>
                <a:spcPts val="3400"/>
              </a:lnSpc>
              <a:spcBef>
                <a:spcPts val="1200"/>
              </a:spcBef>
              <a:buClr>
                <a:srgbClr val="002060"/>
              </a:buClr>
              <a:buSzPct val="100000"/>
              <a:buFont typeface="Symbol" panose="05050102010706020507" pitchFamily="18" charset="2"/>
              <a:buChar char=""/>
            </a:pPr>
            <a:r>
              <a:rPr lang="en-US" sz="2000" dirty="0">
                <a:latin typeface="Avenir Next LT Pro" panose="020B0504020202020204" pitchFamily="34" charset="0"/>
              </a:rPr>
              <a:t>Metabolic Syndrome </a:t>
            </a:r>
          </a:p>
          <a:p>
            <a:pPr>
              <a:lnSpc>
                <a:spcPts val="3400"/>
              </a:lnSpc>
              <a:spcBef>
                <a:spcPts val="1200"/>
              </a:spcBef>
              <a:buClr>
                <a:srgbClr val="002060"/>
              </a:buClr>
              <a:buSzPct val="100000"/>
              <a:buFont typeface="Symbol" panose="05050102010706020507" pitchFamily="18" charset="2"/>
              <a:buChar char=""/>
            </a:pPr>
            <a:r>
              <a:rPr lang="en-US" sz="2000" dirty="0">
                <a:latin typeface="Avenir Next LT Pro" panose="020B0504020202020204" pitchFamily="34" charset="0"/>
              </a:rPr>
              <a:t>Age Above 50</a:t>
            </a:r>
          </a:p>
          <a:p>
            <a:pPr>
              <a:lnSpc>
                <a:spcPts val="3400"/>
              </a:lnSpc>
              <a:spcBef>
                <a:spcPts val="1200"/>
              </a:spcBef>
              <a:buClr>
                <a:srgbClr val="002060"/>
              </a:buClr>
              <a:buSzPct val="100000"/>
              <a:buFont typeface="Symbol" panose="05050102010706020507" pitchFamily="18" charset="2"/>
              <a:buChar char=""/>
            </a:pPr>
            <a:r>
              <a:rPr lang="en-US" sz="2000" dirty="0">
                <a:latin typeface="Avenir Next LT Pro" panose="020B0504020202020204" pitchFamily="34" charset="0"/>
              </a:rPr>
              <a:t>Smoking</a:t>
            </a:r>
          </a:p>
        </p:txBody>
      </p:sp>
      <p:pic>
        <p:nvPicPr>
          <p:cNvPr id="8" name="Picture 7" descr="A diagram of a risk factor">
            <a:extLst>
              <a:ext uri="{FF2B5EF4-FFF2-40B4-BE49-F238E27FC236}">
                <a16:creationId xmlns:a16="http://schemas.microsoft.com/office/drawing/2014/main" id="{0745195F-AC05-1496-E87C-228A61777DAC}"/>
              </a:ext>
            </a:extLst>
          </p:cNvPr>
          <p:cNvPicPr>
            <a:picLocks noChangeAspect="1"/>
          </p:cNvPicPr>
          <p:nvPr/>
        </p:nvPicPr>
        <p:blipFill>
          <a:blip r:embed="rId3"/>
          <a:stretch>
            <a:fillRect/>
          </a:stretch>
        </p:blipFill>
        <p:spPr>
          <a:xfrm>
            <a:off x="6990529" y="1200997"/>
            <a:ext cx="5120726" cy="5120726"/>
          </a:xfrm>
          <a:prstGeom prst="rect">
            <a:avLst/>
          </a:prstGeom>
        </p:spPr>
      </p:pic>
      <p:sp>
        <p:nvSpPr>
          <p:cNvPr id="10" name="TextBox 9">
            <a:extLst>
              <a:ext uri="{FF2B5EF4-FFF2-40B4-BE49-F238E27FC236}">
                <a16:creationId xmlns:a16="http://schemas.microsoft.com/office/drawing/2014/main" id="{DE617F23-A7AB-4872-AFF3-27FE9F000FD3}"/>
              </a:ext>
            </a:extLst>
          </p:cNvPr>
          <p:cNvSpPr txBox="1"/>
          <p:nvPr/>
        </p:nvSpPr>
        <p:spPr>
          <a:xfrm>
            <a:off x="831869" y="4745279"/>
            <a:ext cx="6368130" cy="1200329"/>
          </a:xfrm>
          <a:prstGeom prst="rect">
            <a:avLst/>
          </a:prstGeom>
          <a:noFill/>
        </p:spPr>
        <p:txBody>
          <a:bodyPr wrap="square" rtlCol="0">
            <a:spAutoFit/>
          </a:bodyPr>
          <a:lstStyle/>
          <a:p>
            <a:pPr algn="ctr"/>
            <a:r>
              <a:rPr lang="en-US" sz="2400" b="1" dirty="0">
                <a:latin typeface="Avenir Next LT Pro" panose="020B0504020202020204" pitchFamily="34" charset="0"/>
              </a:rPr>
              <a:t>Risk factors rarely act alone—they cluster and compound, creating a powerful, multiplicative impact.</a:t>
            </a:r>
          </a:p>
        </p:txBody>
      </p:sp>
    </p:spTree>
    <p:extLst>
      <p:ext uri="{BB962C8B-B14F-4D97-AF65-F5344CB8AC3E}">
        <p14:creationId xmlns:p14="http://schemas.microsoft.com/office/powerpoint/2010/main" val="6919389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37F97-D84C-9B84-A231-D248E32380D3}"/>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B1D3EE0-B506-CB2D-09C1-A39ACB46AB9D}"/>
              </a:ext>
            </a:extLst>
          </p:cNvPr>
          <p:cNvSpPr/>
          <p:nvPr/>
        </p:nvSpPr>
        <p:spPr>
          <a:xfrm>
            <a:off x="-6350" y="0"/>
            <a:ext cx="12198350" cy="6573520"/>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a:p>
        </p:txBody>
      </p:sp>
      <p:sp>
        <p:nvSpPr>
          <p:cNvPr id="3" name="Rectangle: Rounded Corners 2">
            <a:extLst>
              <a:ext uri="{FF2B5EF4-FFF2-40B4-BE49-F238E27FC236}">
                <a16:creationId xmlns:a16="http://schemas.microsoft.com/office/drawing/2014/main" id="{2FCB3FCA-99D4-A2F1-4C60-810575E83D87}"/>
              </a:ext>
            </a:extLst>
          </p:cNvPr>
          <p:cNvSpPr/>
          <p:nvPr/>
        </p:nvSpPr>
        <p:spPr>
          <a:xfrm>
            <a:off x="447040" y="1261638"/>
            <a:ext cx="11297920" cy="4011402"/>
          </a:xfrm>
          <a:prstGeom prst="roundRect">
            <a:avLst>
              <a:gd name="adj" fmla="val 14922"/>
            </a:avLst>
          </a:prstGeom>
          <a:solidFill>
            <a:schemeClr val="bg1"/>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a:p>
        </p:txBody>
      </p:sp>
      <p:sp>
        <p:nvSpPr>
          <p:cNvPr id="5" name="Title 4">
            <a:extLst>
              <a:ext uri="{FF2B5EF4-FFF2-40B4-BE49-F238E27FC236}">
                <a16:creationId xmlns:a16="http://schemas.microsoft.com/office/drawing/2014/main" id="{009FFF02-69D1-70E1-57A1-8777C402A4B2}"/>
              </a:ext>
            </a:extLst>
          </p:cNvPr>
          <p:cNvSpPr>
            <a:spLocks noGrp="1"/>
          </p:cNvSpPr>
          <p:nvPr>
            <p:ph type="title"/>
          </p:nvPr>
        </p:nvSpPr>
        <p:spPr>
          <a:xfrm>
            <a:off x="850900" y="1751008"/>
            <a:ext cx="10477500" cy="3032660"/>
          </a:xfrm>
        </p:spPr>
        <p:txBody>
          <a:bodyPr anchor="ctr">
            <a:normAutofit/>
          </a:bodyPr>
          <a:lstStyle/>
          <a:p>
            <a:pPr algn="ctr">
              <a:lnSpc>
                <a:spcPct val="100000"/>
              </a:lnSpc>
            </a:pPr>
            <a:r>
              <a:rPr lang="en-US" sz="3500" dirty="0">
                <a:latin typeface="Avenir Next LT Pro Light" panose="020B0304020202020204" pitchFamily="34" charset="0"/>
                <a:ea typeface="+mj-ea"/>
                <a:cs typeface="+mj-cs"/>
              </a:rPr>
              <a:t>These risk factors don't just threaten liver health—they rob you of energy, mental clarity, and physical stamina. The path from healthy liver to metabolic dysfunction is also the path from active to sedentary aging.</a:t>
            </a:r>
          </a:p>
        </p:txBody>
      </p:sp>
    </p:spTree>
    <p:extLst>
      <p:ext uri="{BB962C8B-B14F-4D97-AF65-F5344CB8AC3E}">
        <p14:creationId xmlns:p14="http://schemas.microsoft.com/office/powerpoint/2010/main" val="22797624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heme/theme1.xml><?xml version="1.0" encoding="utf-8"?>
<a:theme xmlns:a="http://schemas.openxmlformats.org/drawingml/2006/main" name="Office Theme">
  <a:themeElements>
    <a:clrScheme name="Custom 8">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12EA8"/>
      </a:accent5>
      <a:accent6>
        <a:srgbClr val="00B050"/>
      </a:accent6>
      <a:hlink>
        <a:srgbClr val="0563C1"/>
      </a:hlink>
      <a:folHlink>
        <a:srgbClr val="954F72"/>
      </a:folHlink>
    </a:clrScheme>
    <a:fontScheme name="sami ppt">
      <a:majorFont>
        <a:latin typeface="Avenir"/>
        <a:ea typeface=""/>
        <a:cs typeface=""/>
      </a:majorFont>
      <a:minorFont>
        <a:latin typeface="Avenir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744dc87-3d91-4610-aad0-b6488d2ab558">
      <Terms xmlns="http://schemas.microsoft.com/office/infopath/2007/PartnerControls"/>
    </lcf76f155ced4ddcb4097134ff3c332f>
    <TaxCatchAll xmlns="6d2bc46a-f014-48ed-be59-9d6cf5da36f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14D226DA33B674A9EF419DB635FD176" ma:contentTypeVersion="14" ma:contentTypeDescription="Create a new document." ma:contentTypeScope="" ma:versionID="11e864abf6d32c959f9ac49c64482d17">
  <xsd:schema xmlns:xsd="http://www.w3.org/2001/XMLSchema" xmlns:xs="http://www.w3.org/2001/XMLSchema" xmlns:p="http://schemas.microsoft.com/office/2006/metadata/properties" xmlns:ns2="6744dc87-3d91-4610-aad0-b6488d2ab558" xmlns:ns3="6d2bc46a-f014-48ed-be59-9d6cf5da36fb" targetNamespace="http://schemas.microsoft.com/office/2006/metadata/properties" ma:root="true" ma:fieldsID="e17be85b254a55bbc4d718e7de4ac205" ns2:_="" ns3:_="">
    <xsd:import namespace="6744dc87-3d91-4610-aad0-b6488d2ab558"/>
    <xsd:import namespace="6d2bc46a-f014-48ed-be59-9d6cf5da36f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44dc87-3d91-4610-aad0-b6488d2ab5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descriptio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cc08f6f-bade-4166-afee-abb77bb465d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d2bc46a-f014-48ed-be59-9d6cf5da36fb"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fd42925-7f7f-4c59-919e-28fce66cd899}" ma:internalName="TaxCatchAll" ma:showField="CatchAllData" ma:web="6d2bc46a-f014-48ed-be59-9d6cf5da36f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983F4A3-A8C7-4C2D-8D38-5724E98A822F}">
  <ds:schemaRefs>
    <ds:schemaRef ds:uri="http://www.w3.org/XML/1998/namespace"/>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http://purl.org/dc/dcmitype/"/>
    <ds:schemaRef ds:uri="6d2bc46a-f014-48ed-be59-9d6cf5da36fb"/>
    <ds:schemaRef ds:uri="6744dc87-3d91-4610-aad0-b6488d2ab558"/>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0E978DD7-1025-487A-98BF-DF9C9E2CAF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44dc87-3d91-4610-aad0-b6488d2ab558"/>
    <ds:schemaRef ds:uri="6d2bc46a-f014-48ed-be59-9d6cf5da36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0046859-012D-48CF-8307-0AF20F1CED0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19633</TotalTime>
  <Words>2820</Words>
  <Application>Microsoft Office PowerPoint</Application>
  <PresentationFormat>Widescreen</PresentationFormat>
  <Paragraphs>494</Paragraphs>
  <Slides>44</Slides>
  <Notes>33</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59" baseType="lpstr">
      <vt:lpstr>Arial</vt:lpstr>
      <vt:lpstr>Avenir </vt:lpstr>
      <vt:lpstr>Avenir Book</vt:lpstr>
      <vt:lpstr>Avenir Next</vt:lpstr>
      <vt:lpstr>Avenir Next Demi Bold</vt:lpstr>
      <vt:lpstr>Avenir Next LT Pro</vt:lpstr>
      <vt:lpstr>Avenir Next LT Pro </vt:lpstr>
      <vt:lpstr>Avenir Next LT Pro Demi</vt:lpstr>
      <vt:lpstr>Avenir Next LT Pro Light</vt:lpstr>
      <vt:lpstr>Calibri</vt:lpstr>
      <vt:lpstr>Montserrat</vt:lpstr>
      <vt:lpstr>Symbol</vt:lpstr>
      <vt:lpstr>Wingdings</vt:lpstr>
      <vt:lpstr>Office Theme</vt:lpstr>
      <vt:lpstr>Prism 10</vt:lpstr>
      <vt:lpstr>PowerPoint Presentation</vt:lpstr>
      <vt:lpstr>Agenda</vt:lpstr>
      <vt:lpstr>The Aging Liver: Increased Vulnerability</vt:lpstr>
      <vt:lpstr>PowerPoint Presentation</vt:lpstr>
      <vt:lpstr>PowerPoint Presentation</vt:lpstr>
      <vt:lpstr>PowerPoint Presentation</vt:lpstr>
      <vt:lpstr>PowerPoint Presentation</vt:lpstr>
      <vt:lpstr>PowerPoint Presentation</vt:lpstr>
      <vt:lpstr>These risk factors don't just threaten liver health—they rob you of energy, mental clarity, and physical stamina. The path from healthy liver to metabolic dysfunction is also the path from active to sedentary aging.</vt:lpstr>
      <vt:lpstr>PowerPoint Presentation</vt:lpstr>
      <vt:lpstr>NAFLD</vt:lpstr>
      <vt:lpstr>MASLD: A Growing Global Health Crisis</vt:lpstr>
      <vt:lpstr>The Active Aging Connection</vt:lpstr>
      <vt:lpstr>PowerPoint Presentation</vt:lpstr>
      <vt:lpstr>Metabolic dysfunction-associated steatohepatitis (MASH) is a dangerously progressive form of fatty liver in which patients have inflammation of the liver and liver damage, attributed to excess fat (steatosis)</vt:lpstr>
      <vt:lpstr>Managing MASLD</vt:lpstr>
      <vt:lpstr>PowerPoint Presentation</vt:lpstr>
      <vt:lpstr>PowerPoint Presentation</vt:lpstr>
      <vt:lpstr>Active aging requires daily metabolic support, not periodic cleanses. Think of LivLonga as maintenance for your body's metabolic engine—keeping it running efficiently so you can stay active, focused, and independent.</vt:lpstr>
      <vt:lpstr>PowerPoint Presentation</vt:lpstr>
      <vt:lpstr>Sabinsa's Approach to Liver Health</vt:lpstr>
      <vt:lpstr>PowerPoint Presentation</vt:lpstr>
      <vt:lpstr>PowerPoint Presentation</vt:lpstr>
      <vt:lpstr>PowerPoint Presentation</vt:lpstr>
      <vt:lpstr>PowerPoint Presentation</vt:lpstr>
      <vt:lpstr>LivLonga® Preclinical Evidence – STAM™ Model</vt:lpstr>
      <vt:lpstr>NAFLD Activity Score</vt:lpstr>
      <vt:lpstr>Fatty Liver </vt:lpstr>
      <vt:lpstr>Liver Fibrosis</vt:lpstr>
      <vt:lpstr>LivLonga® Clinical Trial Design </vt:lpstr>
      <vt:lpstr>PowerPoint Presentation</vt:lpstr>
      <vt:lpstr>PowerPoint Presentation</vt:lpstr>
      <vt:lpstr>LivLonga® Clinical Results - Liver Health </vt:lpstr>
      <vt:lpstr>PowerPoint Presentation</vt:lpstr>
      <vt:lpstr>LivLonga® Clinical Results – Metabolic Benefits </vt:lpstr>
      <vt:lpstr>PowerPoint Presentation</vt:lpstr>
      <vt:lpstr>PowerPoint Presentation</vt:lpstr>
      <vt:lpstr>LivLonga® Mechanisms of Action Summary </vt:lpstr>
      <vt:lpstr>LivLonga® Supports Active Aging</vt:lpstr>
      <vt:lpstr>Active Aging Starts with Liver Health</vt:lpstr>
      <vt:lpstr>A Pioneer in Botanical Innovations Established standards for Curcumin and other popular botanicals!</vt:lpstr>
      <vt:lpstr>Questions &amp; Answers </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Liver Health and LivLonga</dc:title>
  <dc:creator>Girish K.G</dc:creator>
  <cp:keywords>ITC 2025 Active Aging</cp:keywords>
  <cp:lastModifiedBy>Jeanette Fisher</cp:lastModifiedBy>
  <cp:revision>108</cp:revision>
  <dcterms:created xsi:type="dcterms:W3CDTF">2019-05-28T10:57:03Z</dcterms:created>
  <dcterms:modified xsi:type="dcterms:W3CDTF">2025-12-02T21:32:40Z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0x010100114D226DA33B674A9EF419DB635FD176</vt:lpwstr>
  </property>
  <property fmtid="{D5CDD505-2E9C-101B-9397-08002B2CF9AE}" pid="3" name="MediaServiceImageTags">
    <vt:lpwstr/>
  </property>
</Properties>
</file>