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24" r:id="rId1"/>
    <p:sldMasterId id="2147483762" r:id="rId2"/>
    <p:sldMasterId id="2147483838" r:id="rId3"/>
    <p:sldMasterId id="2147483931" r:id="rId4"/>
    <p:sldMasterId id="2147484006" r:id="rId5"/>
    <p:sldMasterId id="2147484104" r:id="rId6"/>
  </p:sldMasterIdLst>
  <p:notesMasterIdLst>
    <p:notesMasterId r:id="rId37"/>
  </p:notesMasterIdLst>
  <p:handoutMasterIdLst>
    <p:handoutMasterId r:id="rId38"/>
  </p:handoutMasterIdLst>
  <p:sldIdLst>
    <p:sldId id="256" r:id="rId7"/>
    <p:sldId id="2676" r:id="rId8"/>
    <p:sldId id="2692" r:id="rId9"/>
    <p:sldId id="2675" r:id="rId10"/>
    <p:sldId id="2638" r:id="rId11"/>
    <p:sldId id="2673" r:id="rId12"/>
    <p:sldId id="2684" r:id="rId13"/>
    <p:sldId id="2643" r:id="rId14"/>
    <p:sldId id="2644" r:id="rId15"/>
    <p:sldId id="2645" r:id="rId16"/>
    <p:sldId id="2646" r:id="rId17"/>
    <p:sldId id="2647" r:id="rId18"/>
    <p:sldId id="2648" r:id="rId19"/>
    <p:sldId id="2649" r:id="rId20"/>
    <p:sldId id="2651" r:id="rId21"/>
    <p:sldId id="2652" r:id="rId22"/>
    <p:sldId id="2653" r:id="rId23"/>
    <p:sldId id="2654" r:id="rId24"/>
    <p:sldId id="2655" r:id="rId25"/>
    <p:sldId id="2656" r:id="rId26"/>
    <p:sldId id="2657" r:id="rId27"/>
    <p:sldId id="2694" r:id="rId28"/>
    <p:sldId id="2696" r:id="rId29"/>
    <p:sldId id="2695" r:id="rId30"/>
    <p:sldId id="2658" r:id="rId31"/>
    <p:sldId id="2693" r:id="rId32"/>
    <p:sldId id="2680" r:id="rId33"/>
    <p:sldId id="2697" r:id="rId34"/>
    <p:sldId id="2698" r:id="rId35"/>
    <p:sldId id="2683" r:id="rId36"/>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32" userDrawn="1">
          <p15:clr>
            <a:srgbClr val="A4A3A4"/>
          </p15:clr>
        </p15:guide>
        <p15:guide id="2" pos="3840" userDrawn="1">
          <p15:clr>
            <a:srgbClr val="A4A3A4"/>
          </p15:clr>
        </p15:guide>
        <p15:guide id="3" orient="horz" pos="2976" userDrawn="1">
          <p15:clr>
            <a:srgbClr val="A4A3A4"/>
          </p15:clr>
        </p15:guide>
        <p15:guide id="4" orient="horz" pos="252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2F7B"/>
    <a:srgbClr val="FB92DD"/>
    <a:srgbClr val="BBBBBB"/>
    <a:srgbClr val="BC4E92"/>
    <a:srgbClr val="4A5068"/>
    <a:srgbClr val="C874AF"/>
    <a:srgbClr val="2C1003"/>
    <a:srgbClr val="383EBC"/>
    <a:srgbClr val="8993B4"/>
    <a:srgbClr val="0067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127" autoAdjust="0"/>
    <p:restoredTop sz="90699" autoAdjust="0"/>
  </p:normalViewPr>
  <p:slideViewPr>
    <p:cSldViewPr snapToGrid="0">
      <p:cViewPr varScale="1">
        <p:scale>
          <a:sx n="100" d="100"/>
          <a:sy n="100" d="100"/>
        </p:scale>
        <p:origin x="1560" y="90"/>
      </p:cViewPr>
      <p:guideLst>
        <p:guide orient="horz" pos="1632"/>
        <p:guide pos="3840"/>
        <p:guide orient="horz" pos="2976"/>
        <p:guide orient="horz" pos="2520"/>
      </p:guideLst>
    </p:cSldViewPr>
  </p:slideViewPr>
  <p:notesTextViewPr>
    <p:cViewPr>
      <p:scale>
        <a:sx n="1" d="1"/>
        <a:sy n="1" d="1"/>
      </p:scale>
      <p:origin x="0" y="0"/>
    </p:cViewPr>
  </p:notesTextViewPr>
  <p:sorterViewPr>
    <p:cViewPr>
      <p:scale>
        <a:sx n="80" d="100"/>
        <a:sy n="80" d="100"/>
      </p:scale>
      <p:origin x="0" y="0"/>
    </p:cViewPr>
  </p:sorterViewPr>
  <p:notesViewPr>
    <p:cSldViewPr snapToGrid="0">
      <p:cViewPr varScale="1">
        <p:scale>
          <a:sx n="87" d="100"/>
          <a:sy n="87" d="100"/>
        </p:scale>
        <p:origin x="376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1" i="0" u="none" strike="noStrike" kern="1200" spc="0" baseline="0">
                <a:solidFill>
                  <a:srgbClr val="2F2F7B"/>
                </a:solidFill>
                <a:latin typeface="Roboto Black" panose="02000000000000000000" pitchFamily="2" charset="0"/>
                <a:ea typeface="Roboto Black" panose="02000000000000000000" pitchFamily="2" charset="0"/>
                <a:cs typeface="+mn-cs"/>
              </a:defRPr>
            </a:pPr>
            <a:r>
              <a:rPr lang="en-GB" b="1" i="0">
                <a:solidFill>
                  <a:srgbClr val="2F2F7B"/>
                </a:solidFill>
                <a:latin typeface="Roboto Black" panose="02000000000000000000" pitchFamily="2" charset="0"/>
                <a:ea typeface="Roboto Black" panose="02000000000000000000" pitchFamily="2" charset="0"/>
              </a:rPr>
              <a:t>Dryness/Scaling</a:t>
            </a:r>
          </a:p>
        </c:rich>
      </c:tx>
      <c:overlay val="0"/>
      <c:spPr>
        <a:noFill/>
        <a:ln>
          <a:noFill/>
        </a:ln>
        <a:effectLst/>
      </c:spPr>
      <c:txPr>
        <a:bodyPr rot="0" spcFirstLastPara="1" vertOverflow="ellipsis" vert="horz" wrap="square" anchor="ctr" anchorCtr="1"/>
        <a:lstStyle/>
        <a:p>
          <a:pPr>
            <a:defRPr sz="1862" b="1" i="0" u="none" strike="noStrike" kern="1200" spc="0" baseline="0">
              <a:solidFill>
                <a:srgbClr val="2F2F7B"/>
              </a:solidFill>
              <a:latin typeface="Roboto Black" panose="02000000000000000000" pitchFamily="2" charset="0"/>
              <a:ea typeface="Roboto Black" panose="02000000000000000000" pitchFamily="2" charset="0"/>
              <a:cs typeface="+mn-cs"/>
            </a:defRPr>
          </a:pPr>
          <a:endParaRPr lang="en-US"/>
        </a:p>
      </c:txPr>
    </c:title>
    <c:autoTitleDeleted val="0"/>
    <c:plotArea>
      <c:layout/>
      <c:barChart>
        <c:barDir val="col"/>
        <c:grouping val="clustered"/>
        <c:varyColors val="0"/>
        <c:ser>
          <c:idx val="0"/>
          <c:order val="0"/>
          <c:tx>
            <c:strRef>
              <c:f>Sheet1!$B$1</c:f>
              <c:strCache>
                <c:ptCount val="1"/>
                <c:pt idx="0">
                  <c:v>Baseline</c:v>
                </c:pt>
              </c:strCache>
            </c:strRef>
          </c:tx>
          <c:spPr>
            <a:solidFill>
              <a:schemeClr val="accent1">
                <a:tint val="77000"/>
              </a:schemeClr>
            </a:solidFill>
            <a:ln>
              <a:noFill/>
            </a:ln>
            <a:effectLst/>
          </c:spPr>
          <c:invertIfNegative val="0"/>
          <c:dLbls>
            <c:delete val="1"/>
          </c:dLbls>
          <c:errBars>
            <c:errBarType val="both"/>
            <c:errValType val="stdDev"/>
            <c:noEndCap val="0"/>
            <c:val val="1"/>
            <c:spPr>
              <a:noFill/>
              <a:ln w="9525" cap="flat" cmpd="sng" algn="ctr">
                <a:solidFill>
                  <a:schemeClr val="tx1">
                    <a:lumMod val="65000"/>
                    <a:lumOff val="35000"/>
                  </a:schemeClr>
                </a:solidFill>
                <a:round/>
              </a:ln>
              <a:effectLst/>
            </c:spPr>
          </c:errBars>
          <c:cat>
            <c:strRef>
              <c:f>Sheet1!$A$2</c:f>
              <c:strCache>
                <c:ptCount val="1"/>
                <c:pt idx="0">
                  <c:v>Category 1</c:v>
                </c:pt>
              </c:strCache>
            </c:strRef>
          </c:cat>
          <c:val>
            <c:numRef>
              <c:f>Sheet1!$B$2</c:f>
              <c:numCache>
                <c:formatCode>General</c:formatCode>
                <c:ptCount val="1"/>
                <c:pt idx="0">
                  <c:v>100</c:v>
                </c:pt>
              </c:numCache>
            </c:numRef>
          </c:val>
          <c:extLst>
            <c:ext xmlns:c16="http://schemas.microsoft.com/office/drawing/2014/chart" uri="{C3380CC4-5D6E-409C-BE32-E72D297353CC}">
              <c16:uniqueId val="{00000000-D156-6949-861A-3AF5DC2259ED}"/>
            </c:ext>
          </c:extLst>
        </c:ser>
        <c:ser>
          <c:idx val="1"/>
          <c:order val="1"/>
          <c:tx>
            <c:strRef>
              <c:f>Sheet1!$C$1</c:f>
              <c:strCache>
                <c:ptCount val="1"/>
                <c:pt idx="0">
                  <c:v>Week 12</c:v>
                </c:pt>
              </c:strCache>
            </c:strRef>
          </c:tx>
          <c:spPr>
            <a:solidFill>
              <a:srgbClr val="2F2F7B"/>
            </a:solidFill>
            <a:ln>
              <a:noFill/>
            </a:ln>
            <a:effectLst/>
          </c:spPr>
          <c:invertIfNegative val="0"/>
          <c:dLbls>
            <c:dLbl>
              <c:idx val="0"/>
              <c:tx>
                <c:rich>
                  <a:bodyPr/>
                  <a:lstStyle/>
                  <a:p>
                    <a:r>
                      <a:rPr lang="en-US" dirty="0"/>
                      <a:t>P=0.002</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D156-6949-861A-3AF5DC2259E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F2F7B"/>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Dev"/>
            <c:noEndCap val="0"/>
            <c:val val="1"/>
            <c:spPr>
              <a:noFill/>
              <a:ln w="9525" cap="flat" cmpd="sng" algn="ctr">
                <a:solidFill>
                  <a:schemeClr val="tx1">
                    <a:lumMod val="65000"/>
                    <a:lumOff val="35000"/>
                  </a:schemeClr>
                </a:solidFill>
                <a:round/>
              </a:ln>
              <a:effectLst/>
            </c:spPr>
          </c:errBars>
          <c:cat>
            <c:strRef>
              <c:f>Sheet1!$A$2</c:f>
              <c:strCache>
                <c:ptCount val="1"/>
                <c:pt idx="0">
                  <c:v>Category 1</c:v>
                </c:pt>
              </c:strCache>
            </c:strRef>
          </c:cat>
          <c:val>
            <c:numRef>
              <c:f>Sheet1!$C$2</c:f>
              <c:numCache>
                <c:formatCode>General</c:formatCode>
                <c:ptCount val="1"/>
                <c:pt idx="0">
                  <c:v>25</c:v>
                </c:pt>
              </c:numCache>
            </c:numRef>
          </c:val>
          <c:extLst>
            <c:ext xmlns:c16="http://schemas.microsoft.com/office/drawing/2014/chart" uri="{C3380CC4-5D6E-409C-BE32-E72D297353CC}">
              <c16:uniqueId val="{00000001-D156-6949-861A-3AF5DC2259ED}"/>
            </c:ext>
          </c:extLst>
        </c:ser>
        <c:dLbls>
          <c:dLblPos val="outEnd"/>
          <c:showLegendKey val="0"/>
          <c:showVal val="1"/>
          <c:showCatName val="0"/>
          <c:showSerName val="0"/>
          <c:showPercent val="0"/>
          <c:showBubbleSize val="0"/>
        </c:dLbls>
        <c:gapWidth val="219"/>
        <c:overlap val="-27"/>
        <c:axId val="1611469599"/>
        <c:axId val="1611249343"/>
      </c:barChart>
      <c:catAx>
        <c:axId val="1611469599"/>
        <c:scaling>
          <c:orientation val="minMax"/>
        </c:scaling>
        <c:delete val="1"/>
        <c:axPos val="b"/>
        <c:numFmt formatCode="General" sourceLinked="1"/>
        <c:majorTickMark val="none"/>
        <c:minorTickMark val="none"/>
        <c:tickLblPos val="nextTo"/>
        <c:crossAx val="1611249343"/>
        <c:crosses val="autoZero"/>
        <c:auto val="1"/>
        <c:lblAlgn val="ctr"/>
        <c:lblOffset val="100"/>
        <c:noMultiLvlLbl val="0"/>
      </c:catAx>
      <c:valAx>
        <c:axId val="1611249343"/>
        <c:scaling>
          <c:orientation val="minMax"/>
        </c:scaling>
        <c:delete val="0"/>
        <c:axPos val="l"/>
        <c:majorGridlines>
          <c:spPr>
            <a:ln w="9525" cap="flat" cmpd="sng" algn="ctr">
              <a:solidFill>
                <a:schemeClr val="tx1">
                  <a:lumMod val="40000"/>
                  <a:lumOff val="6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ln>
                  <a:noFill/>
                </a:ln>
                <a:solidFill>
                  <a:schemeClr val="tx1">
                    <a:lumMod val="75000"/>
                  </a:schemeClr>
                </a:solidFill>
                <a:latin typeface="Roboto" panose="02000000000000000000" pitchFamily="2" charset="0"/>
                <a:ea typeface="Roboto" panose="02000000000000000000" pitchFamily="2" charset="0"/>
                <a:cs typeface="+mn-cs"/>
              </a:defRPr>
            </a:pPr>
            <a:endParaRPr lang="en-US"/>
          </a:p>
        </c:txPr>
        <c:crossAx val="16114695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rgbClr val="2F2F7B"/>
              </a:solidFill>
              <a:latin typeface="Roboto Medium" panose="02000000000000000000" pitchFamily="2" charset="0"/>
              <a:ea typeface="Roboto Medium" panose="02000000000000000000" pitchFamily="2" charset="0"/>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1" i="0" u="none" strike="noStrike" kern="1200" spc="0" baseline="0">
                <a:solidFill>
                  <a:srgbClr val="2F2F7B"/>
                </a:solidFill>
                <a:latin typeface="Roboto Black" panose="02000000000000000000" pitchFamily="2" charset="0"/>
                <a:ea typeface="Roboto Black" panose="02000000000000000000" pitchFamily="2" charset="0"/>
                <a:cs typeface="+mn-cs"/>
              </a:defRPr>
            </a:pPr>
            <a:r>
              <a:rPr lang="en-GB" b="1" i="0" dirty="0">
                <a:solidFill>
                  <a:srgbClr val="2F2F7B"/>
                </a:solidFill>
                <a:latin typeface="Roboto Black" panose="02000000000000000000" pitchFamily="2" charset="0"/>
                <a:ea typeface="Roboto Black" panose="02000000000000000000" pitchFamily="2" charset="0"/>
              </a:rPr>
              <a:t>Face lines/ Wrinkles</a:t>
            </a:r>
          </a:p>
        </c:rich>
      </c:tx>
      <c:overlay val="0"/>
      <c:spPr>
        <a:noFill/>
        <a:ln>
          <a:noFill/>
        </a:ln>
        <a:effectLst/>
      </c:spPr>
      <c:txPr>
        <a:bodyPr rot="0" spcFirstLastPara="1" vertOverflow="ellipsis" vert="horz" wrap="square" anchor="ctr" anchorCtr="1"/>
        <a:lstStyle/>
        <a:p>
          <a:pPr>
            <a:defRPr sz="1862" b="1" i="0" u="none" strike="noStrike" kern="1200" spc="0" baseline="0">
              <a:solidFill>
                <a:srgbClr val="2F2F7B"/>
              </a:solidFill>
              <a:latin typeface="Roboto Black" panose="02000000000000000000" pitchFamily="2" charset="0"/>
              <a:ea typeface="Roboto Black" panose="02000000000000000000" pitchFamily="2" charset="0"/>
              <a:cs typeface="+mn-cs"/>
            </a:defRPr>
          </a:pPr>
          <a:endParaRPr lang="en-US"/>
        </a:p>
      </c:txPr>
    </c:title>
    <c:autoTitleDeleted val="0"/>
    <c:plotArea>
      <c:layout/>
      <c:barChart>
        <c:barDir val="col"/>
        <c:grouping val="clustered"/>
        <c:varyColors val="0"/>
        <c:ser>
          <c:idx val="0"/>
          <c:order val="0"/>
          <c:tx>
            <c:strRef>
              <c:f>Sheet1!$B$1</c:f>
              <c:strCache>
                <c:ptCount val="1"/>
                <c:pt idx="0">
                  <c:v>Baseline</c:v>
                </c:pt>
              </c:strCache>
            </c:strRef>
          </c:tx>
          <c:spPr>
            <a:solidFill>
              <a:schemeClr val="accent1">
                <a:tint val="65000"/>
              </a:schemeClr>
            </a:solidFill>
            <a:ln>
              <a:noFill/>
            </a:ln>
            <a:effectLst/>
          </c:spPr>
          <c:invertIfNegative val="0"/>
          <c:dLbls>
            <c:delete val="1"/>
          </c:dLbls>
          <c:errBars>
            <c:errBarType val="both"/>
            <c:errValType val="stdDev"/>
            <c:noEndCap val="0"/>
            <c:val val="1"/>
            <c:spPr>
              <a:noFill/>
              <a:ln w="9525" cap="flat" cmpd="sng" algn="ctr">
                <a:solidFill>
                  <a:schemeClr val="tx1">
                    <a:lumMod val="65000"/>
                    <a:lumOff val="35000"/>
                  </a:schemeClr>
                </a:solidFill>
                <a:round/>
              </a:ln>
              <a:effectLst/>
            </c:spPr>
          </c:errBars>
          <c:cat>
            <c:strRef>
              <c:f>Sheet1!$A$2</c:f>
              <c:strCache>
                <c:ptCount val="1"/>
                <c:pt idx="0">
                  <c:v>Category 1</c:v>
                </c:pt>
              </c:strCache>
            </c:strRef>
          </c:cat>
          <c:val>
            <c:numRef>
              <c:f>Sheet1!$B$2</c:f>
              <c:numCache>
                <c:formatCode>General</c:formatCode>
                <c:ptCount val="1"/>
                <c:pt idx="0">
                  <c:v>100</c:v>
                </c:pt>
              </c:numCache>
            </c:numRef>
          </c:val>
          <c:extLst>
            <c:ext xmlns:c16="http://schemas.microsoft.com/office/drawing/2014/chart" uri="{C3380CC4-5D6E-409C-BE32-E72D297353CC}">
              <c16:uniqueId val="{00000000-D156-6949-861A-3AF5DC2259ED}"/>
            </c:ext>
          </c:extLst>
        </c:ser>
        <c:ser>
          <c:idx val="1"/>
          <c:order val="1"/>
          <c:tx>
            <c:strRef>
              <c:f>Sheet1!$C$1</c:f>
              <c:strCache>
                <c:ptCount val="1"/>
                <c:pt idx="0">
                  <c:v>Week 12</c:v>
                </c:pt>
              </c:strCache>
            </c:strRef>
          </c:tx>
          <c:spPr>
            <a:solidFill>
              <a:srgbClr val="2F2F7B"/>
            </a:solidFill>
            <a:ln>
              <a:noFill/>
            </a:ln>
            <a:effectLst/>
          </c:spPr>
          <c:invertIfNegative val="0"/>
          <c:dLbls>
            <c:dLbl>
              <c:idx val="0"/>
              <c:tx>
                <c:rich>
                  <a:bodyPr rot="0" spcFirstLastPara="1" vertOverflow="ellipsis" vert="horz" wrap="square" lIns="38100" tIns="19050" rIns="38100" bIns="19050" anchor="ctr" anchorCtr="1">
                    <a:spAutoFit/>
                  </a:bodyPr>
                  <a:lstStyle/>
                  <a:p>
                    <a:pPr>
                      <a:defRPr sz="1197" b="0" i="0" u="none" strike="noStrike" kern="1200" baseline="0">
                        <a:solidFill>
                          <a:srgbClr val="2F2F7B"/>
                        </a:solidFill>
                        <a:latin typeface="+mn-lt"/>
                        <a:ea typeface="+mn-ea"/>
                        <a:cs typeface="+mn-cs"/>
                      </a:defRPr>
                    </a:pPr>
                    <a:r>
                      <a:rPr lang="en-US">
                        <a:solidFill>
                          <a:srgbClr val="2F2F7B"/>
                        </a:solidFill>
                      </a:rPr>
                      <a:t>P=0.028</a:t>
                    </a:r>
                    <a:endParaRPr lang="en-US" dirty="0">
                      <a:solidFill>
                        <a:srgbClr val="2F2F7B"/>
                      </a:solidFill>
                    </a:endParaRPr>
                  </a:p>
                </c:rich>
              </c:tx>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2F2F7B"/>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D156-6949-861A-3AF5DC2259E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errBars>
            <c:errBarType val="both"/>
            <c:errValType val="stdDev"/>
            <c:noEndCap val="0"/>
            <c:val val="1"/>
            <c:spPr>
              <a:noFill/>
              <a:ln w="9525" cap="flat" cmpd="sng" algn="ctr">
                <a:solidFill>
                  <a:schemeClr val="tx1">
                    <a:lumMod val="65000"/>
                    <a:lumOff val="35000"/>
                  </a:schemeClr>
                </a:solidFill>
                <a:round/>
              </a:ln>
              <a:effectLst/>
            </c:spPr>
          </c:errBars>
          <c:cat>
            <c:strRef>
              <c:f>Sheet1!$A$2</c:f>
              <c:strCache>
                <c:ptCount val="1"/>
                <c:pt idx="0">
                  <c:v>Category 1</c:v>
                </c:pt>
              </c:strCache>
            </c:strRef>
          </c:cat>
          <c:val>
            <c:numRef>
              <c:f>Sheet1!$C$2</c:f>
              <c:numCache>
                <c:formatCode>General</c:formatCode>
                <c:ptCount val="1"/>
                <c:pt idx="0">
                  <c:v>85</c:v>
                </c:pt>
              </c:numCache>
            </c:numRef>
          </c:val>
          <c:extLst>
            <c:ext xmlns:c16="http://schemas.microsoft.com/office/drawing/2014/chart" uri="{C3380CC4-5D6E-409C-BE32-E72D297353CC}">
              <c16:uniqueId val="{00000001-D156-6949-861A-3AF5DC2259ED}"/>
            </c:ext>
          </c:extLst>
        </c:ser>
        <c:ser>
          <c:idx val="2"/>
          <c:order val="2"/>
          <c:tx>
            <c:strRef>
              <c:f>Sheet1!$D$1</c:f>
              <c:strCache>
                <c:ptCount val="1"/>
                <c:pt idx="0">
                  <c:v>Column2</c:v>
                </c:pt>
              </c:strCache>
            </c:strRef>
          </c:tx>
          <c:spPr>
            <a:solidFill>
              <a:schemeClr val="accent1">
                <a:shade val="65000"/>
              </a:schemeClr>
            </a:solidFill>
            <a:ln>
              <a:noFill/>
            </a:ln>
            <a:effectLst/>
          </c:spPr>
          <c:invertIfNegative val="0"/>
          <c:dLbls>
            <c:delete val="1"/>
          </c:dLbls>
          <c:errBars>
            <c:errBarType val="both"/>
            <c:errValType val="stdDev"/>
            <c:noEndCap val="0"/>
            <c:val val="1"/>
            <c:spPr>
              <a:noFill/>
              <a:ln w="9525" cap="flat" cmpd="sng" algn="ctr">
                <a:solidFill>
                  <a:schemeClr val="tx1">
                    <a:lumMod val="65000"/>
                    <a:lumOff val="35000"/>
                  </a:schemeClr>
                </a:solidFill>
                <a:round/>
              </a:ln>
              <a:effectLst/>
            </c:spPr>
          </c:errBars>
          <c:cat>
            <c:strRef>
              <c:f>Sheet1!$A$2</c:f>
              <c:strCache>
                <c:ptCount val="1"/>
                <c:pt idx="0">
                  <c:v>Category 1</c:v>
                </c:pt>
              </c:strCache>
            </c:strRef>
          </c:cat>
          <c:val>
            <c:numRef>
              <c:f>Sheet1!$D$2</c:f>
              <c:numCache>
                <c:formatCode>General</c:formatCode>
                <c:ptCount val="1"/>
                <c:pt idx="0">
                  <c:v>0</c:v>
                </c:pt>
              </c:numCache>
            </c:numRef>
          </c:val>
          <c:extLst>
            <c:ext xmlns:c16="http://schemas.microsoft.com/office/drawing/2014/chart" uri="{C3380CC4-5D6E-409C-BE32-E72D297353CC}">
              <c16:uniqueId val="{00000001-65F9-994B-83D4-A2010E3F2035}"/>
            </c:ext>
          </c:extLst>
        </c:ser>
        <c:dLbls>
          <c:dLblPos val="outEnd"/>
          <c:showLegendKey val="0"/>
          <c:showVal val="1"/>
          <c:showCatName val="0"/>
          <c:showSerName val="0"/>
          <c:showPercent val="0"/>
          <c:showBubbleSize val="0"/>
        </c:dLbls>
        <c:gapWidth val="219"/>
        <c:overlap val="-27"/>
        <c:axId val="1611469599"/>
        <c:axId val="1611249343"/>
      </c:barChart>
      <c:catAx>
        <c:axId val="1611469599"/>
        <c:scaling>
          <c:orientation val="minMax"/>
        </c:scaling>
        <c:delete val="1"/>
        <c:axPos val="b"/>
        <c:numFmt formatCode="General" sourceLinked="1"/>
        <c:majorTickMark val="none"/>
        <c:minorTickMark val="none"/>
        <c:tickLblPos val="nextTo"/>
        <c:crossAx val="1611249343"/>
        <c:crosses val="autoZero"/>
        <c:auto val="1"/>
        <c:lblAlgn val="ctr"/>
        <c:lblOffset val="100"/>
        <c:noMultiLvlLbl val="0"/>
      </c:catAx>
      <c:valAx>
        <c:axId val="1611249343"/>
        <c:scaling>
          <c:orientation val="minMax"/>
        </c:scaling>
        <c:delete val="0"/>
        <c:axPos val="l"/>
        <c:majorGridlines>
          <c:spPr>
            <a:ln w="9525" cap="flat" cmpd="sng" algn="ctr">
              <a:solidFill>
                <a:schemeClr val="tx1">
                  <a:lumMod val="40000"/>
                  <a:lumOff val="6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ln>
                  <a:noFill/>
                </a:ln>
                <a:solidFill>
                  <a:schemeClr val="tx1">
                    <a:lumMod val="75000"/>
                  </a:schemeClr>
                </a:solidFill>
                <a:latin typeface="Roboto" panose="02000000000000000000" pitchFamily="2" charset="0"/>
                <a:ea typeface="Roboto" panose="02000000000000000000" pitchFamily="2" charset="0"/>
                <a:cs typeface="+mn-cs"/>
              </a:defRPr>
            </a:pPr>
            <a:endParaRPr lang="en-US"/>
          </a:p>
        </c:txPr>
        <c:crossAx val="1611469599"/>
        <c:crosses val="autoZero"/>
        <c:crossBetween val="between"/>
      </c:valAx>
      <c:spPr>
        <a:noFill/>
        <a:ln>
          <a:noFill/>
        </a:ln>
        <a:effectLst/>
      </c:spPr>
    </c:plotArea>
    <c:legend>
      <c:legendPos val="b"/>
      <c:legendEntry>
        <c:idx val="2"/>
        <c:delete val="1"/>
      </c:legendEntry>
      <c:overlay val="0"/>
      <c:spPr>
        <a:noFill/>
        <a:ln>
          <a:noFill/>
        </a:ln>
        <a:effectLst/>
      </c:spPr>
      <c:txPr>
        <a:bodyPr rot="0" spcFirstLastPara="1" vertOverflow="ellipsis" vert="horz" wrap="square" anchor="ctr" anchorCtr="1"/>
        <a:lstStyle/>
        <a:p>
          <a:pPr>
            <a:defRPr sz="1200" b="0" i="0" u="none" strike="noStrike" kern="1200" baseline="0">
              <a:solidFill>
                <a:srgbClr val="2F2F7B"/>
              </a:solidFill>
              <a:latin typeface="Roboto Medium" panose="02000000000000000000" pitchFamily="2" charset="0"/>
              <a:ea typeface="Roboto Medium" panose="02000000000000000000" pitchFamily="2" charset="0"/>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Collagen</c:v>
                </c:pt>
              </c:strCache>
            </c:strRef>
          </c:tx>
          <c:spPr>
            <a:solidFill>
              <a:srgbClr val="2F2F7B"/>
            </a:solidFill>
            <a:ln>
              <a:noFill/>
            </a:ln>
            <a:effectLst/>
          </c:spPr>
          <c:invertIfNegative val="0"/>
          <c:errBars>
            <c:errBarType val="both"/>
            <c:errValType val="stdErr"/>
            <c:noEndCap val="0"/>
            <c:spPr>
              <a:noFill/>
              <a:ln w="9525" cap="flat" cmpd="sng" algn="ctr">
                <a:solidFill>
                  <a:schemeClr val="tx1">
                    <a:lumMod val="65000"/>
                    <a:lumOff val="35000"/>
                  </a:schemeClr>
                </a:solidFill>
                <a:round/>
              </a:ln>
              <a:effectLst/>
            </c:spPr>
          </c:errBars>
          <c:cat>
            <c:strRef>
              <c:f>Sheet1!$A$2:$A$3</c:f>
              <c:strCache>
                <c:ptCount val="2"/>
                <c:pt idx="0">
                  <c:v>Baseline</c:v>
                </c:pt>
                <c:pt idx="1">
                  <c:v>Week 6</c:v>
                </c:pt>
              </c:strCache>
            </c:strRef>
          </c:cat>
          <c:val>
            <c:numRef>
              <c:f>Sheet1!$B$2:$B$3</c:f>
              <c:numCache>
                <c:formatCode>General</c:formatCode>
                <c:ptCount val="2"/>
                <c:pt idx="0">
                  <c:v>100</c:v>
                </c:pt>
                <c:pt idx="1">
                  <c:v>106</c:v>
                </c:pt>
              </c:numCache>
            </c:numRef>
          </c:val>
          <c:extLst>
            <c:ext xmlns:c16="http://schemas.microsoft.com/office/drawing/2014/chart" uri="{C3380CC4-5D6E-409C-BE32-E72D297353CC}">
              <c16:uniqueId val="{00000000-FBA6-FF4C-989D-C568B3B16101}"/>
            </c:ext>
          </c:extLst>
        </c:ser>
        <c:ser>
          <c:idx val="1"/>
          <c:order val="1"/>
          <c:tx>
            <c:strRef>
              <c:f>Sheet1!$C$1</c:f>
              <c:strCache>
                <c:ptCount val="1"/>
                <c:pt idx="0">
                  <c:v>Hemoglobin</c:v>
                </c:pt>
              </c:strCache>
            </c:strRef>
          </c:tx>
          <c:spPr>
            <a:solidFill>
              <a:srgbClr val="8993B4"/>
            </a:solidFill>
            <a:ln>
              <a:noFill/>
            </a:ln>
            <a:effectLst/>
          </c:spPr>
          <c:invertIfNegative val="0"/>
          <c:errBars>
            <c:errBarType val="both"/>
            <c:errValType val="stdErr"/>
            <c:noEndCap val="0"/>
            <c:spPr>
              <a:noFill/>
              <a:ln w="9525" cap="flat" cmpd="sng" algn="ctr">
                <a:solidFill>
                  <a:schemeClr val="tx1">
                    <a:lumMod val="65000"/>
                    <a:lumOff val="35000"/>
                  </a:schemeClr>
                </a:solidFill>
                <a:round/>
              </a:ln>
              <a:effectLst/>
            </c:spPr>
          </c:errBars>
          <c:cat>
            <c:strRef>
              <c:f>Sheet1!$A$2:$A$3</c:f>
              <c:strCache>
                <c:ptCount val="2"/>
                <c:pt idx="0">
                  <c:v>Baseline</c:v>
                </c:pt>
                <c:pt idx="1">
                  <c:v>Week 6</c:v>
                </c:pt>
              </c:strCache>
            </c:strRef>
          </c:cat>
          <c:val>
            <c:numRef>
              <c:f>Sheet1!$C$2:$C$3</c:f>
              <c:numCache>
                <c:formatCode>General</c:formatCode>
                <c:ptCount val="2"/>
                <c:pt idx="0">
                  <c:v>100</c:v>
                </c:pt>
                <c:pt idx="1">
                  <c:v>117</c:v>
                </c:pt>
              </c:numCache>
            </c:numRef>
          </c:val>
          <c:extLst>
            <c:ext xmlns:c16="http://schemas.microsoft.com/office/drawing/2014/chart" uri="{C3380CC4-5D6E-409C-BE32-E72D297353CC}">
              <c16:uniqueId val="{00000001-FBA6-FF4C-989D-C568B3B16101}"/>
            </c:ext>
          </c:extLst>
        </c:ser>
        <c:dLbls>
          <c:showLegendKey val="0"/>
          <c:showVal val="0"/>
          <c:showCatName val="0"/>
          <c:showSerName val="0"/>
          <c:showPercent val="0"/>
          <c:showBubbleSize val="0"/>
        </c:dLbls>
        <c:gapWidth val="219"/>
        <c:overlap val="-27"/>
        <c:axId val="305677279"/>
        <c:axId val="289185023"/>
      </c:barChart>
      <c:catAx>
        <c:axId val="305677279"/>
        <c:scaling>
          <c:orientation val="minMax"/>
        </c:scaling>
        <c:delete val="0"/>
        <c:axPos val="b"/>
        <c:numFmt formatCode="General" sourceLinked="1"/>
        <c:majorTickMark val="none"/>
        <c:minorTickMark val="none"/>
        <c:tickLblPos val="nextTo"/>
        <c:spPr>
          <a:noFill/>
          <a:ln w="19050" cap="flat" cmpd="sng" algn="ctr">
            <a:solidFill>
              <a:schemeClr val="bg2">
                <a:lumMod val="25000"/>
              </a:schemeClr>
            </a:solidFill>
            <a:round/>
          </a:ln>
          <a:effectLst/>
        </c:spPr>
        <c:txPr>
          <a:bodyPr rot="-60000000" spcFirstLastPara="1" vertOverflow="ellipsis" vert="horz" wrap="square" anchor="ctr" anchorCtr="1"/>
          <a:lstStyle/>
          <a:p>
            <a:pPr>
              <a:defRPr sz="1800" b="1" i="0" u="none" strike="noStrike" kern="1200" baseline="0">
                <a:solidFill>
                  <a:srgbClr val="2F2F7B"/>
                </a:solidFill>
                <a:latin typeface="Roboto" panose="02000000000000000000" pitchFamily="2" charset="0"/>
                <a:ea typeface="Roboto" panose="02000000000000000000" pitchFamily="2" charset="0"/>
                <a:cs typeface="+mn-cs"/>
              </a:defRPr>
            </a:pPr>
            <a:endParaRPr lang="en-US"/>
          </a:p>
        </c:txPr>
        <c:crossAx val="289185023"/>
        <c:crosses val="autoZero"/>
        <c:auto val="1"/>
        <c:lblAlgn val="ctr"/>
        <c:lblOffset val="100"/>
        <c:noMultiLvlLbl val="0"/>
      </c:catAx>
      <c:valAx>
        <c:axId val="289185023"/>
        <c:scaling>
          <c:orientation val="minMax"/>
        </c:scaling>
        <c:delete val="0"/>
        <c:axPos val="l"/>
        <c:majorGridlines>
          <c:spPr>
            <a:ln w="9525" cap="flat" cmpd="sng" algn="ctr">
              <a:solidFill>
                <a:schemeClr val="tx1">
                  <a:lumMod val="40000"/>
                  <a:lumOff val="6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75000"/>
                  </a:schemeClr>
                </a:solidFill>
                <a:latin typeface="Roboto Medium" panose="02000000000000000000" pitchFamily="2" charset="0"/>
                <a:ea typeface="Roboto Medium" panose="02000000000000000000" pitchFamily="2" charset="0"/>
                <a:cs typeface="+mn-cs"/>
              </a:defRPr>
            </a:pPr>
            <a:endParaRPr lang="en-US"/>
          </a:p>
        </c:txPr>
        <c:crossAx val="305677279"/>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1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mn-cs"/>
              </a:defRPr>
            </a:pPr>
            <a:endParaRPr lang="en-US"/>
          </a:p>
        </c:txPr>
      </c:legendEntry>
      <c:legendEntry>
        <c:idx val="1"/>
        <c:txPr>
          <a:bodyPr rot="0" spcFirstLastPara="1" vertOverflow="ellipsis" vert="horz" wrap="square" anchor="ctr" anchorCtr="1"/>
          <a:lstStyle/>
          <a:p>
            <a:pPr>
              <a:defRPr sz="1800" b="0"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mn-cs"/>
              </a:defRPr>
            </a:pPr>
            <a:endParaRPr lang="en-US"/>
          </a:p>
        </c:txPr>
      </c:legendEntry>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BioCell Collagen</c:v>
                </c:pt>
              </c:strCache>
            </c:strRef>
          </c:tx>
          <c:spPr>
            <a:ln w="28575" cap="rnd">
              <a:solidFill>
                <a:srgbClr val="2F2F7B"/>
              </a:solidFill>
              <a:round/>
            </a:ln>
            <a:effectLst/>
          </c:spPr>
          <c:marker>
            <c:symbol val="circle"/>
            <c:size val="5"/>
            <c:spPr>
              <a:solidFill>
                <a:schemeClr val="accent1"/>
              </a:solidFill>
              <a:ln w="9525">
                <a:solidFill>
                  <a:schemeClr val="accent1"/>
                </a:solidFill>
              </a:ln>
              <a:effectLst/>
            </c:spPr>
          </c:marker>
          <c:cat>
            <c:strRef>
              <c:f>Sheet1!$A$2:$A$4</c:f>
              <c:strCache>
                <c:ptCount val="3"/>
                <c:pt idx="0">
                  <c:v>Week 0</c:v>
                </c:pt>
                <c:pt idx="1">
                  <c:v>Week 6</c:v>
                </c:pt>
                <c:pt idx="2">
                  <c:v>Week 8</c:v>
                </c:pt>
              </c:strCache>
            </c:strRef>
          </c:cat>
          <c:val>
            <c:numRef>
              <c:f>Sheet1!$B$2:$B$4</c:f>
              <c:numCache>
                <c:formatCode>General</c:formatCode>
                <c:ptCount val="3"/>
                <c:pt idx="0">
                  <c:v>0</c:v>
                </c:pt>
                <c:pt idx="1">
                  <c:v>10</c:v>
                </c:pt>
                <c:pt idx="2">
                  <c:v>30</c:v>
                </c:pt>
              </c:numCache>
            </c:numRef>
          </c:val>
          <c:smooth val="0"/>
          <c:extLst>
            <c:ext xmlns:c16="http://schemas.microsoft.com/office/drawing/2014/chart" uri="{C3380CC4-5D6E-409C-BE32-E72D297353CC}">
              <c16:uniqueId val="{00000000-F691-AF4D-BE53-B2CE760DC33C}"/>
            </c:ext>
          </c:extLst>
        </c:ser>
        <c:ser>
          <c:idx val="1"/>
          <c:order val="1"/>
          <c:tx>
            <c:strRef>
              <c:f>Sheet1!$C$1</c:f>
              <c:strCache>
                <c:ptCount val="1"/>
                <c:pt idx="0">
                  <c:v>Placebo</c:v>
                </c:pt>
              </c:strCache>
            </c:strRef>
          </c:tx>
          <c:spPr>
            <a:ln w="28575" cap="rnd">
              <a:solidFill>
                <a:srgbClr val="8993B4"/>
              </a:solidFill>
              <a:round/>
            </a:ln>
            <a:effectLst/>
          </c:spPr>
          <c:marker>
            <c:symbol val="circle"/>
            <c:size val="5"/>
            <c:spPr>
              <a:solidFill>
                <a:schemeClr val="accent2"/>
              </a:solidFill>
              <a:ln w="9525">
                <a:solidFill>
                  <a:schemeClr val="accent2"/>
                </a:solidFill>
              </a:ln>
              <a:effectLst/>
            </c:spPr>
          </c:marker>
          <c:cat>
            <c:strRef>
              <c:f>Sheet1!$A$2:$A$4</c:f>
              <c:strCache>
                <c:ptCount val="3"/>
                <c:pt idx="0">
                  <c:v>Week 0</c:v>
                </c:pt>
                <c:pt idx="1">
                  <c:v>Week 6</c:v>
                </c:pt>
                <c:pt idx="2">
                  <c:v>Week 8</c:v>
                </c:pt>
              </c:strCache>
            </c:strRef>
          </c:cat>
          <c:val>
            <c:numRef>
              <c:f>Sheet1!$C$2:$C$4</c:f>
              <c:numCache>
                <c:formatCode>General</c:formatCode>
                <c:ptCount val="3"/>
                <c:pt idx="0">
                  <c:v>0</c:v>
                </c:pt>
                <c:pt idx="1">
                  <c:v>-5</c:v>
                </c:pt>
                <c:pt idx="2">
                  <c:v>-10</c:v>
                </c:pt>
              </c:numCache>
            </c:numRef>
          </c:val>
          <c:smooth val="0"/>
          <c:extLst>
            <c:ext xmlns:c16="http://schemas.microsoft.com/office/drawing/2014/chart" uri="{C3380CC4-5D6E-409C-BE32-E72D297353CC}">
              <c16:uniqueId val="{00000001-F691-AF4D-BE53-B2CE760DC33C}"/>
            </c:ext>
          </c:extLst>
        </c:ser>
        <c:dLbls>
          <c:showLegendKey val="0"/>
          <c:showVal val="0"/>
          <c:showCatName val="0"/>
          <c:showSerName val="0"/>
          <c:showPercent val="0"/>
          <c:showBubbleSize val="0"/>
        </c:dLbls>
        <c:marker val="1"/>
        <c:smooth val="0"/>
        <c:axId val="611044207"/>
        <c:axId val="288291007"/>
      </c:lineChart>
      <c:catAx>
        <c:axId val="611044207"/>
        <c:scaling>
          <c:orientation val="minMax"/>
        </c:scaling>
        <c:delete val="0"/>
        <c:axPos val="b"/>
        <c:numFmt formatCode="General" sourceLinked="1"/>
        <c:majorTickMark val="out"/>
        <c:minorTickMark val="none"/>
        <c:tickLblPos val="nextTo"/>
        <c:spPr>
          <a:noFill/>
          <a:ln w="19050" cap="flat" cmpd="sng" algn="ctr">
            <a:solidFill>
              <a:schemeClr val="tx1">
                <a:lumMod val="75000"/>
              </a:schemeClr>
            </a:solidFill>
            <a:round/>
          </a:ln>
          <a:effectLst/>
        </c:spPr>
        <c:txPr>
          <a:bodyPr rot="-60000000" spcFirstLastPara="1" vertOverflow="ellipsis" vert="horz" wrap="square" anchor="ctr" anchorCtr="1"/>
          <a:lstStyle/>
          <a:p>
            <a:pPr>
              <a:defRPr sz="1200" b="1" i="0" u="none" strike="noStrike" kern="1200" baseline="0">
                <a:solidFill>
                  <a:srgbClr val="2F2F7B"/>
                </a:solidFill>
                <a:latin typeface="Roboto" panose="02000000000000000000" pitchFamily="2" charset="0"/>
                <a:ea typeface="Roboto" panose="02000000000000000000" pitchFamily="2" charset="0"/>
                <a:cs typeface="+mn-cs"/>
              </a:defRPr>
            </a:pPr>
            <a:endParaRPr lang="en-US"/>
          </a:p>
        </c:txPr>
        <c:crossAx val="288291007"/>
        <c:crosses val="autoZero"/>
        <c:auto val="1"/>
        <c:lblAlgn val="ctr"/>
        <c:lblOffset val="100"/>
        <c:noMultiLvlLbl val="0"/>
      </c:catAx>
      <c:valAx>
        <c:axId val="288291007"/>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75000"/>
                      </a:schemeClr>
                    </a:solidFill>
                    <a:latin typeface="+mn-lt"/>
                    <a:ea typeface="+mn-ea"/>
                    <a:cs typeface="+mn-cs"/>
                  </a:defRPr>
                </a:pPr>
                <a:r>
                  <a:rPr lang="en-GB" dirty="0">
                    <a:solidFill>
                      <a:schemeClr val="tx1">
                        <a:lumMod val="75000"/>
                      </a:schemeClr>
                    </a:solidFill>
                  </a:rPr>
                  <a:t>% Improvement Pain</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7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2F2F7B"/>
                </a:solidFill>
                <a:latin typeface="Roboto Medium" panose="02000000000000000000" pitchFamily="2" charset="0"/>
                <a:ea typeface="Roboto Medium" panose="02000000000000000000" pitchFamily="2" charset="0"/>
                <a:cs typeface="+mn-cs"/>
              </a:defRPr>
            </a:pPr>
            <a:endParaRPr lang="en-US"/>
          </a:p>
        </c:txPr>
        <c:crossAx val="611044207"/>
        <c:crosses val="autoZero"/>
        <c:crossBetween val="between"/>
      </c:valAx>
      <c:spPr>
        <a:noFill/>
        <a:ln w="19050">
          <a:noFill/>
        </a:ln>
        <a:effectLst/>
      </c:spPr>
    </c:plotArea>
    <c:legend>
      <c:legendPos val="t"/>
      <c:legendEntry>
        <c:idx val="0"/>
        <c:txPr>
          <a:bodyPr rot="0" spcFirstLastPara="1" vertOverflow="ellipsis" vert="horz" wrap="square" anchor="ctr" anchorCtr="1"/>
          <a:lstStyle/>
          <a:p>
            <a:pPr>
              <a:defRPr sz="1197" b="1" i="0" u="none" strike="noStrike" kern="1200" baseline="0">
                <a:solidFill>
                  <a:srgbClr val="2F2F7B"/>
                </a:solidFill>
                <a:latin typeface="Roboto" panose="02000000000000000000" pitchFamily="2" charset="0"/>
                <a:ea typeface="Roboto" panose="02000000000000000000" pitchFamily="2" charset="0"/>
                <a:cs typeface="+mn-cs"/>
              </a:defRPr>
            </a:pPr>
            <a:endParaRPr lang="en-US"/>
          </a:p>
        </c:txPr>
      </c:legendEntry>
      <c:legendEntry>
        <c:idx val="1"/>
        <c:txPr>
          <a:bodyPr rot="0" spcFirstLastPara="1" vertOverflow="ellipsis" vert="horz" wrap="square" anchor="ctr" anchorCtr="1"/>
          <a:lstStyle/>
          <a:p>
            <a:pPr>
              <a:defRPr sz="1197" b="1" i="0" u="none" strike="noStrike" kern="1200" baseline="0">
                <a:solidFill>
                  <a:srgbClr val="8993B4"/>
                </a:solidFill>
                <a:latin typeface="Roboto" panose="02000000000000000000" pitchFamily="2" charset="0"/>
                <a:ea typeface="Roboto" panose="02000000000000000000" pitchFamily="2" charset="0"/>
                <a:cs typeface="+mn-cs"/>
              </a:defRPr>
            </a:pPr>
            <a:endParaRPr lang="en-US"/>
          </a:p>
        </c:txPr>
      </c:legendEntry>
      <c:layout>
        <c:manualLayout>
          <c:xMode val="edge"/>
          <c:yMode val="edge"/>
          <c:x val="0.18284882182726819"/>
          <c:y val="9.4687199142067122E-2"/>
          <c:w val="0.63430235634546361"/>
          <c:h val="6.1779970230171427E-2"/>
        </c:manualLayout>
      </c:layout>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rot="0" vert="horz" anchor="b" anchorCtr="1"/>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BioCell Collagen</c:v>
                </c:pt>
              </c:strCache>
            </c:strRef>
          </c:tx>
          <c:spPr>
            <a:ln w="28575" cap="rnd">
              <a:solidFill>
                <a:srgbClr val="2F2F7B"/>
              </a:solidFill>
              <a:round/>
            </a:ln>
            <a:effectLst/>
          </c:spPr>
          <c:marker>
            <c:symbol val="circle"/>
            <c:size val="5"/>
            <c:spPr>
              <a:solidFill>
                <a:schemeClr val="accent1"/>
              </a:solidFill>
              <a:ln w="9525">
                <a:solidFill>
                  <a:schemeClr val="accent1"/>
                </a:solidFill>
              </a:ln>
              <a:effectLst/>
            </c:spPr>
          </c:marker>
          <c:cat>
            <c:strRef>
              <c:f>Sheet1!$A$2:$A$4</c:f>
              <c:strCache>
                <c:ptCount val="3"/>
                <c:pt idx="0">
                  <c:v>Day 0</c:v>
                </c:pt>
                <c:pt idx="1">
                  <c:v>Day 35</c:v>
                </c:pt>
                <c:pt idx="2">
                  <c:v>Day 70</c:v>
                </c:pt>
              </c:strCache>
            </c:strRef>
          </c:cat>
          <c:val>
            <c:numRef>
              <c:f>Sheet1!$B$2:$B$4</c:f>
              <c:numCache>
                <c:formatCode>General</c:formatCode>
                <c:ptCount val="3"/>
                <c:pt idx="0">
                  <c:v>0</c:v>
                </c:pt>
                <c:pt idx="1">
                  <c:v>30</c:v>
                </c:pt>
                <c:pt idx="2">
                  <c:v>70</c:v>
                </c:pt>
              </c:numCache>
            </c:numRef>
          </c:val>
          <c:smooth val="0"/>
          <c:extLst>
            <c:ext xmlns:c16="http://schemas.microsoft.com/office/drawing/2014/chart" uri="{C3380CC4-5D6E-409C-BE32-E72D297353CC}">
              <c16:uniqueId val="{00000000-76BE-2E45-B05D-76BA56199A55}"/>
            </c:ext>
          </c:extLst>
        </c:ser>
        <c:ser>
          <c:idx val="1"/>
          <c:order val="1"/>
          <c:tx>
            <c:strRef>
              <c:f>Sheet1!$C$1</c:f>
              <c:strCache>
                <c:ptCount val="1"/>
                <c:pt idx="0">
                  <c:v>Placebo</c:v>
                </c:pt>
              </c:strCache>
            </c:strRef>
          </c:tx>
          <c:spPr>
            <a:ln w="28575" cap="rnd">
              <a:solidFill>
                <a:srgbClr val="8993B4"/>
              </a:solidFill>
              <a:round/>
            </a:ln>
            <a:effectLst/>
          </c:spPr>
          <c:marker>
            <c:symbol val="circle"/>
            <c:size val="5"/>
            <c:spPr>
              <a:solidFill>
                <a:schemeClr val="accent2"/>
              </a:solidFill>
              <a:ln w="9525">
                <a:solidFill>
                  <a:schemeClr val="accent2"/>
                </a:solidFill>
              </a:ln>
              <a:effectLst/>
            </c:spPr>
          </c:marker>
          <c:cat>
            <c:strRef>
              <c:f>Sheet1!$A$2:$A$4</c:f>
              <c:strCache>
                <c:ptCount val="3"/>
                <c:pt idx="0">
                  <c:v>Day 0</c:v>
                </c:pt>
                <c:pt idx="1">
                  <c:v>Day 35</c:v>
                </c:pt>
                <c:pt idx="2">
                  <c:v>Day 70</c:v>
                </c:pt>
              </c:strCache>
            </c:strRef>
          </c:cat>
          <c:val>
            <c:numRef>
              <c:f>Sheet1!$C$2:$C$4</c:f>
              <c:numCache>
                <c:formatCode>General</c:formatCode>
                <c:ptCount val="3"/>
                <c:pt idx="0">
                  <c:v>0</c:v>
                </c:pt>
                <c:pt idx="1">
                  <c:v>12</c:v>
                </c:pt>
                <c:pt idx="2">
                  <c:v>30</c:v>
                </c:pt>
              </c:numCache>
            </c:numRef>
          </c:val>
          <c:smooth val="0"/>
          <c:extLst>
            <c:ext xmlns:c16="http://schemas.microsoft.com/office/drawing/2014/chart" uri="{C3380CC4-5D6E-409C-BE32-E72D297353CC}">
              <c16:uniqueId val="{00000001-76BE-2E45-B05D-76BA56199A55}"/>
            </c:ext>
          </c:extLst>
        </c:ser>
        <c:dLbls>
          <c:showLegendKey val="0"/>
          <c:showVal val="0"/>
          <c:showCatName val="0"/>
          <c:showSerName val="0"/>
          <c:showPercent val="0"/>
          <c:showBubbleSize val="0"/>
        </c:dLbls>
        <c:marker val="1"/>
        <c:smooth val="0"/>
        <c:axId val="611044207"/>
        <c:axId val="288291007"/>
      </c:lineChart>
      <c:catAx>
        <c:axId val="611044207"/>
        <c:scaling>
          <c:orientation val="minMax"/>
        </c:scaling>
        <c:delete val="0"/>
        <c:axPos val="b"/>
        <c:numFmt formatCode="General" sourceLinked="1"/>
        <c:majorTickMark val="none"/>
        <c:minorTickMark val="none"/>
        <c:tickLblPos val="nextTo"/>
        <c:spPr>
          <a:noFill/>
          <a:ln w="25400" cap="rnd" cmpd="sng" algn="ctr">
            <a:solidFill>
              <a:schemeClr val="tx1">
                <a:lumMod val="75000"/>
              </a:schemeClr>
            </a:solidFill>
            <a:round/>
            <a:headEnd type="oval"/>
            <a:tailEnd type="none"/>
          </a:ln>
          <a:effectLst/>
        </c:spPr>
        <c:txPr>
          <a:bodyPr rot="-60000000" spcFirstLastPara="1" vertOverflow="ellipsis" vert="horz" wrap="square" anchor="ctr" anchorCtr="1"/>
          <a:lstStyle/>
          <a:p>
            <a:pPr>
              <a:defRPr sz="1200" b="1" i="0" u="none" strike="noStrike" kern="1200" baseline="0">
                <a:solidFill>
                  <a:srgbClr val="2F2F7B"/>
                </a:solidFill>
                <a:latin typeface="Roboto" panose="02000000000000000000" pitchFamily="2" charset="0"/>
                <a:ea typeface="Roboto" panose="02000000000000000000" pitchFamily="2" charset="0"/>
                <a:cs typeface="+mn-cs"/>
              </a:defRPr>
            </a:pPr>
            <a:endParaRPr lang="en-US"/>
          </a:p>
        </c:txPr>
        <c:crossAx val="288291007"/>
        <c:crosses val="autoZero"/>
        <c:auto val="1"/>
        <c:lblAlgn val="ctr"/>
        <c:lblOffset val="100"/>
        <c:tickMarkSkip val="1"/>
        <c:noMultiLvlLbl val="0"/>
      </c:catAx>
      <c:valAx>
        <c:axId val="288291007"/>
        <c:scaling>
          <c:orientation val="minMax"/>
          <c:max val="80"/>
          <c:min val="0"/>
        </c:scaling>
        <c:delete val="0"/>
        <c:axPos val="l"/>
        <c:majorGridlines>
          <c:spPr>
            <a:ln w="12700" cap="flat" cmpd="sng" algn="ctr">
              <a:no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75000"/>
                      </a:schemeClr>
                    </a:solidFill>
                    <a:latin typeface="+mn-lt"/>
                    <a:ea typeface="+mn-ea"/>
                    <a:cs typeface="+mn-cs"/>
                  </a:defRPr>
                </a:pPr>
                <a:r>
                  <a:rPr lang="en-GB" dirty="0">
                    <a:solidFill>
                      <a:schemeClr val="tx1">
                        <a:lumMod val="75000"/>
                      </a:schemeClr>
                    </a:solidFill>
                  </a:rPr>
                  <a:t>Subjects with &gt;30% decrease</a:t>
                </a:r>
              </a:p>
            </c:rich>
          </c:tx>
          <c:layout>
            <c:manualLayout>
              <c:xMode val="edge"/>
              <c:yMode val="edge"/>
              <c:x val="2.4289225938707547E-2"/>
              <c:y val="0.10828064069721506"/>
            </c:manualLayout>
          </c:layout>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75000"/>
                    </a:schemeClr>
                  </a:solidFill>
                  <a:latin typeface="+mn-lt"/>
                  <a:ea typeface="+mn-ea"/>
                  <a:cs typeface="+mn-cs"/>
                </a:defRPr>
              </a:pPr>
              <a:endParaRPr lang="en-US"/>
            </a:p>
          </c:txPr>
        </c:title>
        <c:numFmt formatCode="General\%" sourceLinked="0"/>
        <c:majorTickMark val="cross"/>
        <c:minorTickMark val="none"/>
        <c:tickLblPos val="nextTo"/>
        <c:spPr>
          <a:noFill/>
          <a:ln w="25400" cap="rnd">
            <a:solidFill>
              <a:schemeClr val="tx1">
                <a:lumMod val="75000"/>
              </a:schemeClr>
            </a:solidFill>
          </a:ln>
          <a:effectLst/>
        </c:spPr>
        <c:txPr>
          <a:bodyPr rot="-60000000" spcFirstLastPara="1" vertOverflow="ellipsis" vert="horz" wrap="square" anchor="ctr" anchorCtr="1"/>
          <a:lstStyle/>
          <a:p>
            <a:pPr>
              <a:defRPr sz="1400" b="0" i="0" u="none" strike="noStrike" kern="1200" baseline="0">
                <a:solidFill>
                  <a:srgbClr val="2F2F7B"/>
                </a:solidFill>
                <a:latin typeface="Roboto Medium" panose="02000000000000000000" pitchFamily="2" charset="0"/>
                <a:ea typeface="Roboto Medium" panose="02000000000000000000" pitchFamily="2" charset="0"/>
                <a:cs typeface="+mn-cs"/>
              </a:defRPr>
            </a:pPr>
            <a:endParaRPr lang="en-US"/>
          </a:p>
        </c:txPr>
        <c:crossAx val="611044207"/>
        <c:crosses val="autoZero"/>
        <c:crossBetween val="midCat"/>
        <c:majorUnit val="20"/>
        <c:minorUnit val="1"/>
      </c:valAx>
      <c:spPr>
        <a:noFill/>
        <a:ln>
          <a:noFill/>
        </a:ln>
        <a:effectLst/>
      </c:spPr>
    </c:plotArea>
    <c:legend>
      <c:legendPos val="b"/>
      <c:legendEntry>
        <c:idx val="0"/>
        <c:txPr>
          <a:bodyPr rot="0" spcFirstLastPara="1" vertOverflow="ellipsis" vert="horz" wrap="square" anchor="ctr" anchorCtr="1"/>
          <a:lstStyle/>
          <a:p>
            <a:pPr>
              <a:defRPr sz="1197" b="1" i="0" u="none" strike="noStrike" kern="1200" baseline="0">
                <a:solidFill>
                  <a:srgbClr val="2F2F7B"/>
                </a:solidFill>
                <a:latin typeface="Roboto" panose="02000000000000000000" pitchFamily="2" charset="0"/>
                <a:ea typeface="Roboto" panose="02000000000000000000" pitchFamily="2" charset="0"/>
                <a:cs typeface="+mn-cs"/>
              </a:defRPr>
            </a:pPr>
            <a:endParaRPr lang="en-US"/>
          </a:p>
        </c:txPr>
      </c:legendEntry>
      <c:legendEntry>
        <c:idx val="1"/>
        <c:txPr>
          <a:bodyPr rot="0" spcFirstLastPara="1" vertOverflow="ellipsis" vert="horz" wrap="square" anchor="ctr" anchorCtr="1"/>
          <a:lstStyle/>
          <a:p>
            <a:pPr>
              <a:defRPr sz="1197" b="1" i="0" u="none" strike="noStrike" kern="1200" baseline="0">
                <a:solidFill>
                  <a:srgbClr val="8993B4"/>
                </a:solidFill>
                <a:latin typeface="Roboto" panose="02000000000000000000" pitchFamily="2" charset="0"/>
                <a:ea typeface="Roboto" panose="02000000000000000000" pitchFamily="2" charset="0"/>
                <a:cs typeface="+mn-cs"/>
              </a:defRPr>
            </a:pPr>
            <a:endParaRPr lang="en-US"/>
          </a:p>
        </c:txPr>
      </c:legendEntry>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Roboto" panose="02000000000000000000" pitchFamily="2" charset="0"/>
              <a:ea typeface="Roboto" panose="02000000000000000000" pitchFamily="2" charset="0"/>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25400" cap="rnd">
      <a:noFill/>
    </a:ln>
    <a:effectLst/>
  </c:spPr>
  <c:txPr>
    <a:bodyPr rot="0" vert="horz" anchor="b" anchorCtr="1"/>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Group A- BioCell</c:v>
                </c:pt>
              </c:strCache>
            </c:strRef>
          </c:tx>
          <c:spPr>
            <a:solidFill>
              <a:srgbClr val="2F2F7B"/>
            </a:solidFill>
            <a:ln>
              <a:noFill/>
            </a:ln>
            <a:effectLst/>
          </c:spPr>
          <c:invertIfNegative val="0"/>
          <c:cat>
            <c:strRef>
              <c:f>Sheet1!$A$2:$A$3</c:f>
              <c:strCache>
                <c:ptCount val="2"/>
                <c:pt idx="0">
                  <c:v>Day 43-Repetition Performance Decrement</c:v>
                </c:pt>
                <c:pt idx="1">
                  <c:v>Day 46-Repetition Performance Decrement</c:v>
                </c:pt>
              </c:strCache>
            </c:strRef>
          </c:cat>
          <c:val>
            <c:numRef>
              <c:f>Sheet1!$B$2:$B$3</c:f>
              <c:numCache>
                <c:formatCode>General</c:formatCode>
                <c:ptCount val="2"/>
                <c:pt idx="0">
                  <c:v>33</c:v>
                </c:pt>
                <c:pt idx="1">
                  <c:v>25</c:v>
                </c:pt>
              </c:numCache>
            </c:numRef>
          </c:val>
          <c:extLst>
            <c:ext xmlns:c16="http://schemas.microsoft.com/office/drawing/2014/chart" uri="{C3380CC4-5D6E-409C-BE32-E72D297353CC}">
              <c16:uniqueId val="{00000000-96BA-466D-9ADB-C8F8A6B9A784}"/>
            </c:ext>
          </c:extLst>
        </c:ser>
        <c:ser>
          <c:idx val="1"/>
          <c:order val="1"/>
          <c:tx>
            <c:strRef>
              <c:f>Sheet1!$C$1</c:f>
              <c:strCache>
                <c:ptCount val="1"/>
                <c:pt idx="0">
                  <c:v>Broup B - Placebo</c:v>
                </c:pt>
              </c:strCache>
            </c:strRef>
          </c:tx>
          <c:spPr>
            <a:solidFill>
              <a:srgbClr val="8993B4"/>
            </a:solidFill>
            <a:ln>
              <a:noFill/>
            </a:ln>
            <a:effectLst/>
          </c:spPr>
          <c:invertIfNegative val="0"/>
          <c:cat>
            <c:strRef>
              <c:f>Sheet1!$A$2:$A$3</c:f>
              <c:strCache>
                <c:ptCount val="2"/>
                <c:pt idx="0">
                  <c:v>Day 43-Repetition Performance Decrement</c:v>
                </c:pt>
                <c:pt idx="1">
                  <c:v>Day 46-Repetition Performance Decrement</c:v>
                </c:pt>
              </c:strCache>
            </c:strRef>
          </c:cat>
          <c:val>
            <c:numRef>
              <c:f>Sheet1!$C$2:$C$3</c:f>
              <c:numCache>
                <c:formatCode>General</c:formatCode>
                <c:ptCount val="2"/>
                <c:pt idx="0">
                  <c:v>48</c:v>
                </c:pt>
                <c:pt idx="1">
                  <c:v>39</c:v>
                </c:pt>
              </c:numCache>
            </c:numRef>
          </c:val>
          <c:extLst>
            <c:ext xmlns:c16="http://schemas.microsoft.com/office/drawing/2014/chart" uri="{C3380CC4-5D6E-409C-BE32-E72D297353CC}">
              <c16:uniqueId val="{00000001-96BA-466D-9ADB-C8F8A6B9A784}"/>
            </c:ext>
          </c:extLst>
        </c:ser>
        <c:dLbls>
          <c:showLegendKey val="0"/>
          <c:showVal val="0"/>
          <c:showCatName val="0"/>
          <c:showSerName val="0"/>
          <c:showPercent val="0"/>
          <c:showBubbleSize val="0"/>
        </c:dLbls>
        <c:gapWidth val="219"/>
        <c:overlap val="-27"/>
        <c:axId val="305677279"/>
        <c:axId val="289185023"/>
      </c:barChart>
      <c:catAx>
        <c:axId val="305677279"/>
        <c:scaling>
          <c:orientation val="minMax"/>
        </c:scaling>
        <c:delete val="0"/>
        <c:axPos val="b"/>
        <c:numFmt formatCode="General" sourceLinked="1"/>
        <c:majorTickMark val="none"/>
        <c:minorTickMark val="none"/>
        <c:tickLblPos val="nextTo"/>
        <c:spPr>
          <a:noFill/>
          <a:ln w="19050" cap="flat" cmpd="sng" algn="ctr">
            <a:solidFill>
              <a:schemeClr val="bg2">
                <a:lumMod val="25000"/>
              </a:schemeClr>
            </a:solidFill>
            <a:round/>
          </a:ln>
          <a:effectLst/>
        </c:spPr>
        <c:txPr>
          <a:bodyPr rot="-60000000" spcFirstLastPara="1" vertOverflow="ellipsis" vert="horz" wrap="square" anchor="ctr" anchorCtr="1"/>
          <a:lstStyle/>
          <a:p>
            <a:pPr>
              <a:defRPr sz="1200" b="1" i="0" u="none" strike="noStrike" kern="1200" baseline="0">
                <a:solidFill>
                  <a:srgbClr val="2F2F7B"/>
                </a:solidFill>
                <a:latin typeface="Roboto" panose="02000000000000000000" pitchFamily="2" charset="0"/>
                <a:ea typeface="Roboto" panose="02000000000000000000" pitchFamily="2" charset="0"/>
                <a:cs typeface="+mn-cs"/>
              </a:defRPr>
            </a:pPr>
            <a:endParaRPr lang="en-US"/>
          </a:p>
        </c:txPr>
        <c:crossAx val="289185023"/>
        <c:crosses val="autoZero"/>
        <c:auto val="1"/>
        <c:lblAlgn val="ctr"/>
        <c:lblOffset val="100"/>
        <c:noMultiLvlLbl val="0"/>
      </c:catAx>
      <c:valAx>
        <c:axId val="289185023"/>
        <c:scaling>
          <c:orientation val="minMax"/>
          <c:max val="50"/>
        </c:scaling>
        <c:delete val="0"/>
        <c:axPos val="l"/>
        <c:majorGridlines>
          <c:spPr>
            <a:ln w="9525" cap="flat" cmpd="sng" algn="ctr">
              <a:solidFill>
                <a:schemeClr val="tx1">
                  <a:lumMod val="40000"/>
                  <a:lumOff val="60000"/>
                </a:schemeClr>
              </a:solidFill>
              <a:round/>
            </a:ln>
            <a:effectLst/>
          </c:spPr>
        </c:majorGridlines>
        <c:numFmt formatCode="General" sourceLinked="1"/>
        <c:majorTickMark val="none"/>
        <c:minorTickMark val="none"/>
        <c:tickLblPos val="nextTo"/>
        <c:spPr>
          <a:noFill/>
          <a:ln w="19050">
            <a:solidFill>
              <a:schemeClr val="tx1">
                <a:lumMod val="75000"/>
              </a:schemeClr>
            </a:solidFill>
          </a:ln>
          <a:effectLst/>
        </c:spPr>
        <c:txPr>
          <a:bodyPr rot="-60000000" spcFirstLastPara="1" vertOverflow="ellipsis" vert="horz" wrap="square" anchor="ctr" anchorCtr="1"/>
          <a:lstStyle/>
          <a:p>
            <a:pPr>
              <a:defRPr sz="1400" b="0" i="0" u="none" strike="noStrike" kern="1200" baseline="0">
                <a:solidFill>
                  <a:schemeClr val="tx1">
                    <a:lumMod val="75000"/>
                  </a:schemeClr>
                </a:solidFill>
                <a:latin typeface="Roboto Medium" panose="02000000000000000000" pitchFamily="2" charset="0"/>
                <a:ea typeface="Roboto Medium" panose="02000000000000000000" pitchFamily="2" charset="0"/>
                <a:cs typeface="+mn-cs"/>
              </a:defRPr>
            </a:pPr>
            <a:endParaRPr lang="en-US"/>
          </a:p>
        </c:txPr>
        <c:crossAx val="305677279"/>
        <c:crosses val="autoZero"/>
        <c:crossBetween val="between"/>
        <c:majorUnit val="10"/>
      </c:valAx>
      <c:spPr>
        <a:noFill/>
        <a:ln>
          <a:noFill/>
        </a:ln>
        <a:effectLst/>
      </c:spPr>
    </c:plotArea>
    <c:legend>
      <c:legendPos val="r"/>
      <c:legendEntry>
        <c:idx val="0"/>
        <c:txPr>
          <a:bodyPr rot="0" spcFirstLastPara="1" vertOverflow="ellipsis" vert="horz" wrap="square" anchor="ctr" anchorCtr="1"/>
          <a:lstStyle/>
          <a:p>
            <a:pPr>
              <a:defRPr sz="1200" b="0" i="0" u="none" strike="noStrike" kern="1200" baseline="0">
                <a:solidFill>
                  <a:srgbClr val="2F2F7B"/>
                </a:solidFill>
                <a:latin typeface="Roboto" panose="02000000000000000000" pitchFamily="2" charset="0"/>
                <a:ea typeface="Roboto" panose="02000000000000000000" pitchFamily="2" charset="0"/>
                <a:cs typeface="+mn-cs"/>
              </a:defRPr>
            </a:pPr>
            <a:endParaRPr lang="en-US"/>
          </a:p>
        </c:txPr>
      </c:legendEntry>
      <c:legendEntry>
        <c:idx val="1"/>
        <c:txPr>
          <a:bodyPr rot="0" spcFirstLastPara="1" vertOverflow="ellipsis" vert="horz" wrap="square" anchor="ctr" anchorCtr="1"/>
          <a:lstStyle/>
          <a:p>
            <a:pPr>
              <a:defRPr sz="1200" b="0" i="0" u="none" strike="noStrike" kern="1200" baseline="0">
                <a:solidFill>
                  <a:srgbClr val="2F2F7B"/>
                </a:solidFill>
                <a:latin typeface="Roboto" panose="02000000000000000000" pitchFamily="2" charset="0"/>
                <a:ea typeface="Roboto" panose="02000000000000000000" pitchFamily="2" charset="0"/>
                <a:cs typeface="+mn-cs"/>
              </a:defRPr>
            </a:pPr>
            <a:endParaRPr lang="en-US"/>
          </a:p>
        </c:txPr>
      </c:legendEntry>
      <c:layout>
        <c:manualLayout>
          <c:xMode val="edge"/>
          <c:yMode val="edge"/>
          <c:x val="0.75784393711022302"/>
          <c:y val="0.56274797730940607"/>
          <c:w val="0.23194584823729889"/>
          <c:h val="0.17241192114053477"/>
        </c:manualLayout>
      </c:layout>
      <c:overlay val="0"/>
      <c:spPr>
        <a:noFill/>
        <a:ln>
          <a:noFill/>
        </a:ln>
        <a:effectLst/>
      </c:spPr>
      <c:txPr>
        <a:bodyPr rot="0" spcFirstLastPara="1" vertOverflow="ellipsis" vert="horz" wrap="square" anchor="ctr" anchorCtr="1"/>
        <a:lstStyle/>
        <a:p>
          <a:pPr>
            <a:defRPr sz="1200" b="0" i="0" u="none" strike="noStrike" kern="1200" baseline="0">
              <a:solidFill>
                <a:srgbClr val="2F2F7B"/>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1">
  <a:schemeClr val="accent1"/>
</cs:colorStyle>
</file>

<file path=ppt/charts/colors2.xml><?xml version="1.0" encoding="utf-8"?>
<cs:colorStyle xmlns:cs="http://schemas.microsoft.com/office/drawing/2012/chartStyle" xmlns:a="http://schemas.openxmlformats.org/drawingml/2006/main" meth="withinLinearReversed" id="21">
  <a:schemeClr val="accent1"/>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latin typeface="AvenirNext LT Pro Regular" panose="020B0503020202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2AA666-62E4-476D-AB9D-DF5DF4F466D5}" type="datetimeFigureOut">
              <a:rPr lang="nl-NL" smtClean="0">
                <a:latin typeface="AvenirNext LT Pro Regular" panose="020B0503020202020204" pitchFamily="34" charset="0"/>
              </a:rPr>
              <a:t>2-12-2025</a:t>
            </a:fld>
            <a:endParaRPr lang="nl-NL" dirty="0">
              <a:latin typeface="AvenirNext LT Pro Regular" panose="020B0503020202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latin typeface="AvenirNext LT Pro Regular" panose="020B0503020202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19E83A-90EE-4B13-991D-2CA97C102D25}" type="slidenum">
              <a:rPr lang="nl-NL" smtClean="0">
                <a:latin typeface="AvenirNext LT Pro Regular" panose="020B0503020202020204" pitchFamily="34" charset="0"/>
              </a:rPr>
              <a:t>‹#›</a:t>
            </a:fld>
            <a:endParaRPr lang="nl-NL" dirty="0">
              <a:latin typeface="AvenirNext LT Pro Regular" panose="020B0503020202020204" pitchFamily="34" charset="0"/>
            </a:endParaRPr>
          </a:p>
        </p:txBody>
      </p:sp>
    </p:spTree>
    <p:extLst>
      <p:ext uri="{BB962C8B-B14F-4D97-AF65-F5344CB8AC3E}">
        <p14:creationId xmlns:p14="http://schemas.microsoft.com/office/powerpoint/2010/main" val="30400814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venirNext LT Pro Regular" panose="020B0503020202020204" pitchFamily="34" charset="0"/>
              </a:defRPr>
            </a:lvl1pPr>
          </a:lstStyle>
          <a:p>
            <a:endParaRPr lang="nl-NL"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venirNext LT Pro Regular" panose="020B0503020202020204" pitchFamily="34" charset="0"/>
              </a:defRPr>
            </a:lvl1pPr>
          </a:lstStyle>
          <a:p>
            <a:fld id="{0BED84B7-2D60-4999-BE15-1E758240B60E}" type="datetimeFigureOut">
              <a:rPr lang="nl-NL" smtClean="0"/>
              <a:pPr/>
              <a:t>2-12-2025</a:t>
            </a:fld>
            <a:endParaRPr lang="nl-NL"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nl-NL"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venirNext LT Pro Regular" panose="020B0503020202020204" pitchFamily="34" charset="0"/>
              </a:defRPr>
            </a:lvl1pPr>
          </a:lstStyle>
          <a:p>
            <a:endParaRPr lang="nl-NL"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venirNext LT Pro Regular" panose="020B0503020202020204" pitchFamily="34" charset="0"/>
              </a:defRPr>
            </a:lvl1pPr>
          </a:lstStyle>
          <a:p>
            <a:fld id="{96AC02AB-A0ED-41E8-A0A3-5C2988877D49}" type="slidenum">
              <a:rPr lang="nl-NL" smtClean="0"/>
              <a:pPr/>
              <a:t>‹#›</a:t>
            </a:fld>
            <a:endParaRPr lang="nl-NL" dirty="0"/>
          </a:p>
        </p:txBody>
      </p:sp>
    </p:spTree>
    <p:extLst>
      <p:ext uri="{BB962C8B-B14F-4D97-AF65-F5344CB8AC3E}">
        <p14:creationId xmlns:p14="http://schemas.microsoft.com/office/powerpoint/2010/main" val="1705067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venirNext LT Pro Regular" panose="020B0503020202020204" pitchFamily="34" charset="0"/>
        <a:ea typeface="+mn-ea"/>
        <a:cs typeface="+mn-cs"/>
      </a:defRPr>
    </a:lvl1pPr>
    <a:lvl2pPr marL="457200" algn="l" defTabSz="914400" rtl="0" eaLnBrk="1" latinLnBrk="0" hangingPunct="1">
      <a:defRPr sz="1200" kern="1200">
        <a:solidFill>
          <a:schemeClr val="tx1"/>
        </a:solidFill>
        <a:latin typeface="AvenirNext LT Pro Regular" panose="020B0503020202020204" pitchFamily="34" charset="0"/>
        <a:ea typeface="+mn-ea"/>
        <a:cs typeface="+mn-cs"/>
      </a:defRPr>
    </a:lvl2pPr>
    <a:lvl3pPr marL="914400" algn="l" defTabSz="914400" rtl="0" eaLnBrk="1" latinLnBrk="0" hangingPunct="1">
      <a:defRPr sz="1200" kern="1200">
        <a:solidFill>
          <a:schemeClr val="tx1"/>
        </a:solidFill>
        <a:latin typeface="AvenirNext LT Pro Regular" panose="020B0503020202020204" pitchFamily="34" charset="0"/>
        <a:ea typeface="+mn-ea"/>
        <a:cs typeface="+mn-cs"/>
      </a:defRPr>
    </a:lvl3pPr>
    <a:lvl4pPr marL="1371600" algn="l" defTabSz="914400" rtl="0" eaLnBrk="1" latinLnBrk="0" hangingPunct="1">
      <a:defRPr sz="1200" kern="1200">
        <a:solidFill>
          <a:schemeClr val="tx1"/>
        </a:solidFill>
        <a:latin typeface="AvenirNext LT Pro Regular" panose="020B0503020202020204" pitchFamily="34" charset="0"/>
        <a:ea typeface="+mn-ea"/>
        <a:cs typeface="+mn-cs"/>
      </a:defRPr>
    </a:lvl4pPr>
    <a:lvl5pPr marL="1828800" algn="l" defTabSz="914400" rtl="0" eaLnBrk="1" latinLnBrk="0" hangingPunct="1">
      <a:defRPr sz="1200" kern="1200">
        <a:solidFill>
          <a:schemeClr val="tx1"/>
        </a:solidFill>
        <a:latin typeface="AvenirNext LT Pro Regular" panose="020B0503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96AC02AB-A0ED-41E8-A0A3-5C2988877D49}" type="slidenum">
              <a:rPr lang="nl-NL" smtClean="0"/>
              <a:t>1</a:t>
            </a:fld>
            <a:endParaRPr lang="nl-NL"/>
          </a:p>
        </p:txBody>
      </p:sp>
    </p:spTree>
    <p:extLst>
      <p:ext uri="{BB962C8B-B14F-4D97-AF65-F5344CB8AC3E}">
        <p14:creationId xmlns:p14="http://schemas.microsoft.com/office/powerpoint/2010/main" val="35017435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AC02AB-A0ED-41E8-A0A3-5C2988877D49}" type="slidenum">
              <a:rPr lang="nl-NL" smtClean="0"/>
              <a:pPr/>
              <a:t>21</a:t>
            </a:fld>
            <a:endParaRPr lang="nl-NL" dirty="0"/>
          </a:p>
        </p:txBody>
      </p:sp>
    </p:spTree>
    <p:extLst>
      <p:ext uri="{BB962C8B-B14F-4D97-AF65-F5344CB8AC3E}">
        <p14:creationId xmlns:p14="http://schemas.microsoft.com/office/powerpoint/2010/main" val="3146927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172CA-F0A2-7D94-DF14-7B93D6D46F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A45985-1F96-3BF5-1A7A-4B598E09DA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234453-8D2E-7F85-E22E-1473D443919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08AB6E6-D6E4-3C3B-5BC7-2B731612A818}"/>
              </a:ext>
            </a:extLst>
          </p:cNvPr>
          <p:cNvSpPr>
            <a:spLocks noGrp="1"/>
          </p:cNvSpPr>
          <p:nvPr>
            <p:ph type="sldNum" sz="quarter" idx="5"/>
          </p:nvPr>
        </p:nvSpPr>
        <p:spPr/>
        <p:txBody>
          <a:bodyPr/>
          <a:lstStyle/>
          <a:p>
            <a:fld id="{96AC02AB-A0ED-41E8-A0A3-5C2988877D49}" type="slidenum">
              <a:rPr lang="nl-NL" smtClean="0"/>
              <a:pPr/>
              <a:t>22</a:t>
            </a:fld>
            <a:endParaRPr lang="nl-NL" dirty="0"/>
          </a:p>
        </p:txBody>
      </p:sp>
    </p:spTree>
    <p:extLst>
      <p:ext uri="{BB962C8B-B14F-4D97-AF65-F5344CB8AC3E}">
        <p14:creationId xmlns:p14="http://schemas.microsoft.com/office/powerpoint/2010/main" val="3897048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87957-0997-88A1-F2F2-D81D4BCD0A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7A17A5-3273-DAB2-CC1A-2F5ED65872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E2F33B-C5CF-59E3-E7AA-43280FB0E68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8E31A3-A03C-A50A-D24D-4E747ABFE46F}"/>
              </a:ext>
            </a:extLst>
          </p:cNvPr>
          <p:cNvSpPr>
            <a:spLocks noGrp="1"/>
          </p:cNvSpPr>
          <p:nvPr>
            <p:ph type="sldNum" sz="quarter" idx="5"/>
          </p:nvPr>
        </p:nvSpPr>
        <p:spPr/>
        <p:txBody>
          <a:bodyPr/>
          <a:lstStyle/>
          <a:p>
            <a:fld id="{96AC02AB-A0ED-41E8-A0A3-5C2988877D49}" type="slidenum">
              <a:rPr lang="nl-NL" smtClean="0"/>
              <a:pPr/>
              <a:t>23</a:t>
            </a:fld>
            <a:endParaRPr lang="nl-NL" dirty="0"/>
          </a:p>
        </p:txBody>
      </p:sp>
    </p:spTree>
    <p:extLst>
      <p:ext uri="{BB962C8B-B14F-4D97-AF65-F5344CB8AC3E}">
        <p14:creationId xmlns:p14="http://schemas.microsoft.com/office/powerpoint/2010/main" val="3542013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030D2-5E75-2CBE-A084-3A4B418265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EF3BA5-DDFC-6E5F-2FE3-980FC7B264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FC320B-6A75-0280-C58E-09146578F89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2EACE4-FE1D-A990-B94D-C659948BC510}"/>
              </a:ext>
            </a:extLst>
          </p:cNvPr>
          <p:cNvSpPr>
            <a:spLocks noGrp="1"/>
          </p:cNvSpPr>
          <p:nvPr>
            <p:ph type="sldNum" sz="quarter" idx="5"/>
          </p:nvPr>
        </p:nvSpPr>
        <p:spPr/>
        <p:txBody>
          <a:bodyPr/>
          <a:lstStyle/>
          <a:p>
            <a:fld id="{96AC02AB-A0ED-41E8-A0A3-5C2988877D49}" type="slidenum">
              <a:rPr lang="nl-NL" smtClean="0"/>
              <a:pPr/>
              <a:t>24</a:t>
            </a:fld>
            <a:endParaRPr lang="nl-NL" dirty="0"/>
          </a:p>
        </p:txBody>
      </p:sp>
    </p:spTree>
    <p:extLst>
      <p:ext uri="{BB962C8B-B14F-4D97-AF65-F5344CB8AC3E}">
        <p14:creationId xmlns:p14="http://schemas.microsoft.com/office/powerpoint/2010/main" val="3313748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10"/>
          </p:nvPr>
        </p:nvSpPr>
        <p:spPr/>
        <p:txBody>
          <a:bodyPr/>
          <a:lstStyle/>
          <a:p>
            <a:fld id="{96AC02AB-A0ED-41E8-A0A3-5C2988877D49}" type="slidenum">
              <a:rPr lang="nl-NL" smtClean="0"/>
              <a:t>25</a:t>
            </a:fld>
            <a:endParaRPr lang="nl-NL"/>
          </a:p>
        </p:txBody>
      </p:sp>
    </p:spTree>
    <p:extLst>
      <p:ext uri="{BB962C8B-B14F-4D97-AF65-F5344CB8AC3E}">
        <p14:creationId xmlns:p14="http://schemas.microsoft.com/office/powerpoint/2010/main" val="1090346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59010-237D-2677-4B65-F4903CCF9D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374BC4-73D8-E121-AC18-8A82A31D7D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900E24-D6C4-84BD-CB52-4C644F67AB96}"/>
              </a:ext>
            </a:extLst>
          </p:cNvPr>
          <p:cNvSpPr>
            <a:spLocks noGrp="1"/>
          </p:cNvSpPr>
          <p:nvPr>
            <p:ph type="body" idx="1"/>
          </p:nvPr>
        </p:nvSpPr>
        <p:spPr/>
        <p:txBody>
          <a:bodyPr/>
          <a:lstStyle/>
          <a:p>
            <a:endParaRPr lang="nl-NL" dirty="0"/>
          </a:p>
        </p:txBody>
      </p:sp>
      <p:sp>
        <p:nvSpPr>
          <p:cNvPr id="4" name="Slide Number Placeholder 3">
            <a:extLst>
              <a:ext uri="{FF2B5EF4-FFF2-40B4-BE49-F238E27FC236}">
                <a16:creationId xmlns:a16="http://schemas.microsoft.com/office/drawing/2014/main" id="{FE59EBD7-027A-9E8B-8E08-6CBDCEA9F068}"/>
              </a:ext>
            </a:extLst>
          </p:cNvPr>
          <p:cNvSpPr>
            <a:spLocks noGrp="1"/>
          </p:cNvSpPr>
          <p:nvPr>
            <p:ph type="sldNum" sz="quarter" idx="10"/>
          </p:nvPr>
        </p:nvSpPr>
        <p:spPr/>
        <p:txBody>
          <a:bodyPr/>
          <a:lstStyle/>
          <a:p>
            <a:fld id="{96AC02AB-A0ED-41E8-A0A3-5C2988877D49}" type="slidenum">
              <a:rPr lang="nl-NL" smtClean="0"/>
              <a:t>26</a:t>
            </a:fld>
            <a:endParaRPr lang="nl-NL"/>
          </a:p>
        </p:txBody>
      </p:sp>
    </p:spTree>
    <p:extLst>
      <p:ext uri="{BB962C8B-B14F-4D97-AF65-F5344CB8AC3E}">
        <p14:creationId xmlns:p14="http://schemas.microsoft.com/office/powerpoint/2010/main" val="31657950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AC02AB-A0ED-41E8-A0A3-5C2988877D49}" type="slidenum">
              <a:rPr lang="nl-NL" smtClean="0"/>
              <a:pPr/>
              <a:t>27</a:t>
            </a:fld>
            <a:endParaRPr lang="nl-NL" dirty="0"/>
          </a:p>
        </p:txBody>
      </p:sp>
    </p:spTree>
    <p:extLst>
      <p:ext uri="{BB962C8B-B14F-4D97-AF65-F5344CB8AC3E}">
        <p14:creationId xmlns:p14="http://schemas.microsoft.com/office/powerpoint/2010/main" val="1545411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dirty="0"/>
          </a:p>
        </p:txBody>
      </p:sp>
      <p:sp>
        <p:nvSpPr>
          <p:cNvPr id="4" name="Slide Number Placeholder 3"/>
          <p:cNvSpPr>
            <a:spLocks noGrp="1"/>
          </p:cNvSpPr>
          <p:nvPr>
            <p:ph type="sldNum" sz="quarter" idx="5"/>
          </p:nvPr>
        </p:nvSpPr>
        <p:spPr/>
        <p:txBody>
          <a:bodyPr/>
          <a:lstStyle/>
          <a:p>
            <a:fld id="{96AC02AB-A0ED-41E8-A0A3-5C2988877D49}" type="slidenum">
              <a:rPr lang="nl-NL" smtClean="0"/>
              <a:pPr/>
              <a:t>30</a:t>
            </a:fld>
            <a:endParaRPr lang="nl-NL" dirty="0"/>
          </a:p>
        </p:txBody>
      </p:sp>
    </p:spTree>
    <p:extLst>
      <p:ext uri="{BB962C8B-B14F-4D97-AF65-F5344CB8AC3E}">
        <p14:creationId xmlns:p14="http://schemas.microsoft.com/office/powerpoint/2010/main" val="3296956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dirty="0"/>
          </a:p>
        </p:txBody>
      </p:sp>
      <p:sp>
        <p:nvSpPr>
          <p:cNvPr id="4" name="Slide Number Placeholder 3"/>
          <p:cNvSpPr>
            <a:spLocks noGrp="1"/>
          </p:cNvSpPr>
          <p:nvPr>
            <p:ph type="sldNum" sz="quarter" idx="5"/>
          </p:nvPr>
        </p:nvSpPr>
        <p:spPr/>
        <p:txBody>
          <a:bodyPr/>
          <a:lstStyle/>
          <a:p>
            <a:fld id="{96AC02AB-A0ED-41E8-A0A3-5C2988877D49}" type="slidenum">
              <a:rPr lang="nl-NL" smtClean="0"/>
              <a:pPr/>
              <a:t>2</a:t>
            </a:fld>
            <a:endParaRPr lang="nl-NL" dirty="0"/>
          </a:p>
        </p:txBody>
      </p:sp>
    </p:spTree>
    <p:extLst>
      <p:ext uri="{BB962C8B-B14F-4D97-AF65-F5344CB8AC3E}">
        <p14:creationId xmlns:p14="http://schemas.microsoft.com/office/powerpoint/2010/main" val="301134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D4E58-B122-2938-9CFC-D0F4B44775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320A16-5347-10E0-FF96-C1B4202E1B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04042C-09C6-D338-A37E-37AEF51D30E6}"/>
              </a:ext>
            </a:extLst>
          </p:cNvPr>
          <p:cNvSpPr>
            <a:spLocks noGrp="1"/>
          </p:cNvSpPr>
          <p:nvPr>
            <p:ph type="body" idx="1"/>
          </p:nvPr>
        </p:nvSpPr>
        <p:spPr/>
        <p:txBody>
          <a:bodyPr/>
          <a:lstStyle/>
          <a:p>
            <a:endParaRPr lang="en-PK" dirty="0"/>
          </a:p>
        </p:txBody>
      </p:sp>
      <p:sp>
        <p:nvSpPr>
          <p:cNvPr id="4" name="Slide Number Placeholder 3">
            <a:extLst>
              <a:ext uri="{FF2B5EF4-FFF2-40B4-BE49-F238E27FC236}">
                <a16:creationId xmlns:a16="http://schemas.microsoft.com/office/drawing/2014/main" id="{C4276203-DD47-7A68-26E4-8971DEF267A2}"/>
              </a:ext>
            </a:extLst>
          </p:cNvPr>
          <p:cNvSpPr>
            <a:spLocks noGrp="1"/>
          </p:cNvSpPr>
          <p:nvPr>
            <p:ph type="sldNum" sz="quarter" idx="5"/>
          </p:nvPr>
        </p:nvSpPr>
        <p:spPr/>
        <p:txBody>
          <a:bodyPr/>
          <a:lstStyle/>
          <a:p>
            <a:fld id="{96AC02AB-A0ED-41E8-A0A3-5C2988877D49}" type="slidenum">
              <a:rPr lang="nl-NL" smtClean="0"/>
              <a:pPr/>
              <a:t>3</a:t>
            </a:fld>
            <a:endParaRPr lang="nl-NL" dirty="0"/>
          </a:p>
        </p:txBody>
      </p:sp>
    </p:spTree>
    <p:extLst>
      <p:ext uri="{BB962C8B-B14F-4D97-AF65-F5344CB8AC3E}">
        <p14:creationId xmlns:p14="http://schemas.microsoft.com/office/powerpoint/2010/main" val="2244116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dirty="0"/>
          </a:p>
        </p:txBody>
      </p:sp>
      <p:sp>
        <p:nvSpPr>
          <p:cNvPr id="4" name="Slide Number Placeholder 3"/>
          <p:cNvSpPr>
            <a:spLocks noGrp="1"/>
          </p:cNvSpPr>
          <p:nvPr>
            <p:ph type="sldNum" sz="quarter" idx="5"/>
          </p:nvPr>
        </p:nvSpPr>
        <p:spPr/>
        <p:txBody>
          <a:bodyPr/>
          <a:lstStyle/>
          <a:p>
            <a:fld id="{96AC02AB-A0ED-41E8-A0A3-5C2988877D49}" type="slidenum">
              <a:rPr lang="nl-NL" smtClean="0"/>
              <a:pPr/>
              <a:t>6</a:t>
            </a:fld>
            <a:endParaRPr lang="nl-NL" dirty="0"/>
          </a:p>
        </p:txBody>
      </p:sp>
    </p:spTree>
    <p:extLst>
      <p:ext uri="{BB962C8B-B14F-4D97-AF65-F5344CB8AC3E}">
        <p14:creationId xmlns:p14="http://schemas.microsoft.com/office/powerpoint/2010/main" val="3423240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AC02AB-A0ED-41E8-A0A3-5C2988877D49}" type="slidenum">
              <a:rPr lang="nl-NL" smtClean="0"/>
              <a:pPr/>
              <a:t>7</a:t>
            </a:fld>
            <a:endParaRPr lang="nl-NL" dirty="0"/>
          </a:p>
        </p:txBody>
      </p:sp>
    </p:spTree>
    <p:extLst>
      <p:ext uri="{BB962C8B-B14F-4D97-AF65-F5344CB8AC3E}">
        <p14:creationId xmlns:p14="http://schemas.microsoft.com/office/powerpoint/2010/main" val="2077679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dirty="0"/>
          </a:p>
        </p:txBody>
      </p:sp>
      <p:sp>
        <p:nvSpPr>
          <p:cNvPr id="4" name="Slide Number Placeholder 3"/>
          <p:cNvSpPr>
            <a:spLocks noGrp="1"/>
          </p:cNvSpPr>
          <p:nvPr>
            <p:ph type="sldNum" sz="quarter" idx="5"/>
          </p:nvPr>
        </p:nvSpPr>
        <p:spPr/>
        <p:txBody>
          <a:bodyPr/>
          <a:lstStyle/>
          <a:p>
            <a:fld id="{96AC02AB-A0ED-41E8-A0A3-5C2988877D49}" type="slidenum">
              <a:rPr lang="nl-NL" smtClean="0"/>
              <a:pPr/>
              <a:t>10</a:t>
            </a:fld>
            <a:endParaRPr lang="nl-NL" dirty="0"/>
          </a:p>
        </p:txBody>
      </p:sp>
    </p:spTree>
    <p:extLst>
      <p:ext uri="{BB962C8B-B14F-4D97-AF65-F5344CB8AC3E}">
        <p14:creationId xmlns:p14="http://schemas.microsoft.com/office/powerpoint/2010/main" val="1671917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dirty="0"/>
          </a:p>
        </p:txBody>
      </p:sp>
      <p:sp>
        <p:nvSpPr>
          <p:cNvPr id="4" name="Slide Number Placeholder 3"/>
          <p:cNvSpPr>
            <a:spLocks noGrp="1"/>
          </p:cNvSpPr>
          <p:nvPr>
            <p:ph type="sldNum" sz="quarter" idx="5"/>
          </p:nvPr>
        </p:nvSpPr>
        <p:spPr/>
        <p:txBody>
          <a:bodyPr/>
          <a:lstStyle/>
          <a:p>
            <a:fld id="{96AC02AB-A0ED-41E8-A0A3-5C2988877D49}" type="slidenum">
              <a:rPr lang="nl-NL" smtClean="0"/>
              <a:pPr/>
              <a:t>14</a:t>
            </a:fld>
            <a:endParaRPr lang="nl-NL" dirty="0"/>
          </a:p>
        </p:txBody>
      </p:sp>
    </p:spTree>
    <p:extLst>
      <p:ext uri="{BB962C8B-B14F-4D97-AF65-F5344CB8AC3E}">
        <p14:creationId xmlns:p14="http://schemas.microsoft.com/office/powerpoint/2010/main" val="1160416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AC02AB-A0ED-41E8-A0A3-5C2988877D49}" type="slidenum">
              <a:rPr lang="nl-NL" smtClean="0"/>
              <a:pPr/>
              <a:t>17</a:t>
            </a:fld>
            <a:endParaRPr lang="nl-NL" dirty="0"/>
          </a:p>
        </p:txBody>
      </p:sp>
    </p:spTree>
    <p:extLst>
      <p:ext uri="{BB962C8B-B14F-4D97-AF65-F5344CB8AC3E}">
        <p14:creationId xmlns:p14="http://schemas.microsoft.com/office/powerpoint/2010/main" val="1089272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AC02AB-A0ED-41E8-A0A3-5C2988877D49}" type="slidenum">
              <a:rPr lang="nl-NL" smtClean="0"/>
              <a:pPr/>
              <a:t>18</a:t>
            </a:fld>
            <a:endParaRPr lang="nl-NL" dirty="0"/>
          </a:p>
        </p:txBody>
      </p:sp>
    </p:spTree>
    <p:extLst>
      <p:ext uri="{BB962C8B-B14F-4D97-AF65-F5344CB8AC3E}">
        <p14:creationId xmlns:p14="http://schemas.microsoft.com/office/powerpoint/2010/main" val="156187571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DFE61D3-1E81-F213-CBA6-C1FD69A1798D}"/>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GlowDiffused trans="29000"/>
                    </a14:imgEffect>
                  </a14:imgLayer>
                </a14:imgProps>
              </a:ext>
              <a:ext uri="{28A0092B-C50C-407E-A947-70E740481C1C}">
                <a14:useLocalDpi xmlns:a14="http://schemas.microsoft.com/office/drawing/2010/main" val="0"/>
              </a:ext>
            </a:extLst>
          </a:blip>
          <a:stretch>
            <a:fillRect/>
          </a:stretch>
        </p:blipFill>
        <p:spPr>
          <a:xfrm>
            <a:off x="0" y="3954538"/>
            <a:ext cx="12192000" cy="2903462"/>
          </a:xfrm>
          <a:prstGeom prst="rect">
            <a:avLst/>
          </a:prstGeom>
        </p:spPr>
      </p:pic>
      <p:pic>
        <p:nvPicPr>
          <p:cNvPr id="3" name="Picture 1" descr="Picture 1">
            <a:extLst>
              <a:ext uri="{FF2B5EF4-FFF2-40B4-BE49-F238E27FC236}">
                <a16:creationId xmlns:a16="http://schemas.microsoft.com/office/drawing/2014/main" id="{8322D9D1-9604-B942-A06C-7A5033D454D7}"/>
              </a:ext>
            </a:extLst>
          </p:cNvPr>
          <p:cNvPicPr>
            <a:picLocks noChangeAspect="1"/>
          </p:cNvPicPr>
          <p:nvPr userDrawn="1"/>
        </p:nvPicPr>
        <p:blipFill>
          <a:blip r:embed="rId4"/>
          <a:stretch>
            <a:fillRect/>
          </a:stretch>
        </p:blipFill>
        <p:spPr>
          <a:xfrm>
            <a:off x="1770456" y="6282073"/>
            <a:ext cx="1267066" cy="464128"/>
          </a:xfrm>
          <a:prstGeom prst="rect">
            <a:avLst/>
          </a:prstGeom>
          <a:ln w="12700">
            <a:miter lim="400000"/>
          </a:ln>
        </p:spPr>
      </p:pic>
      <p:pic>
        <p:nvPicPr>
          <p:cNvPr id="4" name="Picture 3" descr="Picture 3">
            <a:extLst>
              <a:ext uri="{FF2B5EF4-FFF2-40B4-BE49-F238E27FC236}">
                <a16:creationId xmlns:a16="http://schemas.microsoft.com/office/drawing/2014/main" id="{A69FCB7D-D01F-964E-BB26-F2A2DD64D38E}"/>
              </a:ext>
            </a:extLst>
          </p:cNvPr>
          <p:cNvPicPr>
            <a:picLocks noChangeAspect="1"/>
          </p:cNvPicPr>
          <p:nvPr userDrawn="1"/>
        </p:nvPicPr>
        <p:blipFill>
          <a:blip r:embed="rId5"/>
          <a:stretch>
            <a:fillRect/>
          </a:stretch>
        </p:blipFill>
        <p:spPr>
          <a:xfrm>
            <a:off x="350324" y="6387692"/>
            <a:ext cx="1313166" cy="303289"/>
          </a:xfrm>
          <a:prstGeom prst="rect">
            <a:avLst/>
          </a:prstGeom>
          <a:ln w="12700">
            <a:miter lim="400000"/>
          </a:ln>
        </p:spPr>
      </p:pic>
    </p:spTree>
    <p:extLst>
      <p:ext uri="{BB962C8B-B14F-4D97-AF65-F5344CB8AC3E}">
        <p14:creationId xmlns:p14="http://schemas.microsoft.com/office/powerpoint/2010/main" val="1828100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Blank Slide">
    <p:spTree>
      <p:nvGrpSpPr>
        <p:cNvPr id="1" name=""/>
        <p:cNvGrpSpPr/>
        <p:nvPr/>
      </p:nvGrpSpPr>
      <p:grpSpPr>
        <a:xfrm>
          <a:off x="0" y="0"/>
          <a:ext cx="0" cy="0"/>
          <a:chOff x="0" y="0"/>
          <a:chExt cx="0" cy="0"/>
        </a:xfrm>
      </p:grpSpPr>
      <p:pic>
        <p:nvPicPr>
          <p:cNvPr id="3" name="Picture 1" descr="Picture 1">
            <a:extLst>
              <a:ext uri="{FF2B5EF4-FFF2-40B4-BE49-F238E27FC236}">
                <a16:creationId xmlns:a16="http://schemas.microsoft.com/office/drawing/2014/main" id="{8322D9D1-9604-B942-A06C-7A5033D454D7}"/>
              </a:ext>
            </a:extLst>
          </p:cNvPr>
          <p:cNvPicPr>
            <a:picLocks noChangeAspect="1"/>
          </p:cNvPicPr>
          <p:nvPr userDrawn="1"/>
        </p:nvPicPr>
        <p:blipFill>
          <a:blip r:embed="rId2"/>
          <a:stretch>
            <a:fillRect/>
          </a:stretch>
        </p:blipFill>
        <p:spPr>
          <a:xfrm>
            <a:off x="1770456" y="6282073"/>
            <a:ext cx="1267066" cy="464128"/>
          </a:xfrm>
          <a:prstGeom prst="rect">
            <a:avLst/>
          </a:prstGeom>
          <a:ln w="12700">
            <a:miter lim="400000"/>
          </a:ln>
        </p:spPr>
      </p:pic>
      <p:pic>
        <p:nvPicPr>
          <p:cNvPr id="4" name="Picture 3" descr="Picture 3">
            <a:extLst>
              <a:ext uri="{FF2B5EF4-FFF2-40B4-BE49-F238E27FC236}">
                <a16:creationId xmlns:a16="http://schemas.microsoft.com/office/drawing/2014/main" id="{A69FCB7D-D01F-964E-BB26-F2A2DD64D38E}"/>
              </a:ext>
            </a:extLst>
          </p:cNvPr>
          <p:cNvPicPr>
            <a:picLocks noChangeAspect="1"/>
          </p:cNvPicPr>
          <p:nvPr userDrawn="1"/>
        </p:nvPicPr>
        <p:blipFill>
          <a:blip r:embed="rId3"/>
          <a:stretch>
            <a:fillRect/>
          </a:stretch>
        </p:blipFill>
        <p:spPr>
          <a:xfrm>
            <a:off x="350324" y="6387692"/>
            <a:ext cx="1313166" cy="303289"/>
          </a:xfrm>
          <a:prstGeom prst="rect">
            <a:avLst/>
          </a:prstGeom>
          <a:ln w="12700">
            <a:miter lim="400000"/>
          </a:ln>
        </p:spPr>
      </p:pic>
      <p:pic>
        <p:nvPicPr>
          <p:cNvPr id="6" name="Picture 5">
            <a:extLst>
              <a:ext uri="{FF2B5EF4-FFF2-40B4-BE49-F238E27FC236}">
                <a16:creationId xmlns:a16="http://schemas.microsoft.com/office/drawing/2014/main" id="{EBA9B070-A416-0387-917C-1A7C81F015D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125" y="1964158"/>
            <a:ext cx="12228250" cy="2929684"/>
          </a:xfrm>
          <a:prstGeom prst="rect">
            <a:avLst/>
          </a:prstGeom>
        </p:spPr>
      </p:pic>
    </p:spTree>
    <p:extLst>
      <p:ext uri="{BB962C8B-B14F-4D97-AF65-F5344CB8AC3E}">
        <p14:creationId xmlns:p14="http://schemas.microsoft.com/office/powerpoint/2010/main" val="973722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Blank Slide">
    <p:spTree>
      <p:nvGrpSpPr>
        <p:cNvPr id="1" name=""/>
        <p:cNvGrpSpPr/>
        <p:nvPr/>
      </p:nvGrpSpPr>
      <p:grpSpPr>
        <a:xfrm>
          <a:off x="0" y="0"/>
          <a:ext cx="0" cy="0"/>
          <a:chOff x="0" y="0"/>
          <a:chExt cx="0" cy="0"/>
        </a:xfrm>
      </p:grpSpPr>
      <p:pic>
        <p:nvPicPr>
          <p:cNvPr id="3" name="Picture 1" descr="Picture 1">
            <a:extLst>
              <a:ext uri="{FF2B5EF4-FFF2-40B4-BE49-F238E27FC236}">
                <a16:creationId xmlns:a16="http://schemas.microsoft.com/office/drawing/2014/main" id="{8322D9D1-9604-B942-A06C-7A5033D454D7}"/>
              </a:ext>
            </a:extLst>
          </p:cNvPr>
          <p:cNvPicPr>
            <a:picLocks noChangeAspect="1"/>
          </p:cNvPicPr>
          <p:nvPr userDrawn="1"/>
        </p:nvPicPr>
        <p:blipFill>
          <a:blip r:embed="rId2"/>
          <a:stretch>
            <a:fillRect/>
          </a:stretch>
        </p:blipFill>
        <p:spPr>
          <a:xfrm>
            <a:off x="1770456" y="6282073"/>
            <a:ext cx="1267066" cy="464128"/>
          </a:xfrm>
          <a:prstGeom prst="rect">
            <a:avLst/>
          </a:prstGeom>
          <a:ln w="12700">
            <a:miter lim="400000"/>
          </a:ln>
        </p:spPr>
      </p:pic>
      <p:pic>
        <p:nvPicPr>
          <p:cNvPr id="4" name="Picture 3" descr="Picture 3">
            <a:extLst>
              <a:ext uri="{FF2B5EF4-FFF2-40B4-BE49-F238E27FC236}">
                <a16:creationId xmlns:a16="http://schemas.microsoft.com/office/drawing/2014/main" id="{A69FCB7D-D01F-964E-BB26-F2A2DD64D38E}"/>
              </a:ext>
            </a:extLst>
          </p:cNvPr>
          <p:cNvPicPr>
            <a:picLocks noChangeAspect="1"/>
          </p:cNvPicPr>
          <p:nvPr userDrawn="1"/>
        </p:nvPicPr>
        <p:blipFill>
          <a:blip r:embed="rId3"/>
          <a:stretch>
            <a:fillRect/>
          </a:stretch>
        </p:blipFill>
        <p:spPr>
          <a:xfrm>
            <a:off x="350324" y="6387692"/>
            <a:ext cx="1313166" cy="303289"/>
          </a:xfrm>
          <a:prstGeom prst="rect">
            <a:avLst/>
          </a:prstGeom>
          <a:ln w="12700">
            <a:miter lim="400000"/>
          </a:ln>
        </p:spPr>
      </p:pic>
    </p:spTree>
    <p:extLst>
      <p:ext uri="{BB962C8B-B14F-4D97-AF65-F5344CB8AC3E}">
        <p14:creationId xmlns:p14="http://schemas.microsoft.com/office/powerpoint/2010/main" val="1786539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98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C34EDB-D90C-E83A-D977-7CB228207FAA}"/>
              </a:ext>
            </a:extLst>
          </p:cNvPr>
          <p:cNvPicPr>
            <a:picLocks noChangeAspect="1"/>
          </p:cNvPicPr>
          <p:nvPr userDrawn="1"/>
        </p:nvPicPr>
        <p:blipFill>
          <a:blip r:embed="rId2">
            <a:duotone>
              <a:prstClr val="black"/>
              <a:schemeClr val="accent1">
                <a:tint val="45000"/>
                <a:satMod val="400000"/>
              </a:schemeClr>
            </a:duotone>
            <a:alphaModFix amt="45000"/>
            <a:lum bright="-37000" contrast="96000"/>
          </a:blip>
          <a:stretch>
            <a:fillRect/>
          </a:stretch>
        </p:blipFill>
        <p:spPr>
          <a:xfrm>
            <a:off x="0" y="2497931"/>
            <a:ext cx="12235070" cy="2931319"/>
          </a:xfrm>
          <a:prstGeom prst="rect">
            <a:avLst/>
          </a:prstGeom>
        </p:spPr>
      </p:pic>
    </p:spTree>
    <p:extLst>
      <p:ext uri="{BB962C8B-B14F-4D97-AF65-F5344CB8AC3E}">
        <p14:creationId xmlns:p14="http://schemas.microsoft.com/office/powerpoint/2010/main" val="22991627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DFE61D3-1E81-F213-CBA6-C1FD69A1798D}"/>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GlowDiffused trans="29000"/>
                    </a14:imgEffect>
                  </a14:imgLayer>
                </a14:imgProps>
              </a:ext>
              <a:ext uri="{28A0092B-C50C-407E-A947-70E740481C1C}">
                <a14:useLocalDpi xmlns:a14="http://schemas.microsoft.com/office/drawing/2010/main" val="0"/>
              </a:ext>
            </a:extLst>
          </a:blip>
          <a:stretch>
            <a:fillRect/>
          </a:stretch>
        </p:blipFill>
        <p:spPr>
          <a:xfrm>
            <a:off x="0" y="3954538"/>
            <a:ext cx="12192000" cy="2903462"/>
          </a:xfrm>
          <a:prstGeom prst="rect">
            <a:avLst/>
          </a:prstGeom>
        </p:spPr>
      </p:pic>
      <p:pic>
        <p:nvPicPr>
          <p:cNvPr id="3" name="Picture 1" descr="Picture 1">
            <a:extLst>
              <a:ext uri="{FF2B5EF4-FFF2-40B4-BE49-F238E27FC236}">
                <a16:creationId xmlns:a16="http://schemas.microsoft.com/office/drawing/2014/main" id="{8322D9D1-9604-B942-A06C-7A5033D454D7}"/>
              </a:ext>
            </a:extLst>
          </p:cNvPr>
          <p:cNvPicPr>
            <a:picLocks noChangeAspect="1"/>
          </p:cNvPicPr>
          <p:nvPr userDrawn="1"/>
        </p:nvPicPr>
        <p:blipFill>
          <a:blip r:embed="rId4"/>
          <a:stretch>
            <a:fillRect/>
          </a:stretch>
        </p:blipFill>
        <p:spPr>
          <a:xfrm>
            <a:off x="1770456" y="6282073"/>
            <a:ext cx="1267066" cy="464128"/>
          </a:xfrm>
          <a:prstGeom prst="rect">
            <a:avLst/>
          </a:prstGeom>
          <a:ln w="12700">
            <a:miter lim="400000"/>
          </a:ln>
        </p:spPr>
      </p:pic>
      <p:pic>
        <p:nvPicPr>
          <p:cNvPr id="4" name="Picture 3" descr="Picture 3">
            <a:extLst>
              <a:ext uri="{FF2B5EF4-FFF2-40B4-BE49-F238E27FC236}">
                <a16:creationId xmlns:a16="http://schemas.microsoft.com/office/drawing/2014/main" id="{A69FCB7D-D01F-964E-BB26-F2A2DD64D38E}"/>
              </a:ext>
            </a:extLst>
          </p:cNvPr>
          <p:cNvPicPr>
            <a:picLocks noChangeAspect="1"/>
          </p:cNvPicPr>
          <p:nvPr userDrawn="1"/>
        </p:nvPicPr>
        <p:blipFill>
          <a:blip r:embed="rId5"/>
          <a:stretch>
            <a:fillRect/>
          </a:stretch>
        </p:blipFill>
        <p:spPr>
          <a:xfrm>
            <a:off x="350324" y="6387692"/>
            <a:ext cx="1313166" cy="303289"/>
          </a:xfrm>
          <a:prstGeom prst="rect">
            <a:avLst/>
          </a:prstGeom>
          <a:ln w="12700">
            <a:miter lim="400000"/>
          </a:ln>
        </p:spPr>
      </p:pic>
    </p:spTree>
    <p:extLst>
      <p:ext uri="{BB962C8B-B14F-4D97-AF65-F5344CB8AC3E}">
        <p14:creationId xmlns:p14="http://schemas.microsoft.com/office/powerpoint/2010/main" val="3748111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711360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6.xml"/></Relationships>
</file>

<file path=ppt/slideMasters/_rels/slideMaster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6.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35D1699-F776-D397-D0B7-706762DFB1A3}"/>
              </a:ext>
            </a:extLst>
          </p:cNvPr>
          <p:cNvSpPr>
            <a:spLocks noGrp="1"/>
          </p:cNvSpPr>
          <p:nvPr>
            <p:ph type="sldNum" sz="quarter" idx="4"/>
          </p:nvPr>
        </p:nvSpPr>
        <p:spPr>
          <a:xfrm>
            <a:off x="9312057" y="638140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1D8184-90FE-FF4F-A3A9-56E698E0DCCA}" type="slidenum">
              <a:rPr lang="en-PK" smtClean="0"/>
              <a:t>‹#›</a:t>
            </a:fld>
            <a:endParaRPr lang="en-PK" dirty="0"/>
          </a:p>
        </p:txBody>
      </p:sp>
    </p:spTree>
    <p:extLst>
      <p:ext uri="{BB962C8B-B14F-4D97-AF65-F5344CB8AC3E}">
        <p14:creationId xmlns:p14="http://schemas.microsoft.com/office/powerpoint/2010/main" val="2561943938"/>
      </p:ext>
    </p:extLst>
  </p:cSld>
  <p:clrMap bg1="lt1" tx1="dk1" bg2="lt2" tx2="dk2" accent1="accent1" accent2="accent2" accent3="accent3" accent4="accent4" accent5="accent5" accent6="accent6" hlink="hlink" folHlink="folHlink"/>
  <p:sldLayoutIdLst>
    <p:sldLayoutId id="2147484106" r:id="rId1"/>
    <p:sldLayoutId id="2147484108" r:id="rId2"/>
    <p:sldLayoutId id="2147484107"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1390289"/>
      </p:ext>
    </p:extLst>
  </p:cSld>
  <p:clrMap bg1="lt1" tx1="dk1" bg2="lt2" tx2="dk2" accent1="accent1" accent2="accent2" accent3="accent3" accent4="accent4" accent5="accent5" accent6="accent6" hlink="hlink" folHlink="folHlink"/>
  <p:sldLayoutIdLst>
    <p:sldLayoutId id="2147483648" r:id="rId1"/>
    <p:sldLayoutId id="2147484109"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3263120"/>
      </p:ext>
    </p:extLst>
  </p:cSld>
  <p:clrMap bg1="lt1" tx1="dk1" bg2="lt2" tx2="dk2" accent1="accent1" accent2="accent2" accent3="accent3" accent4="accent4" accent5="accent5" accent6="accent6" hlink="hlink" folHlink="folHlink"/>
  <p:sldLayoutIdLst>
    <p:sldLayoutId id="2147484110"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0815740"/>
      </p:ext>
    </p:extLst>
  </p:cSld>
  <p:clrMap bg1="lt1" tx1="dk1" bg2="lt2" tx2="dk2" accent1="accent1" accent2="accent2" accent3="accent3" accent4="accent4" accent5="accent5" accent6="accent6" hlink="hlink" folHlink="folHlink"/>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5088681"/>
      </p:ext>
    </p:extLst>
  </p:cSld>
  <p:clrMap bg1="lt1" tx1="dk1" bg2="lt2" tx2="dk2" accent1="accent1" accent2="accent2" accent3="accent3" accent4="accent4" accent5="accent5" accent6="accent6" hlink="hlink" folHlink="folHlink"/>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6965090"/>
      </p:ext>
    </p:extLst>
  </p:cSld>
  <p:clrMap bg1="lt1" tx1="dk1" bg2="lt2" tx2="dk2" accent1="accent1" accent2="accent2" accent3="accent3" accent4="accent4" accent5="accent5" accent6="accent6" hlink="hlink" folHlink="folHlink"/>
  <p:sldLayoutIdLst>
    <p:sldLayoutId id="2147484105"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hyperlink" Target="https://www.ncbi.nlm.nih.gov/pubmed/31221944"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hyperlink" Target="https://www.ncbi.nlm.nih.gov/pubmed/31221944"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hyperlink" Target="https://www.sciencedirect.com/science/article/pii/S1756464620300943"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hyperlink" Target="https://pubs.acs.org/doi/10.1021/jf205295u" TargetMode="External"/><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chart" Target="../charts/chart5.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hyperlink" Target="http://www.ncbi.nlm.nih.gov/pubmed/22486722" TargetMode="Externa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30.jpeg"/><Relationship Id="rId4" Type="http://schemas.openxmlformats.org/officeDocument/2006/relationships/hyperlink" Target="http://www.ncbi.nlm.nih.gov/pubmed/22486722"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chart" Target="../charts/chart6.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http://www.ncbi.nlm.nih.gov/pubmed/22486722"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5.emf"/></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4.jpe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hyperlink" Target="mailto:info@biocelltechnology.com" TargetMode="External"/><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hyperlink" Target="http://www.biocelltechnology.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092C9BD-A739-4B96-54B7-11DF8BF71698}"/>
              </a:ext>
            </a:extLst>
          </p:cNvPr>
          <p:cNvSpPr txBox="1"/>
          <p:nvPr/>
        </p:nvSpPr>
        <p:spPr>
          <a:xfrm>
            <a:off x="1276349" y="2690336"/>
            <a:ext cx="9639298" cy="923330"/>
          </a:xfrm>
          <a:prstGeom prst="rect">
            <a:avLst/>
          </a:prstGeom>
          <a:noFill/>
        </p:spPr>
        <p:txBody>
          <a:bodyPr wrap="square" rtlCol="0">
            <a:spAutoFit/>
          </a:bodyPr>
          <a:lstStyle/>
          <a:p>
            <a:pPr algn="ctr">
              <a:defRPr sz="2800" b="1">
                <a:solidFill>
                  <a:srgbClr val="E46C0A"/>
                </a:solidFill>
                <a:latin typeface="+mn-lt"/>
                <a:ea typeface="+mn-ea"/>
                <a:cs typeface="+mn-cs"/>
                <a:sym typeface="Calibri"/>
              </a:defRPr>
            </a:pPr>
            <a:endParaRPr lang="en-US" sz="5400" dirty="0">
              <a:solidFill>
                <a:srgbClr val="2A2D88"/>
              </a:solidFill>
              <a:latin typeface="Roboto Light" panose="02000000000000000000" pitchFamily="2" charset="0"/>
              <a:ea typeface="Roboto Light" panose="02000000000000000000" pitchFamily="2" charset="0"/>
              <a:cs typeface="Arial" panose="020B0604020202020204" pitchFamily="34" charset="0"/>
            </a:endParaRPr>
          </a:p>
        </p:txBody>
      </p:sp>
      <p:sp>
        <p:nvSpPr>
          <p:cNvPr id="19" name="TextBox 18">
            <a:extLst>
              <a:ext uri="{FF2B5EF4-FFF2-40B4-BE49-F238E27FC236}">
                <a16:creationId xmlns:a16="http://schemas.microsoft.com/office/drawing/2014/main" id="{9483AB08-5E05-3DC1-AE7B-9FC3196D1795}"/>
              </a:ext>
            </a:extLst>
          </p:cNvPr>
          <p:cNvSpPr txBox="1"/>
          <p:nvPr/>
        </p:nvSpPr>
        <p:spPr>
          <a:xfrm>
            <a:off x="2626439" y="2167116"/>
            <a:ext cx="6939118" cy="1446550"/>
          </a:xfrm>
          <a:prstGeom prst="rect">
            <a:avLst/>
          </a:prstGeom>
          <a:noFill/>
        </p:spPr>
        <p:txBody>
          <a:bodyPr wrap="square">
            <a:spAutoFit/>
          </a:bodyPr>
          <a:lstStyle/>
          <a:p>
            <a:pPr algn="ctr">
              <a:defRPr sz="2800" b="1">
                <a:solidFill>
                  <a:srgbClr val="E46C0A"/>
                </a:solidFill>
                <a:latin typeface="+mn-lt"/>
                <a:ea typeface="+mn-ea"/>
                <a:cs typeface="+mn-cs"/>
                <a:sym typeface="Calibri"/>
              </a:defRPr>
            </a:pPr>
            <a:r>
              <a:rPr lang="en-US" sz="4000" b="1" dirty="0" err="1">
                <a:solidFill>
                  <a:srgbClr val="2A2D88"/>
                </a:solidFill>
                <a:latin typeface="Roboto" panose="02000000000000000000" pitchFamily="2" charset="0"/>
                <a:ea typeface="Roboto" panose="02000000000000000000" pitchFamily="2" charset="0"/>
                <a:cs typeface="Arial Black" panose="020B0604020202020204" pitchFamily="34" charset="0"/>
              </a:rPr>
              <a:t>BioCell</a:t>
            </a:r>
            <a:r>
              <a:rPr lang="en-US" sz="4000" b="1" dirty="0">
                <a:solidFill>
                  <a:srgbClr val="2A2D88"/>
                </a:solidFill>
                <a:latin typeface="Roboto" panose="02000000000000000000" pitchFamily="2" charset="0"/>
                <a:ea typeface="Roboto" panose="02000000000000000000" pitchFamily="2" charset="0"/>
                <a:cs typeface="Arial Black" panose="020B0604020202020204" pitchFamily="34" charset="0"/>
              </a:rPr>
              <a:t> Collagen</a:t>
            </a:r>
            <a:r>
              <a:rPr lang="en-US" sz="4000" b="1" baseline="30000" dirty="0">
                <a:solidFill>
                  <a:srgbClr val="2A2D88"/>
                </a:solidFill>
                <a:latin typeface="Roboto" panose="02000000000000000000" pitchFamily="2" charset="0"/>
                <a:ea typeface="Roboto" panose="02000000000000000000" pitchFamily="2" charset="0"/>
                <a:cs typeface="Arial Black" panose="020B0604020202020204" pitchFamily="34" charset="0"/>
              </a:rPr>
              <a:t>®</a:t>
            </a:r>
          </a:p>
          <a:p>
            <a:pPr algn="ctr">
              <a:defRPr sz="2800" b="1">
                <a:solidFill>
                  <a:srgbClr val="E46C0A"/>
                </a:solidFill>
                <a:latin typeface="+mn-lt"/>
                <a:ea typeface="+mn-ea"/>
                <a:cs typeface="+mn-cs"/>
                <a:sym typeface="Calibri"/>
              </a:defRPr>
            </a:pPr>
            <a:r>
              <a:rPr lang="en-US" sz="2400" dirty="0">
                <a:solidFill>
                  <a:srgbClr val="2A2D88"/>
                </a:solidFill>
                <a:latin typeface="Roboto Light" panose="02000000000000000000" pitchFamily="2" charset="0"/>
                <a:ea typeface="Roboto Light" panose="02000000000000000000" pitchFamily="2" charset="0"/>
                <a:cs typeface="Arial" panose="020B0604020202020204" pitchFamily="34" charset="0"/>
              </a:rPr>
              <a:t>The Quintessential Lifetime</a:t>
            </a:r>
          </a:p>
          <a:p>
            <a:pPr algn="ctr">
              <a:defRPr sz="2800" b="1">
                <a:solidFill>
                  <a:srgbClr val="E46C0A"/>
                </a:solidFill>
                <a:latin typeface="+mn-lt"/>
                <a:ea typeface="+mn-ea"/>
                <a:cs typeface="+mn-cs"/>
                <a:sym typeface="Calibri"/>
              </a:defRPr>
            </a:pPr>
            <a:r>
              <a:rPr lang="en-US" sz="2400" dirty="0">
                <a:solidFill>
                  <a:srgbClr val="2A2D88"/>
                </a:solidFill>
                <a:latin typeface="Roboto Light" panose="02000000000000000000" pitchFamily="2" charset="0"/>
                <a:ea typeface="Roboto Light" panose="02000000000000000000" pitchFamily="2" charset="0"/>
                <a:cs typeface="Arial" panose="020B0604020202020204" pitchFamily="34" charset="0"/>
              </a:rPr>
              <a:t>Wellness Ingredient</a:t>
            </a:r>
          </a:p>
        </p:txBody>
      </p:sp>
      <p:pic>
        <p:nvPicPr>
          <p:cNvPr id="6" name="Picture 5">
            <a:extLst>
              <a:ext uri="{FF2B5EF4-FFF2-40B4-BE49-F238E27FC236}">
                <a16:creationId xmlns:a16="http://schemas.microsoft.com/office/drawing/2014/main" id="{413AB63E-A680-D1C2-35E0-4FF08D4D13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374" y="3820575"/>
            <a:ext cx="2793248" cy="762695"/>
          </a:xfrm>
          <a:prstGeom prst="rect">
            <a:avLst/>
          </a:prstGeom>
        </p:spPr>
      </p:pic>
    </p:spTree>
    <p:extLst>
      <p:ext uri="{BB962C8B-B14F-4D97-AF65-F5344CB8AC3E}">
        <p14:creationId xmlns:p14="http://schemas.microsoft.com/office/powerpoint/2010/main" val="2907647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7F158A72-CB13-BC40-9ECD-E3BE760C3AA3}"/>
              </a:ext>
            </a:extLst>
          </p:cNvPr>
          <p:cNvSpPr txBox="1"/>
          <p:nvPr/>
        </p:nvSpPr>
        <p:spPr>
          <a:xfrm>
            <a:off x="711840" y="1376419"/>
            <a:ext cx="5842000" cy="19389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r>
              <a:rPr lang="en-US" sz="2000" b="1" dirty="0">
                <a:solidFill>
                  <a:srgbClr val="2F2F7B"/>
                </a:solidFill>
              </a:rPr>
              <a:t>Open-Label Study on Facial Aging Signs study design</a:t>
            </a:r>
          </a:p>
          <a:p>
            <a:endParaRPr lang="en-US" sz="2000" dirty="0">
              <a:solidFill>
                <a:srgbClr val="2F2F7B"/>
              </a:solidFill>
            </a:endParaRPr>
          </a:p>
          <a:p>
            <a:pPr marL="342900" indent="-342900">
              <a:buFont typeface="Wingdings" panose="05000000000000000000" pitchFamily="2" charset="2"/>
              <a:buChar char="Ø"/>
            </a:pPr>
            <a:r>
              <a:rPr lang="en-US" sz="2000" b="1" dirty="0">
                <a:solidFill>
                  <a:srgbClr val="2F2F7B"/>
                </a:solidFill>
              </a:rPr>
              <a:t>Participants:</a:t>
            </a:r>
            <a:r>
              <a:rPr lang="en-US" sz="2000" dirty="0">
                <a:solidFill>
                  <a:srgbClr val="2F2F7B"/>
                </a:solidFill>
              </a:rPr>
              <a:t> 26 women (ages 35–59)</a:t>
            </a:r>
          </a:p>
          <a:p>
            <a:pPr marL="342900" indent="-342900">
              <a:buFont typeface="Wingdings" panose="05000000000000000000" pitchFamily="2" charset="2"/>
              <a:buChar char="Ø"/>
            </a:pPr>
            <a:r>
              <a:rPr lang="en-US" sz="2000" b="1" dirty="0">
                <a:solidFill>
                  <a:srgbClr val="2F2F7B"/>
                </a:solidFill>
              </a:rPr>
              <a:t>Intervention:</a:t>
            </a:r>
            <a:r>
              <a:rPr lang="en-US" sz="2000" dirty="0">
                <a:solidFill>
                  <a:srgbClr val="2F2F7B"/>
                </a:solidFill>
              </a:rPr>
              <a:t> 1 g </a:t>
            </a:r>
            <a:r>
              <a:rPr lang="en-US" sz="2000" dirty="0" err="1">
                <a:solidFill>
                  <a:srgbClr val="2F2F7B"/>
                </a:solidFill>
              </a:rPr>
              <a:t>BioCell</a:t>
            </a:r>
            <a:r>
              <a:rPr lang="en-US" sz="2000" dirty="0">
                <a:solidFill>
                  <a:srgbClr val="2F2F7B"/>
                </a:solidFill>
              </a:rPr>
              <a:t> Collagen® daily, 12 weeks</a:t>
            </a:r>
          </a:p>
          <a:p>
            <a:pPr marL="342900" indent="-342900">
              <a:buFont typeface="Wingdings" panose="05000000000000000000" pitchFamily="2" charset="2"/>
              <a:buChar char="Ø"/>
              <a:defRPr sz="2200">
                <a:solidFill>
                  <a:srgbClr val="595959"/>
                </a:solidFill>
                <a:latin typeface="+mn-lt"/>
                <a:ea typeface="+mn-ea"/>
                <a:cs typeface="+mn-cs"/>
                <a:sym typeface="Calibri"/>
              </a:defRPr>
            </a:pPr>
            <a:endParaRPr lang="en-US" sz="2000" dirty="0">
              <a:solidFill>
                <a:srgbClr val="2F2F7B"/>
              </a:solidFill>
              <a:ea typeface="Roboto Medium" panose="02000000000000000000" pitchFamily="2" charset="0"/>
            </a:endParaRPr>
          </a:p>
          <a:p>
            <a:pPr>
              <a:defRPr sz="2200" b="1">
                <a:solidFill>
                  <a:srgbClr val="595959"/>
                </a:solidFill>
                <a:latin typeface="+mn-lt"/>
                <a:ea typeface="+mn-ea"/>
                <a:cs typeface="+mn-cs"/>
                <a:sym typeface="Calibri"/>
              </a:defRPr>
            </a:pPr>
            <a:r>
              <a:rPr lang="en-US" sz="2000" dirty="0">
                <a:solidFill>
                  <a:srgbClr val="2F2F7B"/>
                </a:solidFill>
                <a:ea typeface="Roboto Medium" panose="02000000000000000000" pitchFamily="2" charset="0"/>
              </a:rPr>
              <a:t>Efficacy endpoints</a:t>
            </a:r>
          </a:p>
        </p:txBody>
      </p:sp>
      <p:pic>
        <p:nvPicPr>
          <p:cNvPr id="5" name="Picture 4" descr="Picture 6">
            <a:extLst>
              <a:ext uri="{FF2B5EF4-FFF2-40B4-BE49-F238E27FC236}">
                <a16:creationId xmlns:a16="http://schemas.microsoft.com/office/drawing/2014/main" id="{D0BD428A-37A4-BA4C-97B5-6F500E6EE3BB}"/>
              </a:ext>
            </a:extLst>
          </p:cNvPr>
          <p:cNvPicPr>
            <a:picLocks noChangeAspect="1"/>
          </p:cNvPicPr>
          <p:nvPr/>
        </p:nvPicPr>
        <p:blipFill>
          <a:blip r:embed="rId3"/>
          <a:stretch>
            <a:fillRect/>
          </a:stretch>
        </p:blipFill>
        <p:spPr>
          <a:xfrm>
            <a:off x="3195406" y="6314649"/>
            <a:ext cx="1938553" cy="399342"/>
          </a:xfrm>
          <a:prstGeom prst="rect">
            <a:avLst/>
          </a:prstGeom>
          <a:ln w="12700">
            <a:miter lim="400000"/>
          </a:ln>
        </p:spPr>
      </p:pic>
      <p:sp>
        <p:nvSpPr>
          <p:cNvPr id="3" name="TextBox 2">
            <a:extLst>
              <a:ext uri="{FF2B5EF4-FFF2-40B4-BE49-F238E27FC236}">
                <a16:creationId xmlns:a16="http://schemas.microsoft.com/office/drawing/2014/main" id="{0C5CF385-841C-CA46-86D2-5841021349CE}"/>
              </a:ext>
            </a:extLst>
          </p:cNvPr>
          <p:cNvSpPr txBox="1"/>
          <p:nvPr/>
        </p:nvSpPr>
        <p:spPr>
          <a:xfrm>
            <a:off x="537681" y="144009"/>
            <a:ext cx="11116638" cy="1200329"/>
          </a:xfrm>
          <a:prstGeom prst="rect">
            <a:avLst/>
          </a:prstGeom>
          <a:noFill/>
        </p:spPr>
        <p:txBody>
          <a:bodyPr wrap="square" rtlCol="0">
            <a:spAutoFit/>
          </a:bodyPr>
          <a:lstStyle/>
          <a:p>
            <a:pPr algn="ctr"/>
            <a:r>
              <a:rPr lang="en-US" sz="4000" b="1" dirty="0" err="1">
                <a:solidFill>
                  <a:srgbClr val="2A2D88"/>
                </a:solidFill>
                <a:latin typeface="Roboto" panose="02000000000000000000" pitchFamily="2" charset="0"/>
                <a:ea typeface="Roboto" panose="02000000000000000000" pitchFamily="2" charset="0"/>
                <a:cs typeface="Arial" panose="020B0604020202020204" pitchFamily="34" charset="0"/>
              </a:rPr>
              <a:t>BioCell</a:t>
            </a:r>
            <a:r>
              <a:rPr lang="en-US" sz="4000" b="1" dirty="0">
                <a:solidFill>
                  <a:srgbClr val="2A2D88"/>
                </a:solidFill>
                <a:latin typeface="Roboto" panose="02000000000000000000" pitchFamily="2" charset="0"/>
                <a:ea typeface="Roboto" panose="02000000000000000000" pitchFamily="2" charset="0"/>
                <a:cs typeface="Arial" panose="020B0604020202020204" pitchFamily="34" charset="0"/>
              </a:rPr>
              <a:t> Collagen</a:t>
            </a:r>
            <a:r>
              <a:rPr lang="en-US" sz="4000" b="1" baseline="30000" dirty="0">
                <a:solidFill>
                  <a:srgbClr val="2A2D88"/>
                </a:solidFill>
                <a:latin typeface="Roboto" panose="02000000000000000000" pitchFamily="2" charset="0"/>
                <a:ea typeface="Roboto" panose="02000000000000000000" pitchFamily="2" charset="0"/>
                <a:cs typeface="Arial" panose="020B0604020202020204" pitchFamily="34" charset="0"/>
              </a:rPr>
              <a:t>®</a:t>
            </a:r>
          </a:p>
          <a:p>
            <a:pPr algn="ctr"/>
            <a:r>
              <a:rPr lang="en-US" sz="3200" dirty="0">
                <a:solidFill>
                  <a:srgbClr val="2A2D88"/>
                </a:solidFill>
                <a:latin typeface="Roboto Light" panose="02000000000000000000" pitchFamily="2" charset="0"/>
                <a:ea typeface="Roboto Light" panose="02000000000000000000" pitchFamily="2" charset="0"/>
                <a:cs typeface="Arial" panose="020B0604020202020204" pitchFamily="34" charset="0"/>
              </a:rPr>
              <a:t>Clinical Study (2012)</a:t>
            </a:r>
          </a:p>
        </p:txBody>
      </p:sp>
      <p:pic>
        <p:nvPicPr>
          <p:cNvPr id="7" name="Picture 6">
            <a:extLst>
              <a:ext uri="{FF2B5EF4-FFF2-40B4-BE49-F238E27FC236}">
                <a16:creationId xmlns:a16="http://schemas.microsoft.com/office/drawing/2014/main" id="{D819142E-26CA-61BA-C757-140FC47C39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9017" y="1790700"/>
            <a:ext cx="5842000" cy="5067300"/>
          </a:xfrm>
          <a:prstGeom prst="rect">
            <a:avLst/>
          </a:prstGeom>
        </p:spPr>
      </p:pic>
      <p:sp>
        <p:nvSpPr>
          <p:cNvPr id="8" name="TextBox 5">
            <a:extLst>
              <a:ext uri="{FF2B5EF4-FFF2-40B4-BE49-F238E27FC236}">
                <a16:creationId xmlns:a16="http://schemas.microsoft.com/office/drawing/2014/main" id="{84E214F5-6563-809F-EF2B-1234087972CB}"/>
              </a:ext>
            </a:extLst>
          </p:cNvPr>
          <p:cNvSpPr txBox="1"/>
          <p:nvPr/>
        </p:nvSpPr>
        <p:spPr>
          <a:xfrm>
            <a:off x="1009789" y="5640372"/>
            <a:ext cx="3808092" cy="2616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a:solidFill>
                  <a:srgbClr val="595959"/>
                </a:solidFill>
                <a:latin typeface="+mn-lt"/>
                <a:ea typeface="+mn-ea"/>
                <a:cs typeface="+mn-cs"/>
                <a:sym typeface="Calibri"/>
              </a:defRPr>
            </a:lvl1pPr>
          </a:lstStyle>
          <a:p>
            <a:r>
              <a:rPr sz="1100" i="1" dirty="0">
                <a:solidFill>
                  <a:schemeClr val="bg2">
                    <a:lumMod val="25000"/>
                  </a:schemeClr>
                </a:solidFill>
                <a:latin typeface="Roboto Light" panose="02000000000000000000" pitchFamily="2" charset="0"/>
                <a:ea typeface="Roboto Light" panose="02000000000000000000" pitchFamily="2" charset="0"/>
              </a:rPr>
              <a:t>Source: (Schwartz and Park et al., 2012; Schwartz et al., 2019)</a:t>
            </a:r>
          </a:p>
        </p:txBody>
      </p:sp>
      <p:graphicFrame>
        <p:nvGraphicFramePr>
          <p:cNvPr id="10" name="Table 9"/>
          <p:cNvGraphicFramePr>
            <a:graphicFrameLocks noGrp="1"/>
          </p:cNvGraphicFramePr>
          <p:nvPr>
            <p:extLst>
              <p:ext uri="{D42A27DB-BD31-4B8C-83A1-F6EECF244321}">
                <p14:modId xmlns:p14="http://schemas.microsoft.com/office/powerpoint/2010/main" val="1531172518"/>
              </p:ext>
            </p:extLst>
          </p:nvPr>
        </p:nvGraphicFramePr>
        <p:xfrm>
          <a:off x="711840" y="3444067"/>
          <a:ext cx="5301144" cy="2590800"/>
        </p:xfrm>
        <a:graphic>
          <a:graphicData uri="http://schemas.openxmlformats.org/drawingml/2006/table">
            <a:tbl>
              <a:tblPr firstRow="1" bandRow="1">
                <a:tableStyleId>{5C22544A-7EE6-4342-B048-85BDC9FD1C3A}</a:tableStyleId>
              </a:tblPr>
              <a:tblGrid>
                <a:gridCol w="1767048">
                  <a:extLst>
                    <a:ext uri="{9D8B030D-6E8A-4147-A177-3AD203B41FA5}">
                      <a16:colId xmlns:a16="http://schemas.microsoft.com/office/drawing/2014/main" val="20000"/>
                    </a:ext>
                  </a:extLst>
                </a:gridCol>
                <a:gridCol w="3534096">
                  <a:extLst>
                    <a:ext uri="{9D8B030D-6E8A-4147-A177-3AD203B41FA5}">
                      <a16:colId xmlns:a16="http://schemas.microsoft.com/office/drawing/2014/main" val="20001"/>
                    </a:ext>
                  </a:extLst>
                </a:gridCol>
              </a:tblGrid>
              <a:tr h="762000">
                <a:tc>
                  <a:txBody>
                    <a:bodyPr/>
                    <a:lstStyle/>
                    <a:p>
                      <a:r>
                        <a:rPr sz="1800" b="1" dirty="0">
                          <a:solidFill>
                            <a:srgbClr val="FFFFFF"/>
                          </a:solidFill>
                        </a:rPr>
                        <a:t>Category</a:t>
                      </a:r>
                    </a:p>
                  </a:txBody>
                  <a:tcPr>
                    <a:solidFill>
                      <a:srgbClr val="003366"/>
                    </a:solidFill>
                  </a:tcPr>
                </a:tc>
                <a:tc>
                  <a:txBody>
                    <a:bodyPr/>
                    <a:lstStyle/>
                    <a:p>
                      <a:r>
                        <a:rPr sz="1800" b="1" dirty="0">
                          <a:solidFill>
                            <a:srgbClr val="FFFFFF"/>
                          </a:solidFill>
                        </a:rPr>
                        <a:t>Measures</a:t>
                      </a:r>
                    </a:p>
                  </a:txBody>
                  <a:tcPr>
                    <a:solidFill>
                      <a:srgbClr val="003366"/>
                    </a:solidFill>
                  </a:tcPr>
                </a:tc>
                <a:extLst>
                  <a:ext uri="{0D108BD9-81ED-4DB2-BD59-A6C34878D82A}">
                    <a16:rowId xmlns:a16="http://schemas.microsoft.com/office/drawing/2014/main" val="10000"/>
                  </a:ext>
                </a:extLst>
              </a:tr>
              <a:tr h="762000">
                <a:tc>
                  <a:txBody>
                    <a:bodyPr/>
                    <a:lstStyle/>
                    <a:p>
                      <a:r>
                        <a:rPr sz="1800" dirty="0">
                          <a:solidFill>
                            <a:srgbClr val="2F2F7B"/>
                          </a:solidFill>
                        </a:rPr>
                        <a:t>Visible Skin Changes</a:t>
                      </a:r>
                    </a:p>
                  </a:txBody>
                  <a:tcPr/>
                </a:tc>
                <a:tc>
                  <a:txBody>
                    <a:bodyPr/>
                    <a:lstStyle/>
                    <a:p>
                      <a:pPr marL="285750" indent="-285750">
                        <a:buFont typeface="Wingdings" panose="05000000000000000000" pitchFamily="2" charset="2"/>
                        <a:buChar char="q"/>
                      </a:pPr>
                      <a:r>
                        <a:rPr sz="1800" dirty="0">
                          <a:solidFill>
                            <a:srgbClr val="2F2F7B"/>
                          </a:solidFill>
                        </a:rPr>
                        <a:t>Skin dryness/scaling</a:t>
                      </a:r>
                    </a:p>
                    <a:p>
                      <a:pPr marL="285750" indent="-285750">
                        <a:buFont typeface="Wingdings" panose="05000000000000000000" pitchFamily="2" charset="2"/>
                        <a:buChar char="q"/>
                      </a:pPr>
                      <a:r>
                        <a:rPr sz="1800" dirty="0">
                          <a:solidFill>
                            <a:srgbClr val="2F2F7B"/>
                          </a:solidFill>
                        </a:rPr>
                        <a:t>Wrinkles &amp; fine lines</a:t>
                      </a:r>
                    </a:p>
                    <a:p>
                      <a:pPr marL="285750" indent="-285750">
                        <a:buFont typeface="Wingdings" panose="05000000000000000000" pitchFamily="2" charset="2"/>
                        <a:buChar char="q"/>
                      </a:pPr>
                      <a:r>
                        <a:rPr sz="1800" dirty="0">
                          <a:solidFill>
                            <a:srgbClr val="2F2F7B"/>
                          </a:solidFill>
                        </a:rPr>
                        <a:t>Skin tone</a:t>
                      </a:r>
                    </a:p>
                  </a:txBody>
                  <a:tcPr/>
                </a:tc>
                <a:extLst>
                  <a:ext uri="{0D108BD9-81ED-4DB2-BD59-A6C34878D82A}">
                    <a16:rowId xmlns:a16="http://schemas.microsoft.com/office/drawing/2014/main" val="10001"/>
                  </a:ext>
                </a:extLst>
              </a:tr>
              <a:tr h="762000">
                <a:tc>
                  <a:txBody>
                    <a:bodyPr/>
                    <a:lstStyle/>
                    <a:p>
                      <a:r>
                        <a:rPr lang="en-US" sz="1800" dirty="0">
                          <a:solidFill>
                            <a:srgbClr val="2F2F7B"/>
                          </a:solidFill>
                        </a:rPr>
                        <a:t>S</a:t>
                      </a:r>
                      <a:r>
                        <a:rPr sz="1800" dirty="0">
                          <a:solidFill>
                            <a:srgbClr val="2F2F7B"/>
                          </a:solidFill>
                        </a:rPr>
                        <a:t>kin Health &amp; Function</a:t>
                      </a:r>
                    </a:p>
                  </a:txBody>
                  <a:tcPr/>
                </a:tc>
                <a:tc>
                  <a:txBody>
                    <a:bodyPr/>
                    <a:lstStyle/>
                    <a:p>
                      <a:pPr marL="285750" indent="-285750">
                        <a:buFont typeface="Wingdings" panose="05000000000000000000" pitchFamily="2" charset="2"/>
                        <a:buChar char="q"/>
                      </a:pPr>
                      <a:r>
                        <a:rPr sz="1800" dirty="0">
                          <a:solidFill>
                            <a:srgbClr val="2F2F7B"/>
                          </a:solidFill>
                        </a:rPr>
                        <a:t>Hydration</a:t>
                      </a:r>
                    </a:p>
                    <a:p>
                      <a:pPr marL="285750" indent="-285750">
                        <a:buFont typeface="Wingdings" panose="05000000000000000000" pitchFamily="2" charset="2"/>
                        <a:buChar char="q"/>
                      </a:pPr>
                      <a:r>
                        <a:rPr sz="1800" dirty="0">
                          <a:solidFill>
                            <a:srgbClr val="2F2F7B"/>
                          </a:solidFill>
                        </a:rPr>
                        <a:t>Collagen levels</a:t>
                      </a:r>
                    </a:p>
                    <a:p>
                      <a:pPr marL="285750" indent="-285750">
                        <a:buFont typeface="Wingdings" panose="05000000000000000000" pitchFamily="2" charset="2"/>
                        <a:buChar char="q"/>
                      </a:pPr>
                      <a:r>
                        <a:rPr sz="1800" dirty="0">
                          <a:solidFill>
                            <a:srgbClr val="2F2F7B"/>
                          </a:solidFill>
                        </a:rPr>
                        <a:t>Blood microcirculation</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283898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5CF385-841C-CA46-86D2-5841021349CE}"/>
              </a:ext>
            </a:extLst>
          </p:cNvPr>
          <p:cNvSpPr txBox="1"/>
          <p:nvPr/>
        </p:nvSpPr>
        <p:spPr>
          <a:xfrm>
            <a:off x="565079" y="236305"/>
            <a:ext cx="11116638" cy="707886"/>
          </a:xfrm>
          <a:prstGeom prst="rect">
            <a:avLst/>
          </a:prstGeom>
          <a:noFill/>
        </p:spPr>
        <p:txBody>
          <a:bodyPr wrap="square" rtlCol="0">
            <a:spAutoFit/>
          </a:bodyPr>
          <a:lstStyle/>
          <a:p>
            <a:pPr algn="ctr"/>
            <a:r>
              <a:rPr lang="en-US" sz="4000" b="1" dirty="0">
                <a:solidFill>
                  <a:srgbClr val="2A2D88"/>
                </a:solidFill>
                <a:latin typeface="Roboto" panose="02000000000000000000" pitchFamily="2" charset="0"/>
                <a:ea typeface="Roboto" panose="02000000000000000000" pitchFamily="2" charset="0"/>
                <a:cs typeface="Arial" panose="020B0604020202020204" pitchFamily="34" charset="0"/>
              </a:rPr>
              <a:t>Hydration and Wrinkle Reduction*</a:t>
            </a:r>
          </a:p>
        </p:txBody>
      </p:sp>
      <p:pic>
        <p:nvPicPr>
          <p:cNvPr id="16" name="Picture 15" descr="Picture 6">
            <a:extLst>
              <a:ext uri="{FF2B5EF4-FFF2-40B4-BE49-F238E27FC236}">
                <a16:creationId xmlns:a16="http://schemas.microsoft.com/office/drawing/2014/main" id="{2981421A-5F7D-B044-B681-6AEB19A5C2DD}"/>
              </a:ext>
            </a:extLst>
          </p:cNvPr>
          <p:cNvPicPr>
            <a:picLocks noChangeAspect="1"/>
          </p:cNvPicPr>
          <p:nvPr/>
        </p:nvPicPr>
        <p:blipFill>
          <a:blip r:embed="rId2"/>
          <a:stretch>
            <a:fillRect/>
          </a:stretch>
        </p:blipFill>
        <p:spPr>
          <a:xfrm>
            <a:off x="9743164" y="6184020"/>
            <a:ext cx="1938553" cy="399342"/>
          </a:xfrm>
          <a:prstGeom prst="rect">
            <a:avLst/>
          </a:prstGeom>
          <a:ln w="12700">
            <a:miter lim="400000"/>
          </a:ln>
        </p:spPr>
      </p:pic>
      <p:graphicFrame>
        <p:nvGraphicFramePr>
          <p:cNvPr id="5" name="Chart 4">
            <a:extLst>
              <a:ext uri="{FF2B5EF4-FFF2-40B4-BE49-F238E27FC236}">
                <a16:creationId xmlns:a16="http://schemas.microsoft.com/office/drawing/2014/main" id="{80031181-D2AC-D292-218D-1AA106953D5C}"/>
              </a:ext>
            </a:extLst>
          </p:cNvPr>
          <p:cNvGraphicFramePr/>
          <p:nvPr>
            <p:extLst>
              <p:ext uri="{D42A27DB-BD31-4B8C-83A1-F6EECF244321}">
                <p14:modId xmlns:p14="http://schemas.microsoft.com/office/powerpoint/2010/main" val="2313459473"/>
              </p:ext>
            </p:extLst>
          </p:nvPr>
        </p:nvGraphicFramePr>
        <p:xfrm>
          <a:off x="2005344" y="1552662"/>
          <a:ext cx="3567626" cy="380744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D89187F2-E7FE-AAA9-5D30-F0E80A216B85}"/>
              </a:ext>
            </a:extLst>
          </p:cNvPr>
          <p:cNvGraphicFramePr/>
          <p:nvPr>
            <p:extLst>
              <p:ext uri="{D42A27DB-BD31-4B8C-83A1-F6EECF244321}">
                <p14:modId xmlns:p14="http://schemas.microsoft.com/office/powerpoint/2010/main" val="127458981"/>
              </p:ext>
            </p:extLst>
          </p:nvPr>
        </p:nvGraphicFramePr>
        <p:xfrm>
          <a:off x="6598986" y="1552661"/>
          <a:ext cx="3567626" cy="380744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51716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5CF385-841C-CA46-86D2-5841021349CE}"/>
              </a:ext>
            </a:extLst>
          </p:cNvPr>
          <p:cNvSpPr txBox="1"/>
          <p:nvPr/>
        </p:nvSpPr>
        <p:spPr>
          <a:xfrm>
            <a:off x="565079" y="236305"/>
            <a:ext cx="11116638" cy="707886"/>
          </a:xfrm>
          <a:prstGeom prst="rect">
            <a:avLst/>
          </a:prstGeom>
          <a:noFill/>
        </p:spPr>
        <p:txBody>
          <a:bodyPr wrap="square" rtlCol="0">
            <a:spAutoFit/>
          </a:bodyPr>
          <a:lstStyle/>
          <a:p>
            <a:pPr algn="ctr"/>
            <a:r>
              <a:rPr lang="en-US" sz="4000" b="1" dirty="0">
                <a:solidFill>
                  <a:srgbClr val="2A2D88"/>
                </a:solidFill>
                <a:latin typeface="Roboto" panose="02000000000000000000" pitchFamily="2" charset="0"/>
                <a:ea typeface="Roboto" panose="02000000000000000000" pitchFamily="2" charset="0"/>
                <a:cs typeface="Arial" panose="020B0604020202020204" pitchFamily="34" charset="0"/>
              </a:rPr>
              <a:t>Facial Collagen &amp; Microcirculation Boost*</a:t>
            </a:r>
          </a:p>
        </p:txBody>
      </p:sp>
      <p:pic>
        <p:nvPicPr>
          <p:cNvPr id="16" name="Picture 15" descr="Picture 6">
            <a:extLst>
              <a:ext uri="{FF2B5EF4-FFF2-40B4-BE49-F238E27FC236}">
                <a16:creationId xmlns:a16="http://schemas.microsoft.com/office/drawing/2014/main" id="{2981421A-5F7D-B044-B681-6AEB19A5C2DD}"/>
              </a:ext>
            </a:extLst>
          </p:cNvPr>
          <p:cNvPicPr>
            <a:picLocks noChangeAspect="1"/>
          </p:cNvPicPr>
          <p:nvPr/>
        </p:nvPicPr>
        <p:blipFill>
          <a:blip r:embed="rId2"/>
          <a:stretch>
            <a:fillRect/>
          </a:stretch>
        </p:blipFill>
        <p:spPr>
          <a:xfrm>
            <a:off x="9743164" y="6184020"/>
            <a:ext cx="1938553" cy="399342"/>
          </a:xfrm>
          <a:prstGeom prst="rect">
            <a:avLst/>
          </a:prstGeom>
          <a:ln w="12700">
            <a:miter lim="400000"/>
          </a:ln>
        </p:spPr>
      </p:pic>
      <p:graphicFrame>
        <p:nvGraphicFramePr>
          <p:cNvPr id="7" name="Chart 6">
            <a:extLst>
              <a:ext uri="{FF2B5EF4-FFF2-40B4-BE49-F238E27FC236}">
                <a16:creationId xmlns:a16="http://schemas.microsoft.com/office/drawing/2014/main" id="{C17A0A0B-B8AE-A916-1BC0-47753B4A00FB}"/>
              </a:ext>
            </a:extLst>
          </p:cNvPr>
          <p:cNvGraphicFramePr/>
          <p:nvPr>
            <p:extLst>
              <p:ext uri="{D42A27DB-BD31-4B8C-83A1-F6EECF244321}">
                <p14:modId xmlns:p14="http://schemas.microsoft.com/office/powerpoint/2010/main" val="4178106638"/>
              </p:ext>
            </p:extLst>
          </p:nvPr>
        </p:nvGraphicFramePr>
        <p:xfrm>
          <a:off x="2741305" y="1298202"/>
          <a:ext cx="7971135" cy="488581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2047B5C2-E682-38E5-9FB0-64681DB20315}"/>
              </a:ext>
            </a:extLst>
          </p:cNvPr>
          <p:cNvSpPr txBox="1"/>
          <p:nvPr/>
        </p:nvSpPr>
        <p:spPr>
          <a:xfrm>
            <a:off x="6588369" y="2126386"/>
            <a:ext cx="865704" cy="307777"/>
          </a:xfrm>
          <a:prstGeom prst="rect">
            <a:avLst/>
          </a:prstGeom>
          <a:noFill/>
        </p:spPr>
        <p:txBody>
          <a:bodyPr wrap="square" rtlCol="0">
            <a:spAutoFit/>
          </a:bodyPr>
          <a:lstStyle/>
          <a:p>
            <a:r>
              <a:rPr lang="en-GB" sz="1400" dirty="0">
                <a:latin typeface="Roboto" panose="02000000000000000000" pitchFamily="2" charset="0"/>
                <a:ea typeface="Roboto" panose="02000000000000000000" pitchFamily="2" charset="0"/>
              </a:rPr>
              <a:t>P</a:t>
            </a:r>
            <a:r>
              <a:rPr lang="en-PK" sz="1400" dirty="0">
                <a:latin typeface="Roboto" panose="02000000000000000000" pitchFamily="2" charset="0"/>
                <a:ea typeface="Roboto" panose="02000000000000000000" pitchFamily="2" charset="0"/>
              </a:rPr>
              <a:t>=0.002</a:t>
            </a:r>
          </a:p>
        </p:txBody>
      </p:sp>
      <p:sp>
        <p:nvSpPr>
          <p:cNvPr id="11" name="TextBox 10">
            <a:extLst>
              <a:ext uri="{FF2B5EF4-FFF2-40B4-BE49-F238E27FC236}">
                <a16:creationId xmlns:a16="http://schemas.microsoft.com/office/drawing/2014/main" id="{86FBDBEE-DE5D-DE8D-5820-97D980721B44}"/>
              </a:ext>
            </a:extLst>
          </p:cNvPr>
          <p:cNvSpPr txBox="1"/>
          <p:nvPr/>
        </p:nvSpPr>
        <p:spPr>
          <a:xfrm>
            <a:off x="8094333" y="1753051"/>
            <a:ext cx="865704" cy="307777"/>
          </a:xfrm>
          <a:prstGeom prst="rect">
            <a:avLst/>
          </a:prstGeom>
          <a:noFill/>
        </p:spPr>
        <p:txBody>
          <a:bodyPr wrap="square" rtlCol="0">
            <a:spAutoFit/>
          </a:bodyPr>
          <a:lstStyle/>
          <a:p>
            <a:r>
              <a:rPr lang="en-GB" sz="1400" dirty="0">
                <a:latin typeface="Roboto" panose="02000000000000000000" pitchFamily="2" charset="0"/>
                <a:ea typeface="Roboto" panose="02000000000000000000" pitchFamily="2" charset="0"/>
              </a:rPr>
              <a:t>P</a:t>
            </a:r>
            <a:r>
              <a:rPr lang="en-PK" sz="1400" dirty="0">
                <a:latin typeface="Roboto" panose="02000000000000000000" pitchFamily="2" charset="0"/>
                <a:ea typeface="Roboto" panose="02000000000000000000" pitchFamily="2" charset="0"/>
              </a:rPr>
              <a:t>=0.018</a:t>
            </a:r>
          </a:p>
        </p:txBody>
      </p:sp>
    </p:spTree>
    <p:extLst>
      <p:ext uri="{BB962C8B-B14F-4D97-AF65-F5344CB8AC3E}">
        <p14:creationId xmlns:p14="http://schemas.microsoft.com/office/powerpoint/2010/main" val="2686058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5CF385-841C-CA46-86D2-5841021349CE}"/>
              </a:ext>
            </a:extLst>
          </p:cNvPr>
          <p:cNvSpPr txBox="1"/>
          <p:nvPr/>
        </p:nvSpPr>
        <p:spPr>
          <a:xfrm>
            <a:off x="537681" y="230894"/>
            <a:ext cx="11116638" cy="707886"/>
          </a:xfrm>
          <a:prstGeom prst="rect">
            <a:avLst/>
          </a:prstGeom>
          <a:noFill/>
        </p:spPr>
        <p:txBody>
          <a:bodyPr wrap="square" rtlCol="0">
            <a:spAutoFit/>
          </a:bodyPr>
          <a:lstStyle/>
          <a:p>
            <a:pPr algn="ctr"/>
            <a:r>
              <a:rPr lang="en-US" sz="4000" b="1" dirty="0">
                <a:solidFill>
                  <a:srgbClr val="2A2D88"/>
                </a:solidFill>
                <a:latin typeface="Roboto" panose="02000000000000000000" pitchFamily="2" charset="0"/>
                <a:ea typeface="Roboto" panose="02000000000000000000" pitchFamily="2" charset="0"/>
                <a:cs typeface="Arial" panose="020B0604020202020204" pitchFamily="34" charset="0"/>
              </a:rPr>
              <a:t>Conclusions</a:t>
            </a:r>
          </a:p>
        </p:txBody>
      </p:sp>
      <p:sp>
        <p:nvSpPr>
          <p:cNvPr id="4" name="TextBox 7">
            <a:extLst>
              <a:ext uri="{FF2B5EF4-FFF2-40B4-BE49-F238E27FC236}">
                <a16:creationId xmlns:a16="http://schemas.microsoft.com/office/drawing/2014/main" id="{7F158A72-CB13-BC40-9ECD-E3BE760C3AA3}"/>
              </a:ext>
            </a:extLst>
          </p:cNvPr>
          <p:cNvSpPr txBox="1"/>
          <p:nvPr/>
        </p:nvSpPr>
        <p:spPr>
          <a:xfrm>
            <a:off x="6693249" y="1326021"/>
            <a:ext cx="4851051" cy="44935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r>
              <a:rPr lang="en-US" sz="2200" b="1" dirty="0" err="1">
                <a:solidFill>
                  <a:srgbClr val="2F2F7B"/>
                </a:solidFill>
              </a:rPr>
              <a:t>BioCell</a:t>
            </a:r>
            <a:r>
              <a:rPr lang="en-US" sz="2200" b="1" dirty="0">
                <a:solidFill>
                  <a:srgbClr val="2F2F7B"/>
                </a:solidFill>
              </a:rPr>
              <a:t> Collagen® Demonstrated:</a:t>
            </a:r>
          </a:p>
          <a:p>
            <a:endParaRPr lang="en-US" sz="2200" b="1" dirty="0">
              <a:solidFill>
                <a:srgbClr val="2F2F7B"/>
              </a:solidFill>
            </a:endParaRPr>
          </a:p>
          <a:p>
            <a:r>
              <a:rPr lang="en-US" sz="2200" b="1" dirty="0">
                <a:solidFill>
                  <a:srgbClr val="2F2F7B"/>
                </a:solidFill>
              </a:rPr>
              <a:t>Reduction in Facial Aging Signs</a:t>
            </a:r>
            <a:endParaRPr lang="en-US" sz="2200" dirty="0">
              <a:solidFill>
                <a:srgbClr val="2F2F7B"/>
              </a:solidFill>
            </a:endParaRPr>
          </a:p>
          <a:p>
            <a:pPr marL="342900" indent="-342900">
              <a:buFont typeface="Wingdings" panose="05000000000000000000" pitchFamily="2" charset="2"/>
              <a:buChar char="ü"/>
            </a:pPr>
            <a:r>
              <a:rPr lang="en-US" sz="2200" dirty="0">
                <a:solidFill>
                  <a:srgbClr val="2F2F7B"/>
                </a:solidFill>
              </a:rPr>
              <a:t>Significant reduction of facial lines &amp; wrinkles*</a:t>
            </a:r>
          </a:p>
          <a:p>
            <a:endParaRPr lang="en-US" sz="2200" dirty="0">
              <a:solidFill>
                <a:srgbClr val="2F2F7B"/>
              </a:solidFill>
            </a:endParaRPr>
          </a:p>
          <a:p>
            <a:r>
              <a:rPr lang="en-US" sz="2200" b="1" dirty="0">
                <a:solidFill>
                  <a:srgbClr val="2F2F7B"/>
                </a:solidFill>
              </a:rPr>
              <a:t>Improved Skin Hydration</a:t>
            </a:r>
            <a:endParaRPr lang="en-US" sz="2200" dirty="0">
              <a:solidFill>
                <a:srgbClr val="2F2F7B"/>
              </a:solidFill>
            </a:endParaRPr>
          </a:p>
          <a:p>
            <a:pPr marL="342900" indent="-342900">
              <a:buFont typeface="Wingdings" panose="05000000000000000000" pitchFamily="2" charset="2"/>
              <a:buChar char="ü"/>
            </a:pPr>
            <a:r>
              <a:rPr lang="en-US" sz="2200" dirty="0">
                <a:solidFill>
                  <a:srgbClr val="2F2F7B"/>
                </a:solidFill>
              </a:rPr>
              <a:t>Significant reduction of facial skin dryness &amp; scaling*</a:t>
            </a:r>
          </a:p>
          <a:p>
            <a:endParaRPr lang="en-US" sz="2200" dirty="0">
              <a:solidFill>
                <a:srgbClr val="2F2F7B"/>
              </a:solidFill>
            </a:endParaRPr>
          </a:p>
          <a:p>
            <a:r>
              <a:rPr lang="en-US" sz="2200" b="1" dirty="0">
                <a:solidFill>
                  <a:srgbClr val="2F2F7B"/>
                </a:solidFill>
              </a:rPr>
              <a:t>Boosted Skin Structure</a:t>
            </a:r>
            <a:endParaRPr lang="en-US" sz="2200" dirty="0">
              <a:solidFill>
                <a:srgbClr val="2F2F7B"/>
              </a:solidFill>
            </a:endParaRPr>
          </a:p>
          <a:p>
            <a:pPr marL="342900" indent="-342900">
              <a:buFont typeface="Wingdings" panose="05000000000000000000" pitchFamily="2" charset="2"/>
              <a:buChar char="ü"/>
            </a:pPr>
            <a:r>
              <a:rPr lang="en-US" sz="2200" dirty="0">
                <a:solidFill>
                  <a:srgbClr val="2F2F7B"/>
                </a:solidFill>
              </a:rPr>
              <a:t>Significant increase in dermal collagen content &amp; microcirculation*</a:t>
            </a:r>
          </a:p>
        </p:txBody>
      </p:sp>
      <p:pic>
        <p:nvPicPr>
          <p:cNvPr id="5" name="Picture 4" descr="Picture 6">
            <a:extLst>
              <a:ext uri="{FF2B5EF4-FFF2-40B4-BE49-F238E27FC236}">
                <a16:creationId xmlns:a16="http://schemas.microsoft.com/office/drawing/2014/main" id="{D0BD428A-37A4-BA4C-97B5-6F500E6EE3BB}"/>
              </a:ext>
            </a:extLst>
          </p:cNvPr>
          <p:cNvPicPr>
            <a:picLocks noChangeAspect="1"/>
          </p:cNvPicPr>
          <p:nvPr/>
        </p:nvPicPr>
        <p:blipFill>
          <a:blip r:embed="rId2"/>
          <a:stretch>
            <a:fillRect/>
          </a:stretch>
        </p:blipFill>
        <p:spPr>
          <a:xfrm>
            <a:off x="9743164" y="6184020"/>
            <a:ext cx="1938553" cy="399342"/>
          </a:xfrm>
          <a:prstGeom prst="rect">
            <a:avLst/>
          </a:prstGeom>
          <a:ln w="12700">
            <a:miter lim="400000"/>
          </a:ln>
        </p:spPr>
      </p:pic>
      <p:grpSp>
        <p:nvGrpSpPr>
          <p:cNvPr id="7" name="Group 6">
            <a:extLst>
              <a:ext uri="{FF2B5EF4-FFF2-40B4-BE49-F238E27FC236}">
                <a16:creationId xmlns:a16="http://schemas.microsoft.com/office/drawing/2014/main" id="{EAA12217-7EE6-2A72-54D8-B7C49E35A201}"/>
              </a:ext>
            </a:extLst>
          </p:cNvPr>
          <p:cNvGrpSpPr/>
          <p:nvPr/>
        </p:nvGrpSpPr>
        <p:grpSpPr>
          <a:xfrm>
            <a:off x="1170504" y="1459362"/>
            <a:ext cx="5274122" cy="4209486"/>
            <a:chOff x="833985" y="1395948"/>
            <a:chExt cx="5522780" cy="4407949"/>
          </a:xfrm>
        </p:grpSpPr>
        <p:sp>
          <p:nvSpPr>
            <p:cNvPr id="2" name="Rounded Rectangle 1">
              <a:extLst>
                <a:ext uri="{FF2B5EF4-FFF2-40B4-BE49-F238E27FC236}">
                  <a16:creationId xmlns:a16="http://schemas.microsoft.com/office/drawing/2014/main" id="{98862009-EE2F-A14B-C93C-81671F03B59D}"/>
                </a:ext>
              </a:extLst>
            </p:cNvPr>
            <p:cNvSpPr/>
            <p:nvPr/>
          </p:nvSpPr>
          <p:spPr>
            <a:xfrm>
              <a:off x="833985" y="1395948"/>
              <a:ext cx="5522780" cy="4407949"/>
            </a:xfrm>
            <a:prstGeom prst="roundRect">
              <a:avLst>
                <a:gd name="adj" fmla="val 416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PK" dirty="0"/>
                <a:t>  </a:t>
              </a:r>
            </a:p>
          </p:txBody>
        </p:sp>
        <p:pic>
          <p:nvPicPr>
            <p:cNvPr id="6" name="Picture 5" descr="Picture 5">
              <a:extLst>
                <a:ext uri="{FF2B5EF4-FFF2-40B4-BE49-F238E27FC236}">
                  <a16:creationId xmlns:a16="http://schemas.microsoft.com/office/drawing/2014/main" id="{386BF62A-7298-0A4C-BC19-73A1AD00EC72}"/>
                </a:ext>
              </a:extLst>
            </p:cNvPr>
            <p:cNvPicPr>
              <a:picLocks noChangeAspect="1"/>
            </p:cNvPicPr>
            <p:nvPr/>
          </p:nvPicPr>
          <p:blipFill>
            <a:blip r:embed="rId3"/>
            <a:stretch>
              <a:fillRect/>
            </a:stretch>
          </p:blipFill>
          <p:spPr>
            <a:xfrm>
              <a:off x="1094330" y="1553765"/>
              <a:ext cx="5001670" cy="4020680"/>
            </a:xfrm>
            <a:prstGeom prst="rect">
              <a:avLst/>
            </a:prstGeom>
            <a:ln w="12700">
              <a:miter lim="400000"/>
            </a:ln>
          </p:spPr>
        </p:pic>
      </p:grpSp>
      <p:sp>
        <p:nvSpPr>
          <p:cNvPr id="8" name="TextBox 5">
            <a:extLst>
              <a:ext uri="{FF2B5EF4-FFF2-40B4-BE49-F238E27FC236}">
                <a16:creationId xmlns:a16="http://schemas.microsoft.com/office/drawing/2014/main" id="{D1025B90-50E0-31A0-A88F-94CCC3E05C2A}"/>
              </a:ext>
            </a:extLst>
          </p:cNvPr>
          <p:cNvSpPr txBox="1"/>
          <p:nvPr/>
        </p:nvSpPr>
        <p:spPr>
          <a:xfrm>
            <a:off x="1827299" y="5819559"/>
            <a:ext cx="3808092" cy="2616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000">
                <a:solidFill>
                  <a:srgbClr val="595959"/>
                </a:solidFill>
                <a:latin typeface="+mn-lt"/>
                <a:ea typeface="+mn-ea"/>
                <a:cs typeface="+mn-cs"/>
                <a:sym typeface="Calibri"/>
              </a:defRPr>
            </a:lvl1pPr>
          </a:lstStyle>
          <a:p>
            <a:r>
              <a:rPr sz="1100" i="1" dirty="0">
                <a:solidFill>
                  <a:schemeClr val="bg2">
                    <a:lumMod val="25000"/>
                  </a:schemeClr>
                </a:solidFill>
                <a:latin typeface="Roboto Light" panose="02000000000000000000" pitchFamily="2" charset="0"/>
                <a:ea typeface="Roboto Light" panose="02000000000000000000" pitchFamily="2" charset="0"/>
              </a:rPr>
              <a:t>Source: (Schwartz and Park et al., 2012; Schwartz et al., 2019)</a:t>
            </a:r>
          </a:p>
        </p:txBody>
      </p:sp>
    </p:spTree>
    <p:extLst>
      <p:ext uri="{BB962C8B-B14F-4D97-AF65-F5344CB8AC3E}">
        <p14:creationId xmlns:p14="http://schemas.microsoft.com/office/powerpoint/2010/main" val="1639954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5CF385-841C-CA46-86D2-5841021349CE}"/>
              </a:ext>
            </a:extLst>
          </p:cNvPr>
          <p:cNvSpPr txBox="1"/>
          <p:nvPr/>
        </p:nvSpPr>
        <p:spPr>
          <a:xfrm>
            <a:off x="565079" y="236305"/>
            <a:ext cx="11116638" cy="707886"/>
          </a:xfrm>
          <a:prstGeom prst="rect">
            <a:avLst/>
          </a:prstGeom>
          <a:noFill/>
        </p:spPr>
        <p:txBody>
          <a:bodyPr wrap="square" rtlCol="0">
            <a:spAutoFit/>
          </a:bodyPr>
          <a:lstStyle/>
          <a:p>
            <a:pPr algn="ctr"/>
            <a:r>
              <a:rPr lang="en-US" sz="4000" b="1" dirty="0" err="1">
                <a:solidFill>
                  <a:srgbClr val="2F2F7B"/>
                </a:solidFill>
                <a:latin typeface="Roboto" panose="02000000000000000000" pitchFamily="2" charset="0"/>
                <a:ea typeface="Roboto" panose="02000000000000000000" pitchFamily="2" charset="0"/>
                <a:cs typeface="Arial" panose="020B0604020202020204" pitchFamily="34" charset="0"/>
              </a:rPr>
              <a:t>BioCell</a:t>
            </a:r>
            <a:r>
              <a:rPr lang="en-US" sz="4000" b="1" dirty="0">
                <a:solidFill>
                  <a:srgbClr val="2F2F7B"/>
                </a:solidFill>
                <a:latin typeface="Roboto" panose="02000000000000000000" pitchFamily="2" charset="0"/>
                <a:ea typeface="Roboto" panose="02000000000000000000" pitchFamily="2" charset="0"/>
                <a:cs typeface="Arial" panose="020B0604020202020204" pitchFamily="34" charset="0"/>
              </a:rPr>
              <a:t> Collagen</a:t>
            </a:r>
            <a:r>
              <a:rPr lang="en-US" sz="4000" b="1" baseline="30000" dirty="0">
                <a:solidFill>
                  <a:srgbClr val="2F2F7B"/>
                </a:solidFill>
                <a:latin typeface="Roboto" panose="02000000000000000000" pitchFamily="2" charset="0"/>
                <a:ea typeface="Roboto" panose="02000000000000000000" pitchFamily="2" charset="0"/>
                <a:cs typeface="Arial" panose="020B0604020202020204" pitchFamily="34" charset="0"/>
              </a:rPr>
              <a:t>®</a:t>
            </a:r>
            <a:r>
              <a:rPr lang="en-US" sz="4000" b="1" dirty="0">
                <a:solidFill>
                  <a:srgbClr val="2F2F7B"/>
                </a:solidFill>
                <a:latin typeface="Roboto" panose="02000000000000000000" pitchFamily="2" charset="0"/>
                <a:ea typeface="Roboto" panose="02000000000000000000" pitchFamily="2" charset="0"/>
                <a:cs typeface="Arial" panose="020B0604020202020204" pitchFamily="34" charset="0"/>
              </a:rPr>
              <a:t> RCT Clinical Study (2019)</a:t>
            </a:r>
          </a:p>
        </p:txBody>
      </p:sp>
      <p:sp>
        <p:nvSpPr>
          <p:cNvPr id="4" name="TextBox 7">
            <a:extLst>
              <a:ext uri="{FF2B5EF4-FFF2-40B4-BE49-F238E27FC236}">
                <a16:creationId xmlns:a16="http://schemas.microsoft.com/office/drawing/2014/main" id="{7F158A72-CB13-BC40-9ECD-E3BE760C3AA3}"/>
              </a:ext>
            </a:extLst>
          </p:cNvPr>
          <p:cNvSpPr txBox="1"/>
          <p:nvPr/>
        </p:nvSpPr>
        <p:spPr>
          <a:xfrm>
            <a:off x="238125" y="995107"/>
            <a:ext cx="6043068" cy="30598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r>
              <a:rPr lang="en-US" b="1" dirty="0">
                <a:solidFill>
                  <a:srgbClr val="2F2F7B"/>
                </a:solidFill>
              </a:rPr>
              <a:t>Clinical Trial Overview</a:t>
            </a:r>
          </a:p>
          <a:p>
            <a:endParaRPr lang="en-US" b="1" dirty="0">
              <a:solidFill>
                <a:srgbClr val="2F2F7B"/>
              </a:solidFill>
            </a:endParaRPr>
          </a:p>
          <a:p>
            <a:pPr marL="285750" indent="-285750">
              <a:buFont typeface="Wingdings" panose="05000000000000000000" pitchFamily="2" charset="2"/>
              <a:buChar char="Ø"/>
            </a:pPr>
            <a:r>
              <a:rPr lang="en-US" b="1" dirty="0">
                <a:solidFill>
                  <a:srgbClr val="2F2F7B"/>
                </a:solidFill>
              </a:rPr>
              <a:t>Design:</a:t>
            </a:r>
            <a:r>
              <a:rPr lang="en-US" dirty="0">
                <a:solidFill>
                  <a:srgbClr val="2F2F7B"/>
                </a:solidFill>
              </a:rPr>
              <a:t> Randomized, Double-Blind, Placebo-Controlled</a:t>
            </a:r>
          </a:p>
          <a:p>
            <a:pPr marL="285750" indent="-285750">
              <a:buFont typeface="Wingdings" panose="05000000000000000000" pitchFamily="2" charset="2"/>
              <a:buChar char="Ø"/>
            </a:pPr>
            <a:r>
              <a:rPr lang="en-US" b="1" dirty="0">
                <a:solidFill>
                  <a:srgbClr val="2F2F7B"/>
                </a:solidFill>
              </a:rPr>
              <a:t>Participants:</a:t>
            </a:r>
            <a:r>
              <a:rPr lang="en-US" dirty="0">
                <a:solidFill>
                  <a:srgbClr val="2F2F7B"/>
                </a:solidFill>
              </a:rPr>
              <a:t> 113 women (ages 39–59)</a:t>
            </a:r>
          </a:p>
          <a:p>
            <a:pPr marL="285750" indent="-285750">
              <a:buFont typeface="Wingdings" panose="05000000000000000000" pitchFamily="2" charset="2"/>
              <a:buChar char="Ø"/>
            </a:pPr>
            <a:r>
              <a:rPr lang="en-US" b="1" dirty="0">
                <a:solidFill>
                  <a:srgbClr val="2F2F7B"/>
                </a:solidFill>
              </a:rPr>
              <a:t>Intervention:</a:t>
            </a:r>
            <a:r>
              <a:rPr lang="en-US" dirty="0">
                <a:solidFill>
                  <a:srgbClr val="2F2F7B"/>
                </a:solidFill>
              </a:rPr>
              <a:t> 1g </a:t>
            </a:r>
            <a:r>
              <a:rPr lang="en-US" dirty="0" err="1">
                <a:solidFill>
                  <a:srgbClr val="2F2F7B"/>
                </a:solidFill>
              </a:rPr>
              <a:t>BioCell</a:t>
            </a:r>
            <a:r>
              <a:rPr lang="en-US" dirty="0">
                <a:solidFill>
                  <a:srgbClr val="2F2F7B"/>
                </a:solidFill>
              </a:rPr>
              <a:t> Collagen® daily for 12 weeks</a:t>
            </a:r>
          </a:p>
          <a:p>
            <a:pPr marL="285750" indent="-285750">
              <a:buFont typeface="Wingdings" panose="05000000000000000000" pitchFamily="2" charset="2"/>
              <a:buChar char="Ø"/>
            </a:pPr>
            <a:endParaRPr lang="en-US" dirty="0"/>
          </a:p>
          <a:p>
            <a:r>
              <a:rPr lang="en-US" b="1" dirty="0">
                <a:solidFill>
                  <a:srgbClr val="2F2F7B"/>
                </a:solidFill>
              </a:rPr>
              <a:t>Efficacy Endpoints</a:t>
            </a:r>
          </a:p>
          <a:p>
            <a:endParaRPr lang="en-US" b="1" dirty="0"/>
          </a:p>
          <a:p>
            <a:endParaRPr lang="en-US" dirty="0"/>
          </a:p>
          <a:p>
            <a:pPr lvl="1">
              <a:spcBef>
                <a:spcPts val="1300"/>
              </a:spcBef>
              <a:buSzPct val="100000"/>
              <a:defRPr sz="2000">
                <a:solidFill>
                  <a:srgbClr val="595959"/>
                </a:solidFill>
                <a:latin typeface="+mn-lt"/>
                <a:ea typeface="+mn-ea"/>
                <a:cs typeface="+mn-cs"/>
                <a:sym typeface="Calibri"/>
              </a:defRPr>
            </a:pPr>
            <a:endParaRPr lang="en-US" dirty="0">
              <a:solidFill>
                <a:srgbClr val="2F2F7B"/>
              </a:solidFill>
              <a:latin typeface="Roboto" panose="02000000000000000000" pitchFamily="2" charset="0"/>
              <a:ea typeface="Roboto" panose="02000000000000000000" pitchFamily="2" charset="0"/>
            </a:endParaRPr>
          </a:p>
        </p:txBody>
      </p:sp>
      <p:pic>
        <p:nvPicPr>
          <p:cNvPr id="5" name="Picture 4" descr="Picture 6">
            <a:extLst>
              <a:ext uri="{FF2B5EF4-FFF2-40B4-BE49-F238E27FC236}">
                <a16:creationId xmlns:a16="http://schemas.microsoft.com/office/drawing/2014/main" id="{D0BD428A-37A4-BA4C-97B5-6F500E6EE3BB}"/>
              </a:ext>
            </a:extLst>
          </p:cNvPr>
          <p:cNvPicPr>
            <a:picLocks noChangeAspect="1"/>
          </p:cNvPicPr>
          <p:nvPr/>
        </p:nvPicPr>
        <p:blipFill>
          <a:blip r:embed="rId3"/>
          <a:stretch>
            <a:fillRect/>
          </a:stretch>
        </p:blipFill>
        <p:spPr>
          <a:xfrm>
            <a:off x="9743164" y="6184020"/>
            <a:ext cx="1938553" cy="399342"/>
          </a:xfrm>
          <a:prstGeom prst="rect">
            <a:avLst/>
          </a:prstGeom>
          <a:ln w="12700">
            <a:miter lim="400000"/>
          </a:ln>
        </p:spPr>
      </p:pic>
      <p:sp>
        <p:nvSpPr>
          <p:cNvPr id="6" name="TextBox 2">
            <a:extLst>
              <a:ext uri="{FF2B5EF4-FFF2-40B4-BE49-F238E27FC236}">
                <a16:creationId xmlns:a16="http://schemas.microsoft.com/office/drawing/2014/main" id="{F73819A3-4EB5-B83A-FBE6-8F32EBCFFC72}"/>
              </a:ext>
            </a:extLst>
          </p:cNvPr>
          <p:cNvSpPr txBox="1"/>
          <p:nvPr/>
        </p:nvSpPr>
        <p:spPr>
          <a:xfrm>
            <a:off x="5580939" y="6123155"/>
            <a:ext cx="4502893"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1200">
                <a:solidFill>
                  <a:srgbClr val="E46C0A"/>
                </a:solidFill>
                <a:latin typeface="+mn-lt"/>
                <a:ea typeface="+mn-ea"/>
                <a:cs typeface="+mn-cs"/>
                <a:sym typeface="Calibri"/>
              </a:defRPr>
            </a:pPr>
            <a:r>
              <a:rPr i="1" dirty="0">
                <a:solidFill>
                  <a:schemeClr val="tx1">
                    <a:lumMod val="65000"/>
                    <a:lumOff val="35000"/>
                  </a:schemeClr>
                </a:solidFill>
                <a:latin typeface="Roboto Light" panose="02000000000000000000" pitchFamily="2" charset="0"/>
                <a:ea typeface="Roboto Light" panose="02000000000000000000" pitchFamily="2" charset="0"/>
              </a:rPr>
              <a:t>The study findings are published in the journal of Alternative Therapies in Health and Medicine (2019).</a:t>
            </a:r>
            <a:br>
              <a:rPr i="1" dirty="0">
                <a:solidFill>
                  <a:schemeClr val="tx1">
                    <a:lumMod val="65000"/>
                    <a:lumOff val="35000"/>
                  </a:schemeClr>
                </a:solidFill>
                <a:latin typeface="Roboto Light" panose="02000000000000000000" pitchFamily="2" charset="0"/>
                <a:ea typeface="Roboto Light" panose="02000000000000000000" pitchFamily="2" charset="0"/>
              </a:rPr>
            </a:br>
            <a:r>
              <a:rPr i="1" dirty="0">
                <a:solidFill>
                  <a:schemeClr val="tx1">
                    <a:lumMod val="65000"/>
                    <a:lumOff val="35000"/>
                  </a:schemeClr>
                </a:solidFill>
                <a:latin typeface="Roboto Light" panose="02000000000000000000" pitchFamily="2" charset="0"/>
                <a:ea typeface="Roboto Light" panose="02000000000000000000" pitchFamily="2" charset="0"/>
              </a:rPr>
              <a:t>(</a:t>
            </a:r>
            <a:r>
              <a:rPr i="1" u="sng" dirty="0">
                <a:solidFill>
                  <a:schemeClr val="tx1">
                    <a:lumMod val="65000"/>
                    <a:lumOff val="35000"/>
                  </a:schemeClr>
                </a:solidFill>
                <a:uFill>
                  <a:solidFill>
                    <a:srgbClr val="0000FF"/>
                  </a:solidFill>
                </a:uFill>
                <a:latin typeface="Roboto Light" panose="02000000000000000000" pitchFamily="2" charset="0"/>
                <a:ea typeface="Roboto Light" panose="02000000000000000000" pitchFamily="2" charset="0"/>
                <a:hlinkClick r:id="rId4">
                  <a:extLst>
                    <a:ext uri="{A12FA001-AC4F-418D-AE19-62706E023703}">
                      <ahyp:hlinkClr xmlns:ahyp="http://schemas.microsoft.com/office/drawing/2018/hyperlinkcolor" val="tx"/>
                    </a:ext>
                  </a:extLst>
                </a:hlinkClick>
              </a:rPr>
              <a:t>https://www.ncbi.nlm.nih.gov/pubmed/31221944</a:t>
            </a:r>
            <a:r>
              <a:rPr i="1" dirty="0">
                <a:solidFill>
                  <a:schemeClr val="tx1">
                    <a:lumMod val="65000"/>
                    <a:lumOff val="35000"/>
                  </a:schemeClr>
                </a:solidFill>
                <a:latin typeface="Roboto Light" panose="02000000000000000000" pitchFamily="2" charset="0"/>
                <a:ea typeface="Roboto Light" panose="02000000000000000000" pitchFamily="2" charset="0"/>
              </a:rPr>
              <a:t>)</a:t>
            </a:r>
          </a:p>
        </p:txBody>
      </p:sp>
      <p:pic>
        <p:nvPicPr>
          <p:cNvPr id="8" name="Picture 7">
            <a:extLst>
              <a:ext uri="{FF2B5EF4-FFF2-40B4-BE49-F238E27FC236}">
                <a16:creationId xmlns:a16="http://schemas.microsoft.com/office/drawing/2014/main" id="{0ECA3116-7C5D-DB75-32E8-2B2F0A14F6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96774" y="1374495"/>
            <a:ext cx="5042149" cy="3672000"/>
          </a:xfrm>
          <a:prstGeom prst="roundRect">
            <a:avLst>
              <a:gd name="adj" fmla="val 8594"/>
            </a:avLst>
          </a:prstGeom>
          <a:solidFill>
            <a:srgbClr val="FFFFFF">
              <a:shade val="85000"/>
            </a:srgbClr>
          </a:solidFill>
          <a:ln>
            <a:noFill/>
          </a:ln>
          <a:effectLst>
            <a:reflection blurRad="12700" stA="13344" endPos="28000" dist="5000" dir="5400000" sy="-100000" algn="bl" rotWithShape="0"/>
          </a:effectLst>
        </p:spPr>
      </p:pic>
      <p:graphicFrame>
        <p:nvGraphicFramePr>
          <p:cNvPr id="14" name="Table 13"/>
          <p:cNvGraphicFramePr>
            <a:graphicFrameLocks noGrp="1"/>
          </p:cNvGraphicFramePr>
          <p:nvPr>
            <p:extLst>
              <p:ext uri="{D42A27DB-BD31-4B8C-83A1-F6EECF244321}">
                <p14:modId xmlns:p14="http://schemas.microsoft.com/office/powerpoint/2010/main" val="4098760791"/>
              </p:ext>
            </p:extLst>
          </p:nvPr>
        </p:nvGraphicFramePr>
        <p:xfrm>
          <a:off x="238125" y="3194340"/>
          <a:ext cx="5342814" cy="3307864"/>
        </p:xfrm>
        <a:graphic>
          <a:graphicData uri="http://schemas.openxmlformats.org/drawingml/2006/table">
            <a:tbl>
              <a:tblPr firstRow="1" bandRow="1">
                <a:tableStyleId>{5C22544A-7EE6-4342-B048-85BDC9FD1C3A}</a:tableStyleId>
              </a:tblPr>
              <a:tblGrid>
                <a:gridCol w="1780938">
                  <a:extLst>
                    <a:ext uri="{9D8B030D-6E8A-4147-A177-3AD203B41FA5}">
                      <a16:colId xmlns:a16="http://schemas.microsoft.com/office/drawing/2014/main" val="20000"/>
                    </a:ext>
                  </a:extLst>
                </a:gridCol>
                <a:gridCol w="3561876">
                  <a:extLst>
                    <a:ext uri="{9D8B030D-6E8A-4147-A177-3AD203B41FA5}">
                      <a16:colId xmlns:a16="http://schemas.microsoft.com/office/drawing/2014/main" val="20001"/>
                    </a:ext>
                  </a:extLst>
                </a:gridCol>
              </a:tblGrid>
              <a:tr h="590746">
                <a:tc>
                  <a:txBody>
                    <a:bodyPr/>
                    <a:lstStyle/>
                    <a:p>
                      <a:r>
                        <a:rPr sz="1400" dirty="0">
                          <a:latin typeface="Calibri"/>
                        </a:rPr>
                        <a:t>Category</a:t>
                      </a:r>
                    </a:p>
                  </a:txBody>
                  <a:tcPr/>
                </a:tc>
                <a:tc>
                  <a:txBody>
                    <a:bodyPr/>
                    <a:lstStyle/>
                    <a:p>
                      <a:r>
                        <a:rPr sz="1400" dirty="0">
                          <a:latin typeface="Calibri"/>
                        </a:rPr>
                        <a:t>Measures</a:t>
                      </a:r>
                    </a:p>
                  </a:txBody>
                  <a:tcPr/>
                </a:tc>
                <a:extLst>
                  <a:ext uri="{0D108BD9-81ED-4DB2-BD59-A6C34878D82A}">
                    <a16:rowId xmlns:a16="http://schemas.microsoft.com/office/drawing/2014/main" val="10000"/>
                  </a:ext>
                </a:extLst>
              </a:tr>
              <a:tr h="590746">
                <a:tc>
                  <a:txBody>
                    <a:bodyPr/>
                    <a:lstStyle/>
                    <a:p>
                      <a:r>
                        <a:rPr sz="1400" dirty="0">
                          <a:solidFill>
                            <a:srgbClr val="2F2F7B"/>
                          </a:solidFill>
                          <a:latin typeface="Calibri"/>
                        </a:rPr>
                        <a:t>Skin Hydration &amp; Barrier Function</a:t>
                      </a:r>
                    </a:p>
                  </a:txBody>
                  <a:tcPr/>
                </a:tc>
                <a:tc>
                  <a:txBody>
                    <a:bodyPr/>
                    <a:lstStyle/>
                    <a:p>
                      <a:pPr marL="285750" indent="-285750">
                        <a:buFont typeface="Wingdings" panose="05000000000000000000" pitchFamily="2" charset="2"/>
                        <a:buChar char="q"/>
                      </a:pPr>
                      <a:r>
                        <a:rPr sz="1400" dirty="0" err="1">
                          <a:solidFill>
                            <a:srgbClr val="2F2F7B"/>
                          </a:solidFill>
                          <a:latin typeface="Calibri"/>
                        </a:rPr>
                        <a:t>Transepidermal</a:t>
                      </a:r>
                      <a:r>
                        <a:rPr sz="1400" dirty="0">
                          <a:solidFill>
                            <a:srgbClr val="2F2F7B"/>
                          </a:solidFill>
                          <a:latin typeface="Calibri"/>
                        </a:rPr>
                        <a:t> water loss</a:t>
                      </a:r>
                    </a:p>
                    <a:p>
                      <a:pPr marL="285750" indent="-285750">
                        <a:buFont typeface="Wingdings" panose="05000000000000000000" pitchFamily="2" charset="2"/>
                        <a:buChar char="q"/>
                      </a:pPr>
                      <a:r>
                        <a:rPr sz="1400" dirty="0">
                          <a:solidFill>
                            <a:srgbClr val="2F2F7B"/>
                          </a:solidFill>
                          <a:latin typeface="Calibri"/>
                        </a:rPr>
                        <a:t>Hydration levels</a:t>
                      </a:r>
                    </a:p>
                  </a:txBody>
                  <a:tcPr/>
                </a:tc>
                <a:extLst>
                  <a:ext uri="{0D108BD9-81ED-4DB2-BD59-A6C34878D82A}">
                    <a16:rowId xmlns:a16="http://schemas.microsoft.com/office/drawing/2014/main" val="10001"/>
                  </a:ext>
                </a:extLst>
              </a:tr>
              <a:tr h="590746">
                <a:tc>
                  <a:txBody>
                    <a:bodyPr/>
                    <a:lstStyle/>
                    <a:p>
                      <a:r>
                        <a:rPr sz="1400" dirty="0">
                          <a:solidFill>
                            <a:srgbClr val="2F2F7B"/>
                          </a:solidFill>
                          <a:latin typeface="Calibri"/>
                        </a:rPr>
                        <a:t>Skin Structure &amp; Elasticity</a:t>
                      </a:r>
                    </a:p>
                  </a:txBody>
                  <a:tcPr/>
                </a:tc>
                <a:tc>
                  <a:txBody>
                    <a:bodyPr/>
                    <a:lstStyle/>
                    <a:p>
                      <a:pPr marL="285750" indent="-285750">
                        <a:buFont typeface="Wingdings" panose="05000000000000000000" pitchFamily="2" charset="2"/>
                        <a:buChar char="q"/>
                      </a:pPr>
                      <a:r>
                        <a:rPr sz="1400" dirty="0">
                          <a:solidFill>
                            <a:srgbClr val="2F2F7B"/>
                          </a:solidFill>
                          <a:latin typeface="Calibri"/>
                        </a:rPr>
                        <a:t>Viscoelasticity</a:t>
                      </a:r>
                    </a:p>
                    <a:p>
                      <a:pPr marL="285750" indent="-285750">
                        <a:buFont typeface="Wingdings" panose="05000000000000000000" pitchFamily="2" charset="2"/>
                        <a:buChar char="q"/>
                      </a:pPr>
                      <a:r>
                        <a:rPr sz="1400" dirty="0">
                          <a:solidFill>
                            <a:srgbClr val="2F2F7B"/>
                          </a:solidFill>
                          <a:latin typeface="Calibri"/>
                        </a:rPr>
                        <a:t>Collagen content (indirect)</a:t>
                      </a:r>
                    </a:p>
                  </a:txBody>
                  <a:tcPr/>
                </a:tc>
                <a:extLst>
                  <a:ext uri="{0D108BD9-81ED-4DB2-BD59-A6C34878D82A}">
                    <a16:rowId xmlns:a16="http://schemas.microsoft.com/office/drawing/2014/main" val="10002"/>
                  </a:ext>
                </a:extLst>
              </a:tr>
              <a:tr h="590746">
                <a:tc>
                  <a:txBody>
                    <a:bodyPr/>
                    <a:lstStyle/>
                    <a:p>
                      <a:r>
                        <a:rPr sz="1400" dirty="0">
                          <a:solidFill>
                            <a:srgbClr val="2F2F7B"/>
                          </a:solidFill>
                          <a:latin typeface="Calibri"/>
                        </a:rPr>
                        <a:t>Skin Tone &amp; Appearance</a:t>
                      </a:r>
                    </a:p>
                  </a:txBody>
                  <a:tcPr/>
                </a:tc>
                <a:tc>
                  <a:txBody>
                    <a:bodyPr/>
                    <a:lstStyle/>
                    <a:p>
                      <a:pPr marL="285750" indent="-285750">
                        <a:buFont typeface="Wingdings" panose="05000000000000000000" pitchFamily="2" charset="2"/>
                        <a:buChar char="q"/>
                      </a:pPr>
                      <a:r>
                        <a:rPr sz="1400" dirty="0">
                          <a:solidFill>
                            <a:srgbClr val="2F2F7B"/>
                          </a:solidFill>
                          <a:latin typeface="Calibri"/>
                        </a:rPr>
                        <a:t>Melanin &amp; hemoglobin levels</a:t>
                      </a:r>
                    </a:p>
                    <a:p>
                      <a:pPr marL="285750" indent="-285750">
                        <a:buFont typeface="Wingdings" panose="05000000000000000000" pitchFamily="2" charset="2"/>
                        <a:buChar char="q"/>
                      </a:pPr>
                      <a:r>
                        <a:rPr sz="1400" dirty="0">
                          <a:solidFill>
                            <a:srgbClr val="2F2F7B"/>
                          </a:solidFill>
                          <a:latin typeface="Calibri"/>
                        </a:rPr>
                        <a:t>Photographic analysis</a:t>
                      </a:r>
                    </a:p>
                  </a:txBody>
                  <a:tcPr/>
                </a:tc>
                <a:extLst>
                  <a:ext uri="{0D108BD9-81ED-4DB2-BD59-A6C34878D82A}">
                    <a16:rowId xmlns:a16="http://schemas.microsoft.com/office/drawing/2014/main" val="10003"/>
                  </a:ext>
                </a:extLst>
              </a:tr>
              <a:tr h="872053">
                <a:tc>
                  <a:txBody>
                    <a:bodyPr/>
                    <a:lstStyle/>
                    <a:p>
                      <a:r>
                        <a:rPr sz="1400" dirty="0">
                          <a:solidFill>
                            <a:srgbClr val="2F2F7B"/>
                          </a:solidFill>
                          <a:latin typeface="Calibri"/>
                        </a:rPr>
                        <a:t>Visible Signs of Aging</a:t>
                      </a:r>
                    </a:p>
                  </a:txBody>
                  <a:tcPr/>
                </a:tc>
                <a:tc>
                  <a:txBody>
                    <a:bodyPr/>
                    <a:lstStyle/>
                    <a:p>
                      <a:pPr marL="285750" indent="-285750">
                        <a:buFont typeface="Wingdings" panose="05000000000000000000" pitchFamily="2" charset="2"/>
                        <a:buChar char="q"/>
                      </a:pPr>
                      <a:r>
                        <a:rPr sz="1400" dirty="0">
                          <a:solidFill>
                            <a:srgbClr val="2F2F7B"/>
                          </a:solidFill>
                          <a:latin typeface="Calibri"/>
                        </a:rPr>
                        <a:t>Facial lines &amp; wrinkles</a:t>
                      </a:r>
                    </a:p>
                    <a:p>
                      <a:pPr marL="285750" indent="-285750">
                        <a:buFont typeface="Wingdings" panose="05000000000000000000" pitchFamily="2" charset="2"/>
                        <a:buChar char="q"/>
                      </a:pPr>
                      <a:r>
                        <a:rPr sz="1400" dirty="0">
                          <a:solidFill>
                            <a:srgbClr val="2F2F7B"/>
                          </a:solidFill>
                          <a:latin typeface="Calibri"/>
                        </a:rPr>
                        <a:t>Crow’s feet wrinkles</a:t>
                      </a:r>
                    </a:p>
                    <a:p>
                      <a:pPr marL="285750" indent="-285750">
                        <a:buFont typeface="Wingdings" panose="05000000000000000000" pitchFamily="2" charset="2"/>
                        <a:buChar char="q"/>
                      </a:pPr>
                      <a:r>
                        <a:rPr sz="1400" dirty="0">
                          <a:solidFill>
                            <a:srgbClr val="2F2F7B"/>
                          </a:solidFill>
                          <a:latin typeface="Calibri"/>
                        </a:rPr>
                        <a:t>Skin texture &amp; smoothness</a:t>
                      </a:r>
                    </a:p>
                    <a:p>
                      <a:pPr marL="285750" indent="-285750">
                        <a:buFont typeface="Wingdings" panose="05000000000000000000" pitchFamily="2" charset="2"/>
                        <a:buChar char="q"/>
                      </a:pPr>
                      <a:r>
                        <a:rPr sz="1400" dirty="0">
                          <a:solidFill>
                            <a:srgbClr val="2F2F7B"/>
                          </a:solidFill>
                          <a:latin typeface="Calibri"/>
                        </a:rPr>
                        <a:t>Skin tone, erythema, dryness</a:t>
                      </a:r>
                    </a:p>
                  </a:txBody>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839418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7">
            <a:extLst>
              <a:ext uri="{FF2B5EF4-FFF2-40B4-BE49-F238E27FC236}">
                <a16:creationId xmlns:a16="http://schemas.microsoft.com/office/drawing/2014/main" id="{7F158A72-CB13-BC40-9ECD-E3BE760C3AA3}"/>
              </a:ext>
            </a:extLst>
          </p:cNvPr>
          <p:cNvSpPr txBox="1"/>
          <p:nvPr/>
        </p:nvSpPr>
        <p:spPr>
          <a:xfrm>
            <a:off x="6430532" y="1022243"/>
            <a:ext cx="5223787" cy="50783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r>
              <a:rPr lang="en-US" b="1" dirty="0" err="1">
                <a:solidFill>
                  <a:srgbClr val="2F2F7B"/>
                </a:solidFill>
              </a:rPr>
              <a:t>BioCell</a:t>
            </a:r>
            <a:r>
              <a:rPr lang="en-US" b="1" dirty="0">
                <a:solidFill>
                  <a:srgbClr val="2F2F7B"/>
                </a:solidFill>
              </a:rPr>
              <a:t> Collagen® Clinical Results (vs. Placebo)</a:t>
            </a:r>
          </a:p>
          <a:p>
            <a:endParaRPr lang="en-US" b="1" dirty="0">
              <a:solidFill>
                <a:srgbClr val="2F2F7B"/>
              </a:solidFill>
            </a:endParaRPr>
          </a:p>
          <a:p>
            <a:pPr marL="285750" indent="-285750">
              <a:buFont typeface="Wingdings" panose="05000000000000000000" pitchFamily="2" charset="2"/>
              <a:buChar char="ü"/>
            </a:pPr>
            <a:r>
              <a:rPr lang="en-US" dirty="0">
                <a:solidFill>
                  <a:srgbClr val="2F2F7B"/>
                </a:solidFill>
              </a:rPr>
              <a:t> </a:t>
            </a:r>
            <a:r>
              <a:rPr lang="en-US" b="1" dirty="0">
                <a:solidFill>
                  <a:srgbClr val="2F2F7B"/>
                </a:solidFill>
              </a:rPr>
              <a:t>Wrinkle Reduction</a:t>
            </a:r>
            <a:endParaRPr lang="en-US" dirty="0">
              <a:solidFill>
                <a:srgbClr val="2F2F7B"/>
              </a:solidFill>
            </a:endParaRPr>
          </a:p>
          <a:p>
            <a:r>
              <a:rPr lang="en-US" dirty="0">
                <a:solidFill>
                  <a:srgbClr val="2F2F7B"/>
                </a:solidFill>
              </a:rPr>
              <a:t>↓ Facial lines &amp; wrinkles (P = .019)</a:t>
            </a:r>
          </a:p>
          <a:p>
            <a:r>
              <a:rPr lang="en-US" dirty="0">
                <a:solidFill>
                  <a:srgbClr val="2F2F7B"/>
                </a:solidFill>
              </a:rPr>
              <a:t>↓ Crow’s feet wrinkles (P = .05)</a:t>
            </a:r>
          </a:p>
          <a:p>
            <a:endParaRPr lang="en-US" dirty="0">
              <a:solidFill>
                <a:srgbClr val="2F2F7B"/>
              </a:solidFill>
            </a:endParaRPr>
          </a:p>
          <a:p>
            <a:pPr marL="285750" indent="-285750">
              <a:buFont typeface="Wingdings" panose="05000000000000000000" pitchFamily="2" charset="2"/>
              <a:buChar char="ü"/>
            </a:pPr>
            <a:r>
              <a:rPr lang="en-US" b="1" dirty="0">
                <a:solidFill>
                  <a:srgbClr val="2F2F7B"/>
                </a:solidFill>
              </a:rPr>
              <a:t>Skin Strength &amp; Elasticity</a:t>
            </a:r>
            <a:endParaRPr lang="en-US" dirty="0">
              <a:solidFill>
                <a:srgbClr val="2F2F7B"/>
              </a:solidFill>
            </a:endParaRPr>
          </a:p>
          <a:p>
            <a:r>
              <a:rPr lang="en-US" dirty="0">
                <a:solidFill>
                  <a:srgbClr val="2F2F7B"/>
                </a:solidFill>
              </a:rPr>
              <a:t>↑ Skin elasticity (P = .008)</a:t>
            </a:r>
          </a:p>
          <a:p>
            <a:r>
              <a:rPr lang="en-US" dirty="0">
                <a:solidFill>
                  <a:srgbClr val="2F2F7B"/>
                </a:solidFill>
              </a:rPr>
              <a:t>↑ Collagen content by </a:t>
            </a:r>
            <a:r>
              <a:rPr lang="en-US" b="1" dirty="0">
                <a:solidFill>
                  <a:srgbClr val="2F2F7B"/>
                </a:solidFill>
              </a:rPr>
              <a:t>12%</a:t>
            </a:r>
            <a:r>
              <a:rPr lang="en-US" dirty="0">
                <a:solidFill>
                  <a:srgbClr val="2F2F7B"/>
                </a:solidFill>
              </a:rPr>
              <a:t> (P &lt; .001)</a:t>
            </a:r>
          </a:p>
          <a:p>
            <a:endParaRPr lang="en-US" dirty="0">
              <a:solidFill>
                <a:srgbClr val="2F2F7B"/>
              </a:solidFill>
            </a:endParaRPr>
          </a:p>
          <a:p>
            <a:pPr marL="285750" indent="-285750">
              <a:buFont typeface="Wingdings" panose="05000000000000000000" pitchFamily="2" charset="2"/>
              <a:buChar char="ü"/>
            </a:pPr>
            <a:r>
              <a:rPr lang="en-US" b="1" dirty="0">
                <a:solidFill>
                  <a:srgbClr val="2F2F7B"/>
                </a:solidFill>
              </a:rPr>
              <a:t>Youthful Skin Appearance</a:t>
            </a:r>
            <a:endParaRPr lang="en-US" dirty="0">
              <a:solidFill>
                <a:srgbClr val="2F2F7B"/>
              </a:solidFill>
            </a:endParaRPr>
          </a:p>
          <a:p>
            <a:r>
              <a:rPr lang="en-US" dirty="0">
                <a:solidFill>
                  <a:srgbClr val="2F2F7B"/>
                </a:solidFill>
              </a:rPr>
              <a:t>Improved visual grading &amp; wrinkle width (P = .046)</a:t>
            </a:r>
          </a:p>
          <a:p>
            <a:endParaRPr lang="en-US" dirty="0">
              <a:solidFill>
                <a:srgbClr val="2F2F7B"/>
              </a:solidFill>
            </a:endParaRPr>
          </a:p>
          <a:p>
            <a:pPr marL="285750" indent="-285750">
              <a:buFont typeface="Wingdings" panose="05000000000000000000" pitchFamily="2" charset="2"/>
              <a:buChar char="ü"/>
            </a:pPr>
            <a:r>
              <a:rPr lang="en-US" b="1" dirty="0">
                <a:solidFill>
                  <a:srgbClr val="2F2F7B"/>
                </a:solidFill>
              </a:rPr>
              <a:t>Hydration &amp; Comfort</a:t>
            </a:r>
            <a:endParaRPr lang="en-US" dirty="0">
              <a:solidFill>
                <a:srgbClr val="2F2F7B"/>
              </a:solidFill>
            </a:endParaRPr>
          </a:p>
          <a:p>
            <a:r>
              <a:rPr lang="en-US" dirty="0">
                <a:solidFill>
                  <a:srgbClr val="2F2F7B"/>
                </a:solidFill>
              </a:rPr>
              <a:t>↓ Skin dryness &amp; erythema</a:t>
            </a:r>
          </a:p>
          <a:p>
            <a:endParaRPr lang="en-US" dirty="0">
              <a:solidFill>
                <a:srgbClr val="2F2F7B"/>
              </a:solidFill>
            </a:endParaRPr>
          </a:p>
          <a:p>
            <a:pPr marL="285750" indent="-285750">
              <a:buFont typeface="Wingdings" panose="05000000000000000000" pitchFamily="2" charset="2"/>
              <a:buChar char="ü"/>
            </a:pPr>
            <a:r>
              <a:rPr lang="en-US" b="1" dirty="0">
                <a:solidFill>
                  <a:srgbClr val="2F2F7B"/>
                </a:solidFill>
              </a:rPr>
              <a:t>Safe &amp; Well Tolerated</a:t>
            </a:r>
            <a:endParaRPr lang="en-US" dirty="0">
              <a:solidFill>
                <a:srgbClr val="2F2F7B"/>
              </a:solidFill>
            </a:endParaRPr>
          </a:p>
          <a:p>
            <a:r>
              <a:rPr lang="en-US" dirty="0">
                <a:solidFill>
                  <a:srgbClr val="2F2F7B"/>
                </a:solidFill>
              </a:rPr>
              <a:t>No adverse events reported</a:t>
            </a:r>
          </a:p>
        </p:txBody>
      </p:sp>
      <p:pic>
        <p:nvPicPr>
          <p:cNvPr id="5" name="Picture 4" descr="Picture 6">
            <a:extLst>
              <a:ext uri="{FF2B5EF4-FFF2-40B4-BE49-F238E27FC236}">
                <a16:creationId xmlns:a16="http://schemas.microsoft.com/office/drawing/2014/main" id="{D0BD428A-37A4-BA4C-97B5-6F500E6EE3BB}"/>
              </a:ext>
            </a:extLst>
          </p:cNvPr>
          <p:cNvPicPr>
            <a:picLocks noChangeAspect="1"/>
          </p:cNvPicPr>
          <p:nvPr/>
        </p:nvPicPr>
        <p:blipFill>
          <a:blip r:embed="rId2"/>
          <a:stretch>
            <a:fillRect/>
          </a:stretch>
        </p:blipFill>
        <p:spPr>
          <a:xfrm>
            <a:off x="9743164" y="6184020"/>
            <a:ext cx="1938553" cy="399342"/>
          </a:xfrm>
          <a:prstGeom prst="rect">
            <a:avLst/>
          </a:prstGeom>
          <a:ln w="12700">
            <a:miter lim="400000"/>
          </a:ln>
        </p:spPr>
      </p:pic>
      <p:grpSp>
        <p:nvGrpSpPr>
          <p:cNvPr id="11" name="Group 10">
            <a:extLst>
              <a:ext uri="{FF2B5EF4-FFF2-40B4-BE49-F238E27FC236}">
                <a16:creationId xmlns:a16="http://schemas.microsoft.com/office/drawing/2014/main" id="{98AFBCAF-E456-C394-3713-59A5EF1CA642}"/>
              </a:ext>
            </a:extLst>
          </p:cNvPr>
          <p:cNvGrpSpPr/>
          <p:nvPr/>
        </p:nvGrpSpPr>
        <p:grpSpPr>
          <a:xfrm>
            <a:off x="1578169" y="1427289"/>
            <a:ext cx="4517831" cy="4522570"/>
            <a:chOff x="1372154" y="1209775"/>
            <a:chExt cx="4517831" cy="4522570"/>
          </a:xfrm>
        </p:grpSpPr>
        <p:pic>
          <p:nvPicPr>
            <p:cNvPr id="7" name="Picture 8" descr="Picture 8">
              <a:extLst>
                <a:ext uri="{FF2B5EF4-FFF2-40B4-BE49-F238E27FC236}">
                  <a16:creationId xmlns:a16="http://schemas.microsoft.com/office/drawing/2014/main" id="{C5AF061D-507B-8E4A-A50B-33F9683C26F1}"/>
                </a:ext>
              </a:extLst>
            </p:cNvPr>
            <p:cNvPicPr>
              <a:picLocks noChangeAspect="1"/>
            </p:cNvPicPr>
            <p:nvPr/>
          </p:nvPicPr>
          <p:blipFill>
            <a:blip r:embed="rId3"/>
            <a:stretch>
              <a:fillRect/>
            </a:stretch>
          </p:blipFill>
          <p:spPr>
            <a:xfrm>
              <a:off x="1387092" y="1599841"/>
              <a:ext cx="4502893" cy="3343567"/>
            </a:xfrm>
            <a:prstGeom prst="rect">
              <a:avLst/>
            </a:prstGeom>
            <a:ln w="12700">
              <a:miter lim="400000"/>
            </a:ln>
          </p:spPr>
        </p:pic>
        <p:sp>
          <p:nvSpPr>
            <p:cNvPr id="8" name="TextBox 9">
              <a:extLst>
                <a:ext uri="{FF2B5EF4-FFF2-40B4-BE49-F238E27FC236}">
                  <a16:creationId xmlns:a16="http://schemas.microsoft.com/office/drawing/2014/main" id="{D2A936F6-B840-2549-910D-B4444AC159B5}"/>
                </a:ext>
              </a:extLst>
            </p:cNvPr>
            <p:cNvSpPr txBox="1"/>
            <p:nvPr/>
          </p:nvSpPr>
          <p:spPr>
            <a:xfrm>
              <a:off x="2232064" y="1209775"/>
              <a:ext cx="2933173" cy="3077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400" b="1">
                  <a:latin typeface="+mn-lt"/>
                  <a:ea typeface="+mn-ea"/>
                  <a:cs typeface="+mn-cs"/>
                  <a:sym typeface="Calibri"/>
                </a:defRPr>
              </a:lvl1pPr>
            </a:lstStyle>
            <a:p>
              <a:r>
                <a:rPr dirty="0">
                  <a:solidFill>
                    <a:srgbClr val="2F2F7B"/>
                  </a:solidFill>
                </a:rPr>
                <a:t>Baseline                   </a:t>
              </a:r>
              <a:r>
                <a:rPr lang="en-US" dirty="0">
                  <a:solidFill>
                    <a:srgbClr val="2F2F7B"/>
                  </a:solidFill>
                </a:rPr>
                <a:t>      </a:t>
              </a:r>
              <a:r>
                <a:rPr dirty="0">
                  <a:solidFill>
                    <a:srgbClr val="2F2F7B"/>
                  </a:solidFill>
                </a:rPr>
                <a:t>          </a:t>
              </a:r>
              <a:r>
                <a:rPr lang="en-US" dirty="0">
                  <a:solidFill>
                    <a:srgbClr val="2F2F7B"/>
                  </a:solidFill>
                </a:rPr>
                <a:t>   </a:t>
              </a:r>
              <a:r>
                <a:rPr dirty="0">
                  <a:solidFill>
                    <a:srgbClr val="2F2F7B"/>
                  </a:solidFill>
                </a:rPr>
                <a:t>12 weeks</a:t>
              </a:r>
            </a:p>
          </p:txBody>
        </p:sp>
        <p:sp>
          <p:nvSpPr>
            <p:cNvPr id="9" name="TextBox 2">
              <a:extLst>
                <a:ext uri="{FF2B5EF4-FFF2-40B4-BE49-F238E27FC236}">
                  <a16:creationId xmlns:a16="http://schemas.microsoft.com/office/drawing/2014/main" id="{66096E13-F280-0148-9B10-78309CCC4C81}"/>
                </a:ext>
              </a:extLst>
            </p:cNvPr>
            <p:cNvSpPr txBox="1"/>
            <p:nvPr/>
          </p:nvSpPr>
          <p:spPr>
            <a:xfrm>
              <a:off x="1372154" y="5086014"/>
              <a:ext cx="4502893"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1200">
                  <a:solidFill>
                    <a:srgbClr val="E46C0A"/>
                  </a:solidFill>
                  <a:latin typeface="+mn-lt"/>
                  <a:ea typeface="+mn-ea"/>
                  <a:cs typeface="+mn-cs"/>
                  <a:sym typeface="Calibri"/>
                </a:defRPr>
              </a:pPr>
              <a:r>
                <a:rPr i="1" dirty="0">
                  <a:solidFill>
                    <a:schemeClr val="tx1">
                      <a:lumMod val="65000"/>
                      <a:lumOff val="35000"/>
                    </a:schemeClr>
                  </a:solidFill>
                  <a:latin typeface="Roboto Light" panose="02000000000000000000" pitchFamily="2" charset="0"/>
                  <a:ea typeface="Roboto Light" panose="02000000000000000000" pitchFamily="2" charset="0"/>
                </a:rPr>
                <a:t>The study findings are published in the journal of Alternative Therapies in Health and Medicine (2019).</a:t>
              </a:r>
              <a:br>
                <a:rPr i="1" dirty="0">
                  <a:solidFill>
                    <a:schemeClr val="tx1">
                      <a:lumMod val="65000"/>
                      <a:lumOff val="35000"/>
                    </a:schemeClr>
                  </a:solidFill>
                  <a:latin typeface="Roboto Light" panose="02000000000000000000" pitchFamily="2" charset="0"/>
                  <a:ea typeface="Roboto Light" panose="02000000000000000000" pitchFamily="2" charset="0"/>
                </a:rPr>
              </a:br>
              <a:r>
                <a:rPr i="1" dirty="0">
                  <a:solidFill>
                    <a:schemeClr val="tx1">
                      <a:lumMod val="65000"/>
                      <a:lumOff val="35000"/>
                    </a:schemeClr>
                  </a:solidFill>
                  <a:latin typeface="Roboto Light" panose="02000000000000000000" pitchFamily="2" charset="0"/>
                  <a:ea typeface="Roboto Light" panose="02000000000000000000" pitchFamily="2" charset="0"/>
                </a:rPr>
                <a:t>(</a:t>
              </a:r>
              <a:r>
                <a:rPr i="1" u="sng" dirty="0">
                  <a:solidFill>
                    <a:schemeClr val="tx1">
                      <a:lumMod val="65000"/>
                      <a:lumOff val="35000"/>
                    </a:schemeClr>
                  </a:solidFill>
                  <a:uFill>
                    <a:solidFill>
                      <a:srgbClr val="0000FF"/>
                    </a:solidFill>
                  </a:uFill>
                  <a:latin typeface="Roboto Light" panose="02000000000000000000" pitchFamily="2" charset="0"/>
                  <a:ea typeface="Roboto Light" panose="02000000000000000000" pitchFamily="2" charset="0"/>
                  <a:hlinkClick r:id="rId4">
                    <a:extLst>
                      <a:ext uri="{A12FA001-AC4F-418D-AE19-62706E023703}">
                        <ahyp:hlinkClr xmlns:ahyp="http://schemas.microsoft.com/office/drawing/2018/hyperlinkcolor" val="tx"/>
                      </a:ext>
                    </a:extLst>
                  </a:hlinkClick>
                </a:rPr>
                <a:t>https://www.ncbi.nlm.nih.gov/pubmed/31221944</a:t>
              </a:r>
              <a:r>
                <a:rPr i="1" dirty="0">
                  <a:solidFill>
                    <a:schemeClr val="tx1">
                      <a:lumMod val="65000"/>
                      <a:lumOff val="35000"/>
                    </a:schemeClr>
                  </a:solidFill>
                  <a:latin typeface="Roboto Light" panose="02000000000000000000" pitchFamily="2" charset="0"/>
                  <a:ea typeface="Roboto Light" panose="02000000000000000000" pitchFamily="2" charset="0"/>
                </a:rPr>
                <a:t>)</a:t>
              </a:r>
            </a:p>
          </p:txBody>
        </p:sp>
      </p:grpSp>
      <p:sp>
        <p:nvSpPr>
          <p:cNvPr id="6" name="TextBox 5">
            <a:extLst>
              <a:ext uri="{FF2B5EF4-FFF2-40B4-BE49-F238E27FC236}">
                <a16:creationId xmlns:a16="http://schemas.microsoft.com/office/drawing/2014/main" id="{B471D013-C676-F75E-ABBA-A89D6A20995E}"/>
              </a:ext>
            </a:extLst>
          </p:cNvPr>
          <p:cNvSpPr txBox="1"/>
          <p:nvPr/>
        </p:nvSpPr>
        <p:spPr>
          <a:xfrm>
            <a:off x="537681" y="230894"/>
            <a:ext cx="11116638" cy="707886"/>
          </a:xfrm>
          <a:prstGeom prst="rect">
            <a:avLst/>
          </a:prstGeom>
          <a:noFill/>
        </p:spPr>
        <p:txBody>
          <a:bodyPr wrap="square" rtlCol="0">
            <a:spAutoFit/>
          </a:bodyPr>
          <a:lstStyle/>
          <a:p>
            <a:pPr algn="ctr"/>
            <a:r>
              <a:rPr lang="en-US" sz="4000" b="1" dirty="0">
                <a:solidFill>
                  <a:srgbClr val="2A2D88"/>
                </a:solidFill>
                <a:latin typeface="Roboto" panose="02000000000000000000" pitchFamily="2" charset="0"/>
                <a:ea typeface="Roboto" panose="02000000000000000000" pitchFamily="2" charset="0"/>
                <a:cs typeface="Arial" panose="020B0604020202020204" pitchFamily="34" charset="0"/>
              </a:rPr>
              <a:t>Conclusions</a:t>
            </a:r>
          </a:p>
        </p:txBody>
      </p:sp>
    </p:spTree>
    <p:extLst>
      <p:ext uri="{BB962C8B-B14F-4D97-AF65-F5344CB8AC3E}">
        <p14:creationId xmlns:p14="http://schemas.microsoft.com/office/powerpoint/2010/main" val="31348773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5CF385-841C-CA46-86D2-5841021349CE}"/>
              </a:ext>
            </a:extLst>
          </p:cNvPr>
          <p:cNvSpPr txBox="1"/>
          <p:nvPr/>
        </p:nvSpPr>
        <p:spPr>
          <a:xfrm>
            <a:off x="565079" y="236305"/>
            <a:ext cx="11116638" cy="707886"/>
          </a:xfrm>
          <a:prstGeom prst="rect">
            <a:avLst/>
          </a:prstGeom>
          <a:noFill/>
        </p:spPr>
        <p:txBody>
          <a:bodyPr wrap="square" rtlCol="0">
            <a:spAutoFit/>
          </a:bodyPr>
          <a:lstStyle/>
          <a:p>
            <a:pPr algn="ctr"/>
            <a:r>
              <a:rPr lang="en-US" sz="4000" b="1" dirty="0" err="1">
                <a:solidFill>
                  <a:srgbClr val="2A2D88"/>
                </a:solidFill>
                <a:latin typeface="Roboto" panose="02000000000000000000" pitchFamily="2" charset="0"/>
                <a:ea typeface="Roboto" panose="02000000000000000000" pitchFamily="2" charset="0"/>
                <a:cs typeface="Arial" panose="020B0604020202020204" pitchFamily="34" charset="0"/>
              </a:rPr>
              <a:t>BioCell</a:t>
            </a:r>
            <a:r>
              <a:rPr lang="en-US" sz="4000" b="1" dirty="0">
                <a:solidFill>
                  <a:srgbClr val="2A2D88"/>
                </a:solidFill>
                <a:latin typeface="Roboto" panose="02000000000000000000" pitchFamily="2" charset="0"/>
                <a:ea typeface="Roboto" panose="02000000000000000000" pitchFamily="2" charset="0"/>
                <a:cs typeface="Arial" panose="020B0604020202020204" pitchFamily="34" charset="0"/>
              </a:rPr>
              <a:t> Collagen</a:t>
            </a:r>
            <a:r>
              <a:rPr lang="en-US" sz="4000" b="1" baseline="30000" dirty="0">
                <a:solidFill>
                  <a:srgbClr val="2A2D88"/>
                </a:solidFill>
                <a:latin typeface="Roboto" panose="02000000000000000000" pitchFamily="2" charset="0"/>
                <a:ea typeface="Roboto" panose="02000000000000000000" pitchFamily="2" charset="0"/>
                <a:cs typeface="Arial" panose="020B0604020202020204" pitchFamily="34" charset="0"/>
              </a:rPr>
              <a:t>®</a:t>
            </a:r>
            <a:r>
              <a:rPr lang="en-US" sz="4000" b="1" dirty="0">
                <a:solidFill>
                  <a:srgbClr val="2A2D88"/>
                </a:solidFill>
                <a:latin typeface="Roboto" panose="02000000000000000000" pitchFamily="2" charset="0"/>
                <a:ea typeface="Roboto" panose="02000000000000000000" pitchFamily="2" charset="0"/>
                <a:cs typeface="Arial" panose="020B0604020202020204" pitchFamily="34" charset="0"/>
              </a:rPr>
              <a:t> Photoaging Lab Study (2020)</a:t>
            </a:r>
          </a:p>
        </p:txBody>
      </p:sp>
      <p:sp>
        <p:nvSpPr>
          <p:cNvPr id="4" name="TextBox 7">
            <a:extLst>
              <a:ext uri="{FF2B5EF4-FFF2-40B4-BE49-F238E27FC236}">
                <a16:creationId xmlns:a16="http://schemas.microsoft.com/office/drawing/2014/main" id="{7F158A72-CB13-BC40-9ECD-E3BE760C3AA3}"/>
              </a:ext>
            </a:extLst>
          </p:cNvPr>
          <p:cNvSpPr txBox="1"/>
          <p:nvPr/>
        </p:nvSpPr>
        <p:spPr>
          <a:xfrm>
            <a:off x="6485287" y="1481843"/>
            <a:ext cx="5620988" cy="36009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r>
              <a:rPr lang="en-US" b="1" dirty="0">
                <a:solidFill>
                  <a:srgbClr val="2F2F7B"/>
                </a:solidFill>
                <a:latin typeface="Calibri" panose="020F0502020204030204" pitchFamily="34" charset="0"/>
                <a:ea typeface="Calibri" panose="020F0502020204030204" pitchFamily="34" charset="0"/>
                <a:cs typeface="Calibri" panose="020F0502020204030204" pitchFamily="34" charset="0"/>
              </a:rPr>
              <a:t>Study Design (40 Subjects, Divided Equally)</a:t>
            </a:r>
          </a:p>
          <a:p>
            <a:endParaRPr lang="en-US" b="1" dirty="0">
              <a:solidFill>
                <a:srgbClr val="2F2F7B"/>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Wingdings" panose="05000000000000000000" pitchFamily="2" charset="2"/>
              <a:buChar char="Ø"/>
            </a:pPr>
            <a:r>
              <a:rPr lang="en-US" b="1" dirty="0">
                <a:solidFill>
                  <a:srgbClr val="2F2F7B"/>
                </a:solidFill>
                <a:latin typeface="Calibri" panose="020F0502020204030204" pitchFamily="34" charset="0"/>
                <a:ea typeface="Calibri" panose="020F0502020204030204" pitchFamily="34" charset="0"/>
                <a:cs typeface="Calibri" panose="020F0502020204030204" pitchFamily="34" charset="0"/>
              </a:rPr>
              <a:t>No UVB + No Supplement</a:t>
            </a:r>
          </a:p>
          <a:p>
            <a:pPr marL="285750" indent="-285750">
              <a:buFont typeface="Wingdings" panose="05000000000000000000" pitchFamily="2" charset="2"/>
              <a:buChar char="Ø"/>
            </a:pPr>
            <a:r>
              <a:rPr lang="en-US" b="1" dirty="0">
                <a:solidFill>
                  <a:srgbClr val="2F2F7B"/>
                </a:solidFill>
                <a:latin typeface="Calibri" panose="020F0502020204030204" pitchFamily="34" charset="0"/>
                <a:ea typeface="Calibri" panose="020F0502020204030204" pitchFamily="34" charset="0"/>
                <a:cs typeface="Calibri" panose="020F0502020204030204" pitchFamily="34" charset="0"/>
              </a:rPr>
              <a:t>UVB Exposure + No Supplement</a:t>
            </a:r>
          </a:p>
          <a:p>
            <a:pPr marL="285750" indent="-285750">
              <a:buFont typeface="Wingdings" panose="05000000000000000000" pitchFamily="2" charset="2"/>
              <a:buChar char="Ø"/>
            </a:pPr>
            <a:r>
              <a:rPr lang="en-US" b="1" dirty="0">
                <a:solidFill>
                  <a:srgbClr val="2F2F7B"/>
                </a:solidFill>
                <a:latin typeface="Calibri" panose="020F0502020204030204" pitchFamily="34" charset="0"/>
                <a:ea typeface="Calibri" panose="020F0502020204030204" pitchFamily="34" charset="0"/>
                <a:cs typeface="Calibri" panose="020F0502020204030204" pitchFamily="34" charset="0"/>
              </a:rPr>
              <a:t>UVB Exposure + </a:t>
            </a:r>
            <a:r>
              <a:rPr lang="en-US" b="1" dirty="0" err="1">
                <a:solidFill>
                  <a:srgbClr val="2F2F7B"/>
                </a:solidFill>
                <a:latin typeface="Calibri" panose="020F0502020204030204" pitchFamily="34" charset="0"/>
                <a:ea typeface="Calibri" panose="020F0502020204030204" pitchFamily="34" charset="0"/>
                <a:cs typeface="Calibri" panose="020F0502020204030204" pitchFamily="34" charset="0"/>
              </a:rPr>
              <a:t>BioCell</a:t>
            </a:r>
            <a:r>
              <a:rPr lang="en-US" b="1" dirty="0">
                <a:solidFill>
                  <a:srgbClr val="2F2F7B"/>
                </a:solidFill>
                <a:latin typeface="Calibri" panose="020F0502020204030204" pitchFamily="34" charset="0"/>
                <a:ea typeface="Calibri" panose="020F0502020204030204" pitchFamily="34" charset="0"/>
                <a:cs typeface="Calibri" panose="020F0502020204030204" pitchFamily="34" charset="0"/>
              </a:rPr>
              <a:t> Collagen®</a:t>
            </a:r>
            <a:r>
              <a:rPr lang="en-US" dirty="0">
                <a:solidFill>
                  <a:srgbClr val="2F2F7B"/>
                </a:solidFill>
                <a:latin typeface="Calibri" panose="020F0502020204030204" pitchFamily="34" charset="0"/>
                <a:ea typeface="Calibri" panose="020F0502020204030204" pitchFamily="34" charset="0"/>
                <a:cs typeface="Calibri" panose="020F0502020204030204" pitchFamily="34" charset="0"/>
              </a:rPr>
              <a:t> (1 g &amp; 3 g daily)</a:t>
            </a:r>
          </a:p>
          <a:p>
            <a:pPr>
              <a:defRPr sz="1600">
                <a:solidFill>
                  <a:srgbClr val="595959"/>
                </a:solidFill>
                <a:latin typeface="+mn-lt"/>
                <a:ea typeface="+mn-ea"/>
                <a:cs typeface="+mn-cs"/>
                <a:sym typeface="Calibri"/>
              </a:defRPr>
            </a:pPr>
            <a:endParaRPr lang="en-US" dirty="0">
              <a:solidFill>
                <a:srgbClr val="2F2F7B"/>
              </a:solidFill>
              <a:latin typeface="Calibri" panose="020F0502020204030204" pitchFamily="34" charset="0"/>
              <a:ea typeface="Calibri" panose="020F0502020204030204" pitchFamily="34" charset="0"/>
              <a:cs typeface="Calibri" panose="020F0502020204030204" pitchFamily="34" charset="0"/>
            </a:endParaRPr>
          </a:p>
          <a:p>
            <a:pPr>
              <a:spcBef>
                <a:spcPts val="600"/>
              </a:spcBef>
              <a:defRPr sz="1600" b="1">
                <a:solidFill>
                  <a:srgbClr val="595959"/>
                </a:solidFill>
                <a:latin typeface="+mn-lt"/>
                <a:ea typeface="+mn-ea"/>
                <a:cs typeface="+mn-cs"/>
                <a:sym typeface="Calibri"/>
              </a:defRPr>
            </a:pPr>
            <a:r>
              <a:rPr lang="en-US" dirty="0">
                <a:solidFill>
                  <a:srgbClr val="2F2F7B"/>
                </a:solidFill>
                <a:latin typeface="Calibri" panose="020F0502020204030204" pitchFamily="34" charset="0"/>
                <a:ea typeface="Calibri" panose="020F0502020204030204" pitchFamily="34" charset="0"/>
                <a:cs typeface="Calibri" panose="020F0502020204030204" pitchFamily="34" charset="0"/>
              </a:rPr>
              <a:t>Results:</a:t>
            </a:r>
          </a:p>
          <a:p>
            <a:pPr>
              <a:spcBef>
                <a:spcPts val="600"/>
              </a:spcBef>
              <a:defRPr sz="1600" b="1">
                <a:solidFill>
                  <a:srgbClr val="595959"/>
                </a:solidFill>
                <a:latin typeface="+mn-lt"/>
                <a:ea typeface="+mn-ea"/>
                <a:cs typeface="+mn-cs"/>
                <a:sym typeface="Calibri"/>
              </a:defRPr>
            </a:pPr>
            <a:endParaRPr lang="en-US" dirty="0">
              <a:solidFill>
                <a:srgbClr val="2F2F7B"/>
              </a:solidFill>
              <a:latin typeface="Calibri" panose="020F0502020204030204" pitchFamily="34" charset="0"/>
              <a:ea typeface="Calibri" panose="020F0502020204030204" pitchFamily="34" charset="0"/>
              <a:cs typeface="Calibri" panose="020F0502020204030204" pitchFamily="34" charset="0"/>
            </a:endParaRPr>
          </a:p>
          <a:p>
            <a:pPr marL="285750" indent="-285750">
              <a:buSzPct val="100000"/>
              <a:buFont typeface="Wingdings" panose="05000000000000000000" pitchFamily="2" charset="2"/>
              <a:buChar char="ü"/>
              <a:defRPr sz="1600">
                <a:solidFill>
                  <a:srgbClr val="595959"/>
                </a:solidFill>
                <a:latin typeface="+mn-lt"/>
                <a:ea typeface="+mn-ea"/>
                <a:cs typeface="+mn-cs"/>
                <a:sym typeface="Calibri"/>
              </a:defRPr>
            </a:pPr>
            <a:r>
              <a:rPr lang="en-US" b="1" dirty="0">
                <a:solidFill>
                  <a:srgbClr val="2F2F7B"/>
                </a:solidFill>
                <a:latin typeface="Calibri" panose="020F0502020204030204" pitchFamily="34" charset="0"/>
                <a:ea typeface="Calibri" panose="020F0502020204030204" pitchFamily="34" charset="0"/>
                <a:cs typeface="Calibri" panose="020F0502020204030204" pitchFamily="34" charset="0"/>
                <a:sym typeface="Calibri"/>
              </a:rPr>
              <a:t>Reduced photoaging</a:t>
            </a:r>
          </a:p>
          <a:p>
            <a:pPr marL="285750" indent="-285750">
              <a:buSzPct val="100000"/>
              <a:buFont typeface="Wingdings" panose="05000000000000000000" pitchFamily="2" charset="2"/>
              <a:buChar char="ü"/>
              <a:defRPr sz="1600">
                <a:solidFill>
                  <a:srgbClr val="595959"/>
                </a:solidFill>
                <a:latin typeface="+mn-lt"/>
                <a:ea typeface="+mn-ea"/>
                <a:cs typeface="+mn-cs"/>
                <a:sym typeface="Calibri"/>
              </a:defRPr>
            </a:pPr>
            <a:r>
              <a:rPr lang="en-US" b="1" dirty="0">
                <a:solidFill>
                  <a:srgbClr val="2F2F7B"/>
                </a:solidFill>
                <a:latin typeface="Calibri" panose="020F0502020204030204" pitchFamily="34" charset="0"/>
                <a:ea typeface="Calibri" panose="020F0502020204030204" pitchFamily="34" charset="0"/>
                <a:cs typeface="Calibri" panose="020F0502020204030204" pitchFamily="34" charset="0"/>
                <a:sym typeface="Calibri"/>
              </a:rPr>
              <a:t>Fewer Wrinkles</a:t>
            </a:r>
            <a:r>
              <a:rPr lang="en-US" dirty="0">
                <a:solidFill>
                  <a:srgbClr val="2F2F7B"/>
                </a:solidFill>
                <a:latin typeface="Calibri" panose="020F0502020204030204" pitchFamily="34" charset="0"/>
                <a:ea typeface="Calibri" panose="020F0502020204030204" pitchFamily="34" charset="0"/>
                <a:cs typeface="Calibri" panose="020F0502020204030204" pitchFamily="34" charset="0"/>
                <a:sym typeface="Calibri"/>
              </a:rPr>
              <a:t> – Visible reduction in fine lines</a:t>
            </a:r>
          </a:p>
          <a:p>
            <a:pPr marL="285750" indent="-285750">
              <a:buSzPct val="100000"/>
              <a:buFont typeface="Wingdings" panose="05000000000000000000" pitchFamily="2" charset="2"/>
              <a:buChar char="ü"/>
              <a:defRPr sz="1600">
                <a:solidFill>
                  <a:srgbClr val="595959"/>
                </a:solidFill>
                <a:latin typeface="+mn-lt"/>
                <a:ea typeface="+mn-ea"/>
                <a:cs typeface="+mn-cs"/>
                <a:sym typeface="Calibri"/>
              </a:defRPr>
            </a:pPr>
            <a:r>
              <a:rPr lang="en-US" b="1" dirty="0">
                <a:solidFill>
                  <a:srgbClr val="2F2F7B"/>
                </a:solidFill>
                <a:latin typeface="Calibri" panose="020F0502020204030204" pitchFamily="34" charset="0"/>
                <a:ea typeface="Calibri" panose="020F0502020204030204" pitchFamily="34" charset="0"/>
                <a:cs typeface="Calibri" panose="020F0502020204030204" pitchFamily="34" charset="0"/>
                <a:sym typeface="Calibri"/>
              </a:rPr>
              <a:t>Better Hydration</a:t>
            </a:r>
            <a:r>
              <a:rPr lang="en-US" dirty="0">
                <a:solidFill>
                  <a:srgbClr val="2F2F7B"/>
                </a:solidFill>
                <a:latin typeface="Calibri" panose="020F0502020204030204" pitchFamily="34" charset="0"/>
                <a:ea typeface="Calibri" panose="020F0502020204030204" pitchFamily="34" charset="0"/>
                <a:cs typeface="Calibri" panose="020F0502020204030204" pitchFamily="34" charset="0"/>
                <a:sym typeface="Calibri"/>
              </a:rPr>
              <a:t> – Lower </a:t>
            </a:r>
            <a:r>
              <a:rPr lang="en-US" dirty="0" err="1">
                <a:solidFill>
                  <a:srgbClr val="2F2F7B"/>
                </a:solidFill>
                <a:latin typeface="Calibri" panose="020F0502020204030204" pitchFamily="34" charset="0"/>
                <a:ea typeface="Calibri" panose="020F0502020204030204" pitchFamily="34" charset="0"/>
                <a:cs typeface="Calibri" panose="020F0502020204030204" pitchFamily="34" charset="0"/>
                <a:sym typeface="Calibri"/>
              </a:rPr>
              <a:t>transepidermal</a:t>
            </a:r>
            <a:r>
              <a:rPr lang="en-US" dirty="0">
                <a:solidFill>
                  <a:srgbClr val="2F2F7B"/>
                </a:solidFill>
                <a:latin typeface="Calibri" panose="020F0502020204030204" pitchFamily="34" charset="0"/>
                <a:ea typeface="Calibri" panose="020F0502020204030204" pitchFamily="34" charset="0"/>
                <a:cs typeface="Calibri" panose="020F0502020204030204" pitchFamily="34" charset="0"/>
                <a:sym typeface="Calibri"/>
              </a:rPr>
              <a:t> water loss (TEWL)</a:t>
            </a:r>
          </a:p>
          <a:p>
            <a:pPr marL="285750" indent="-285750">
              <a:buSzPct val="100000"/>
              <a:buFont typeface="Wingdings" panose="05000000000000000000" pitchFamily="2" charset="2"/>
              <a:buChar char="ü"/>
              <a:defRPr sz="1600">
                <a:solidFill>
                  <a:srgbClr val="595959"/>
                </a:solidFill>
                <a:latin typeface="+mn-lt"/>
                <a:ea typeface="+mn-ea"/>
                <a:cs typeface="+mn-cs"/>
                <a:sym typeface="Calibri"/>
              </a:defRPr>
            </a:pPr>
            <a:r>
              <a:rPr lang="en-US" b="1" dirty="0">
                <a:solidFill>
                  <a:srgbClr val="2F2F7B"/>
                </a:solidFill>
                <a:latin typeface="Calibri" panose="020F0502020204030204" pitchFamily="34" charset="0"/>
                <a:ea typeface="Calibri" panose="020F0502020204030204" pitchFamily="34" charset="0"/>
                <a:cs typeface="Calibri" panose="020F0502020204030204" pitchFamily="34" charset="0"/>
                <a:sym typeface="Calibri"/>
              </a:rPr>
              <a:t>Stronger Skin</a:t>
            </a:r>
            <a:r>
              <a:rPr lang="en-US" dirty="0">
                <a:solidFill>
                  <a:srgbClr val="2F2F7B"/>
                </a:solidFill>
                <a:latin typeface="Calibri" panose="020F0502020204030204" pitchFamily="34" charset="0"/>
                <a:ea typeface="Calibri" panose="020F0502020204030204" pitchFamily="34" charset="0"/>
                <a:cs typeface="Calibri" panose="020F0502020204030204" pitchFamily="34" charset="0"/>
                <a:sym typeface="Calibri"/>
              </a:rPr>
              <a:t> – Improved elasticity and resilience</a:t>
            </a:r>
          </a:p>
          <a:p>
            <a:pPr marL="285750" indent="-285750">
              <a:buSzPct val="100000"/>
              <a:buFont typeface="Wingdings" panose="05000000000000000000" pitchFamily="2" charset="2"/>
              <a:buChar char="ü"/>
              <a:defRPr sz="1600">
                <a:solidFill>
                  <a:srgbClr val="595959"/>
                </a:solidFill>
                <a:latin typeface="+mn-lt"/>
                <a:ea typeface="+mn-ea"/>
                <a:cs typeface="+mn-cs"/>
                <a:sym typeface="Calibri"/>
              </a:defRPr>
            </a:pPr>
            <a:r>
              <a:rPr lang="en-US" b="1" dirty="0">
                <a:solidFill>
                  <a:srgbClr val="2F2F7B"/>
                </a:solidFill>
                <a:latin typeface="Calibri" panose="020F0502020204030204" pitchFamily="34" charset="0"/>
                <a:ea typeface="Calibri" panose="020F0502020204030204" pitchFamily="34" charset="0"/>
                <a:cs typeface="Calibri" panose="020F0502020204030204" pitchFamily="34" charset="0"/>
                <a:sym typeface="Calibri"/>
              </a:rPr>
              <a:t>Boosted Hyaluronic Acid</a:t>
            </a:r>
            <a:r>
              <a:rPr lang="en-US" dirty="0">
                <a:solidFill>
                  <a:srgbClr val="2F2F7B"/>
                </a:solidFill>
                <a:latin typeface="Calibri" panose="020F0502020204030204" pitchFamily="34" charset="0"/>
                <a:ea typeface="Calibri" panose="020F0502020204030204" pitchFamily="34" charset="0"/>
                <a:cs typeface="Calibri" panose="020F0502020204030204" pitchFamily="34" charset="0"/>
                <a:sym typeface="Calibri"/>
              </a:rPr>
              <a:t> – More supple, plump skin</a:t>
            </a:r>
            <a:endParaRPr lang="en-US" dirty="0">
              <a:solidFill>
                <a:srgbClr val="2F2F7B"/>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Picture 6">
            <a:extLst>
              <a:ext uri="{FF2B5EF4-FFF2-40B4-BE49-F238E27FC236}">
                <a16:creationId xmlns:a16="http://schemas.microsoft.com/office/drawing/2014/main" id="{D0BD428A-37A4-BA4C-97B5-6F500E6EE3BB}"/>
              </a:ext>
            </a:extLst>
          </p:cNvPr>
          <p:cNvPicPr>
            <a:picLocks noChangeAspect="1"/>
          </p:cNvPicPr>
          <p:nvPr/>
        </p:nvPicPr>
        <p:blipFill>
          <a:blip r:embed="rId2"/>
          <a:stretch>
            <a:fillRect/>
          </a:stretch>
        </p:blipFill>
        <p:spPr>
          <a:xfrm>
            <a:off x="9743164" y="6184020"/>
            <a:ext cx="1938553" cy="399342"/>
          </a:xfrm>
          <a:prstGeom prst="rect">
            <a:avLst/>
          </a:prstGeom>
          <a:ln w="12700">
            <a:miter lim="400000"/>
          </a:ln>
        </p:spPr>
      </p:pic>
      <p:grpSp>
        <p:nvGrpSpPr>
          <p:cNvPr id="6" name="Group 5">
            <a:extLst>
              <a:ext uri="{FF2B5EF4-FFF2-40B4-BE49-F238E27FC236}">
                <a16:creationId xmlns:a16="http://schemas.microsoft.com/office/drawing/2014/main" id="{53FC9DF1-1AAB-AC61-A597-52C1AE1CDAD2}"/>
              </a:ext>
            </a:extLst>
          </p:cNvPr>
          <p:cNvGrpSpPr/>
          <p:nvPr/>
        </p:nvGrpSpPr>
        <p:grpSpPr>
          <a:xfrm>
            <a:off x="1276913" y="1390019"/>
            <a:ext cx="4989650" cy="4004278"/>
            <a:chOff x="1255271" y="1168701"/>
            <a:chExt cx="4989650" cy="4004278"/>
          </a:xfrm>
        </p:grpSpPr>
        <p:sp>
          <p:nvSpPr>
            <p:cNvPr id="2" name="Rounded Rectangle 1">
              <a:extLst>
                <a:ext uri="{FF2B5EF4-FFF2-40B4-BE49-F238E27FC236}">
                  <a16:creationId xmlns:a16="http://schemas.microsoft.com/office/drawing/2014/main" id="{82695113-9041-2957-B93C-542ED89CAC2F}"/>
                </a:ext>
              </a:extLst>
            </p:cNvPr>
            <p:cNvSpPr/>
            <p:nvPr/>
          </p:nvSpPr>
          <p:spPr>
            <a:xfrm>
              <a:off x="1255271" y="1168701"/>
              <a:ext cx="4989650" cy="4004278"/>
            </a:xfrm>
            <a:prstGeom prst="roundRect">
              <a:avLst>
                <a:gd name="adj" fmla="val 410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a:p>
          </p:txBody>
        </p:sp>
        <p:pic>
          <p:nvPicPr>
            <p:cNvPr id="10" name="Picture 2" descr="Picture 2">
              <a:extLst>
                <a:ext uri="{FF2B5EF4-FFF2-40B4-BE49-F238E27FC236}">
                  <a16:creationId xmlns:a16="http://schemas.microsoft.com/office/drawing/2014/main" id="{0149C084-826C-C143-BDB2-F2BDE9257682}"/>
                </a:ext>
              </a:extLst>
            </p:cNvPr>
            <p:cNvPicPr>
              <a:picLocks noChangeAspect="1"/>
            </p:cNvPicPr>
            <p:nvPr/>
          </p:nvPicPr>
          <p:blipFill>
            <a:blip r:embed="rId3"/>
            <a:stretch>
              <a:fillRect/>
            </a:stretch>
          </p:blipFill>
          <p:spPr>
            <a:xfrm>
              <a:off x="1621530" y="1260525"/>
              <a:ext cx="4088391" cy="3719513"/>
            </a:xfrm>
            <a:prstGeom prst="rect">
              <a:avLst/>
            </a:prstGeom>
            <a:ln w="12700">
              <a:miter lim="400000"/>
            </a:ln>
          </p:spPr>
        </p:pic>
      </p:grpSp>
      <p:sp>
        <p:nvSpPr>
          <p:cNvPr id="11" name="TextBox 4">
            <a:extLst>
              <a:ext uri="{FF2B5EF4-FFF2-40B4-BE49-F238E27FC236}">
                <a16:creationId xmlns:a16="http://schemas.microsoft.com/office/drawing/2014/main" id="{5DD42DFD-4FB8-6346-A157-73ACA62141B7}"/>
              </a:ext>
            </a:extLst>
          </p:cNvPr>
          <p:cNvSpPr txBox="1"/>
          <p:nvPr/>
        </p:nvSpPr>
        <p:spPr>
          <a:xfrm>
            <a:off x="1368894" y="5537689"/>
            <a:ext cx="4989650"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1200">
                <a:solidFill>
                  <a:srgbClr val="E46C0A"/>
                </a:solidFill>
                <a:latin typeface="+mn-lt"/>
                <a:ea typeface="+mn-ea"/>
                <a:cs typeface="+mn-cs"/>
                <a:sym typeface="Calibri"/>
              </a:defRPr>
            </a:pPr>
            <a:r>
              <a:rPr i="1" dirty="0">
                <a:solidFill>
                  <a:srgbClr val="4A5068"/>
                </a:solidFill>
                <a:latin typeface="Roboto Light" panose="02000000000000000000" pitchFamily="2" charset="0"/>
                <a:ea typeface="Roboto Light" panose="02000000000000000000" pitchFamily="2" charset="0"/>
              </a:rPr>
              <a:t>The study findings are published in the Journal of Functional Foods (2020).</a:t>
            </a:r>
            <a:br>
              <a:rPr i="1" dirty="0">
                <a:solidFill>
                  <a:srgbClr val="4A5068"/>
                </a:solidFill>
                <a:latin typeface="Roboto Light" panose="02000000000000000000" pitchFamily="2" charset="0"/>
                <a:ea typeface="Roboto Light" panose="02000000000000000000" pitchFamily="2" charset="0"/>
              </a:rPr>
            </a:br>
            <a:r>
              <a:rPr i="1" dirty="0">
                <a:solidFill>
                  <a:srgbClr val="4A5068"/>
                </a:solidFill>
                <a:latin typeface="Roboto Light" panose="02000000000000000000" pitchFamily="2" charset="0"/>
                <a:ea typeface="Roboto Light" panose="02000000000000000000" pitchFamily="2" charset="0"/>
              </a:rPr>
              <a:t>(</a:t>
            </a:r>
            <a:r>
              <a:rPr i="1" u="sng" dirty="0">
                <a:solidFill>
                  <a:srgbClr val="4A5068"/>
                </a:solidFill>
                <a:uFill>
                  <a:solidFill>
                    <a:srgbClr val="0000FF"/>
                  </a:solidFill>
                </a:uFill>
                <a:latin typeface="Roboto Light" panose="02000000000000000000" pitchFamily="2" charset="0"/>
                <a:ea typeface="Roboto Light" panose="02000000000000000000" pitchFamily="2" charset="0"/>
                <a:hlinkClick r:id="rId4">
                  <a:extLst>
                    <a:ext uri="{A12FA001-AC4F-418D-AE19-62706E023703}">
                      <ahyp:hlinkClr xmlns:ahyp="http://schemas.microsoft.com/office/drawing/2018/hyperlinkcolor" val="tx"/>
                    </a:ext>
                  </a:extLst>
                </a:hlinkClick>
              </a:rPr>
              <a:t>https://www.sciencedirect.com/science/article/pii/S1756464620300943</a:t>
            </a:r>
            <a:r>
              <a:rPr i="1" dirty="0">
                <a:solidFill>
                  <a:srgbClr val="4A5068"/>
                </a:solidFill>
                <a:latin typeface="Roboto Light" panose="02000000000000000000" pitchFamily="2" charset="0"/>
                <a:ea typeface="Roboto Light" panose="02000000000000000000" pitchFamily="2" charset="0"/>
              </a:rPr>
              <a:t>)</a:t>
            </a:r>
          </a:p>
          <a:p>
            <a:pPr>
              <a:defRPr sz="1200">
                <a:solidFill>
                  <a:srgbClr val="E46C0A"/>
                </a:solidFill>
                <a:latin typeface="+mn-lt"/>
                <a:ea typeface="+mn-ea"/>
                <a:cs typeface="+mn-cs"/>
                <a:sym typeface="Calibri"/>
              </a:defRPr>
            </a:pPr>
            <a:r>
              <a:rPr i="1" dirty="0">
                <a:solidFill>
                  <a:srgbClr val="4A5068"/>
                </a:solidFill>
                <a:latin typeface="Roboto Light" panose="02000000000000000000" pitchFamily="2" charset="0"/>
                <a:ea typeface="Roboto Light" panose="02000000000000000000" pitchFamily="2" charset="0"/>
              </a:rPr>
              <a:t>**</a:t>
            </a:r>
            <a:r>
              <a:rPr i="1" dirty="0" err="1">
                <a:solidFill>
                  <a:srgbClr val="4A5068"/>
                </a:solidFill>
                <a:latin typeface="Roboto Light" panose="02000000000000000000" pitchFamily="2" charset="0"/>
                <a:ea typeface="Roboto Light" panose="02000000000000000000" pitchFamily="2" charset="0"/>
              </a:rPr>
              <a:t>BioCell</a:t>
            </a:r>
            <a:r>
              <a:rPr i="1" dirty="0">
                <a:solidFill>
                  <a:srgbClr val="4A5068"/>
                </a:solidFill>
                <a:latin typeface="Roboto Light" panose="02000000000000000000" pitchFamily="2" charset="0"/>
                <a:ea typeface="Roboto Light" panose="02000000000000000000" pitchFamily="2" charset="0"/>
              </a:rPr>
              <a:t> Collagen</a:t>
            </a:r>
            <a:r>
              <a:rPr lang="en-US" i="1" dirty="0">
                <a:solidFill>
                  <a:srgbClr val="4A5068"/>
                </a:solidFill>
                <a:latin typeface="Roboto Light" panose="02000000000000000000" pitchFamily="2" charset="0"/>
                <a:ea typeface="Roboto Light" panose="02000000000000000000" pitchFamily="2" charset="0"/>
              </a:rPr>
              <a:t>®</a:t>
            </a:r>
            <a:r>
              <a:rPr i="1" dirty="0">
                <a:solidFill>
                  <a:srgbClr val="4A5068"/>
                </a:solidFill>
                <a:latin typeface="Roboto Light" panose="02000000000000000000" pitchFamily="2" charset="0"/>
                <a:ea typeface="Roboto Light" panose="02000000000000000000" pitchFamily="2" charset="0"/>
              </a:rPr>
              <a:t> cannot replace sunscreen</a:t>
            </a:r>
          </a:p>
        </p:txBody>
      </p:sp>
    </p:spTree>
    <p:extLst>
      <p:ext uri="{BB962C8B-B14F-4D97-AF65-F5344CB8AC3E}">
        <p14:creationId xmlns:p14="http://schemas.microsoft.com/office/powerpoint/2010/main" val="665937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5CF385-841C-CA46-86D2-5841021349CE}"/>
              </a:ext>
            </a:extLst>
          </p:cNvPr>
          <p:cNvSpPr txBox="1"/>
          <p:nvPr/>
        </p:nvSpPr>
        <p:spPr>
          <a:xfrm>
            <a:off x="969460" y="296128"/>
            <a:ext cx="9567280" cy="1323439"/>
          </a:xfrm>
          <a:prstGeom prst="rect">
            <a:avLst/>
          </a:prstGeom>
          <a:noFill/>
        </p:spPr>
        <p:txBody>
          <a:bodyPr wrap="square" rtlCol="0">
            <a:spAutoFit/>
          </a:bodyPr>
          <a:lstStyle/>
          <a:p>
            <a:pPr>
              <a:defRPr>
                <a:solidFill>
                  <a:srgbClr val="FFFFFF"/>
                </a:solidFill>
              </a:defRPr>
            </a:pPr>
            <a:r>
              <a:rPr lang="en-US" sz="4000" b="1" dirty="0">
                <a:solidFill>
                  <a:srgbClr val="2A2D88"/>
                </a:solidFill>
                <a:latin typeface="Roboto" panose="02000000000000000000" pitchFamily="2" charset="0"/>
                <a:ea typeface="Roboto" panose="02000000000000000000" pitchFamily="2" charset="0"/>
                <a:cs typeface="Arial" panose="020B0604020202020204" pitchFamily="34" charset="0"/>
              </a:rPr>
              <a:t>Skin Health Structure Function Claims &amp; Clinical Dosage</a:t>
            </a:r>
          </a:p>
        </p:txBody>
      </p:sp>
      <p:sp>
        <p:nvSpPr>
          <p:cNvPr id="12" name="TextBox 11">
            <a:extLst>
              <a:ext uri="{FF2B5EF4-FFF2-40B4-BE49-F238E27FC236}">
                <a16:creationId xmlns:a16="http://schemas.microsoft.com/office/drawing/2014/main" id="{5F647658-901F-5744-829D-B5AF396FEB66}"/>
              </a:ext>
            </a:extLst>
          </p:cNvPr>
          <p:cNvSpPr txBox="1"/>
          <p:nvPr/>
        </p:nvSpPr>
        <p:spPr>
          <a:xfrm>
            <a:off x="1110899" y="2372541"/>
            <a:ext cx="4479203"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defRPr sz="1600">
                <a:solidFill>
                  <a:srgbClr val="E46C0A"/>
                </a:solidFill>
                <a:latin typeface="+mn-lt"/>
                <a:ea typeface="+mn-ea"/>
                <a:cs typeface="+mn-cs"/>
                <a:sym typeface="Calibri"/>
              </a:defRPr>
            </a:pPr>
            <a:r>
              <a:rPr lang="en-US" sz="2400" b="1" dirty="0">
                <a:solidFill>
                  <a:srgbClr val="BC4E92"/>
                </a:solidFill>
                <a:latin typeface="Roboto" panose="02000000000000000000" pitchFamily="2" charset="0"/>
                <a:ea typeface="Roboto" panose="02000000000000000000" pitchFamily="2" charset="0"/>
                <a:cs typeface="Arial" panose="020B0604020202020204" pitchFamily="34" charset="0"/>
              </a:rPr>
              <a:t>Meets Gold Standard of Two Human Clinical Studies</a:t>
            </a:r>
          </a:p>
        </p:txBody>
      </p:sp>
      <p:sp>
        <p:nvSpPr>
          <p:cNvPr id="13" name="TextBox 10">
            <a:extLst>
              <a:ext uri="{FF2B5EF4-FFF2-40B4-BE49-F238E27FC236}">
                <a16:creationId xmlns:a16="http://schemas.microsoft.com/office/drawing/2014/main" id="{B1A10B97-6E6B-E54E-8B23-5B3A5F0885B6}"/>
              </a:ext>
            </a:extLst>
          </p:cNvPr>
          <p:cNvSpPr txBox="1"/>
          <p:nvPr/>
        </p:nvSpPr>
        <p:spPr>
          <a:xfrm>
            <a:off x="1110900" y="3294791"/>
            <a:ext cx="4042126" cy="1323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342900" indent="-342900">
              <a:buFont typeface="Wingdings" panose="05000000000000000000" pitchFamily="2" charset="2"/>
              <a:buChar char="ü"/>
              <a:defRPr sz="1400" b="1">
                <a:solidFill>
                  <a:srgbClr val="E46C0A"/>
                </a:solidFill>
                <a:latin typeface="+mn-lt"/>
                <a:ea typeface="+mn-ea"/>
                <a:cs typeface="+mn-cs"/>
                <a:sym typeface="Calibri"/>
              </a:defRPr>
            </a:pPr>
            <a:r>
              <a:rPr lang="en-US" sz="2000" dirty="0">
                <a:solidFill>
                  <a:srgbClr val="2F2F7B"/>
                </a:solidFill>
                <a:latin typeface="Roboto Light" panose="02000000000000000000" pitchFamily="2" charset="0"/>
                <a:ea typeface="Roboto Light" panose="02000000000000000000" pitchFamily="2" charset="0"/>
              </a:rPr>
              <a:t>Dietary supplements that contain a daily dosage of </a:t>
            </a:r>
            <a:r>
              <a:rPr lang="en-US" sz="2000" dirty="0">
                <a:solidFill>
                  <a:srgbClr val="2F2F7B"/>
                </a:solidFill>
                <a:latin typeface="Roboto" panose="02000000000000000000" pitchFamily="2" charset="0"/>
                <a:ea typeface="Roboto" panose="02000000000000000000" pitchFamily="2" charset="0"/>
              </a:rPr>
              <a:t>1 gram of BioCell Collagen® can substantiate:</a:t>
            </a:r>
            <a:endParaRPr sz="2000" dirty="0">
              <a:solidFill>
                <a:srgbClr val="2F2F7B"/>
              </a:solidFill>
              <a:latin typeface="Roboto" panose="02000000000000000000" pitchFamily="2" charset="0"/>
              <a:ea typeface="Roboto" panose="02000000000000000000" pitchFamily="2" charset="0"/>
            </a:endParaRPr>
          </a:p>
        </p:txBody>
      </p:sp>
      <p:pic>
        <p:nvPicPr>
          <p:cNvPr id="4" name="Picture 3">
            <a:extLst>
              <a:ext uri="{FF2B5EF4-FFF2-40B4-BE49-F238E27FC236}">
                <a16:creationId xmlns:a16="http://schemas.microsoft.com/office/drawing/2014/main" id="{1D4A6D15-0093-E10E-C9DC-9C7DEEC0F1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0103" y="1323970"/>
            <a:ext cx="6104507" cy="5265082"/>
          </a:xfrm>
          <a:prstGeom prst="rect">
            <a:avLst/>
          </a:prstGeom>
        </p:spPr>
      </p:pic>
    </p:spTree>
    <p:extLst>
      <p:ext uri="{BB962C8B-B14F-4D97-AF65-F5344CB8AC3E}">
        <p14:creationId xmlns:p14="http://schemas.microsoft.com/office/powerpoint/2010/main" val="20287971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5CF385-841C-CA46-86D2-5841021349CE}"/>
              </a:ext>
            </a:extLst>
          </p:cNvPr>
          <p:cNvSpPr txBox="1"/>
          <p:nvPr/>
        </p:nvSpPr>
        <p:spPr>
          <a:xfrm>
            <a:off x="565079" y="236305"/>
            <a:ext cx="11116638" cy="707886"/>
          </a:xfrm>
          <a:prstGeom prst="rect">
            <a:avLst/>
          </a:prstGeom>
          <a:noFill/>
        </p:spPr>
        <p:txBody>
          <a:bodyPr wrap="square" rtlCol="0">
            <a:spAutoFit/>
          </a:bodyPr>
          <a:lstStyle/>
          <a:p>
            <a:pPr algn="ctr">
              <a:defRPr>
                <a:solidFill>
                  <a:srgbClr val="FFFFFF"/>
                </a:solidFill>
              </a:defRPr>
            </a:pPr>
            <a:r>
              <a:rPr lang="en-US" sz="4000" b="1" dirty="0" err="1">
                <a:solidFill>
                  <a:srgbClr val="2A2D88"/>
                </a:solidFill>
                <a:latin typeface="Roboto" panose="02000000000000000000" pitchFamily="2" charset="0"/>
                <a:ea typeface="Roboto" panose="02000000000000000000" pitchFamily="2" charset="0"/>
                <a:cs typeface="Arial" panose="020B0604020202020204" pitchFamily="34" charset="0"/>
              </a:rPr>
              <a:t>BioCell</a:t>
            </a:r>
            <a:r>
              <a:rPr lang="en-US" sz="4000" b="1" dirty="0">
                <a:solidFill>
                  <a:srgbClr val="2A2D88"/>
                </a:solidFill>
                <a:latin typeface="Roboto" panose="02000000000000000000" pitchFamily="2" charset="0"/>
                <a:ea typeface="Roboto" panose="02000000000000000000" pitchFamily="2" charset="0"/>
                <a:cs typeface="Arial" panose="020B0604020202020204" pitchFamily="34" charset="0"/>
              </a:rPr>
              <a:t> Collagen</a:t>
            </a:r>
            <a:r>
              <a:rPr lang="en-US" sz="4000" b="1" baseline="30000" dirty="0">
                <a:solidFill>
                  <a:srgbClr val="2A2D88"/>
                </a:solidFill>
                <a:latin typeface="Roboto" panose="02000000000000000000" pitchFamily="2" charset="0"/>
                <a:ea typeface="Roboto" panose="02000000000000000000" pitchFamily="2" charset="0"/>
                <a:cs typeface="Arial" panose="020B0604020202020204" pitchFamily="34" charset="0"/>
              </a:rPr>
              <a:t>®</a:t>
            </a:r>
            <a:r>
              <a:rPr lang="en-US" sz="4000" b="1" dirty="0">
                <a:solidFill>
                  <a:srgbClr val="2A2D88"/>
                </a:solidFill>
                <a:latin typeface="Roboto" panose="02000000000000000000" pitchFamily="2" charset="0"/>
                <a:ea typeface="Roboto" panose="02000000000000000000" pitchFamily="2" charset="0"/>
                <a:cs typeface="Arial" panose="020B0604020202020204" pitchFamily="34" charset="0"/>
              </a:rPr>
              <a:t> Joint Health Human Studies</a:t>
            </a:r>
          </a:p>
        </p:txBody>
      </p:sp>
      <p:pic>
        <p:nvPicPr>
          <p:cNvPr id="10" name="Picture 9" descr="Picture 6">
            <a:extLst>
              <a:ext uri="{FF2B5EF4-FFF2-40B4-BE49-F238E27FC236}">
                <a16:creationId xmlns:a16="http://schemas.microsoft.com/office/drawing/2014/main" id="{2EE7A787-28A3-A24C-9156-DF36E9749DBA}"/>
              </a:ext>
            </a:extLst>
          </p:cNvPr>
          <p:cNvPicPr>
            <a:picLocks noChangeAspect="1"/>
          </p:cNvPicPr>
          <p:nvPr/>
        </p:nvPicPr>
        <p:blipFill>
          <a:blip r:embed="rId3"/>
          <a:stretch>
            <a:fillRect/>
          </a:stretch>
        </p:blipFill>
        <p:spPr>
          <a:xfrm>
            <a:off x="9743164" y="6184020"/>
            <a:ext cx="1938553" cy="399342"/>
          </a:xfrm>
          <a:prstGeom prst="rect">
            <a:avLst/>
          </a:prstGeom>
          <a:ln w="12700">
            <a:miter lim="400000"/>
          </a:ln>
        </p:spPr>
      </p:pic>
      <p:sp>
        <p:nvSpPr>
          <p:cNvPr id="5" name="TextBox 4">
            <a:extLst>
              <a:ext uri="{FF2B5EF4-FFF2-40B4-BE49-F238E27FC236}">
                <a16:creationId xmlns:a16="http://schemas.microsoft.com/office/drawing/2014/main" id="{3B33E63F-C506-BC3A-B9FD-A1714BC5932F}"/>
              </a:ext>
            </a:extLst>
          </p:cNvPr>
          <p:cNvSpPr txBox="1"/>
          <p:nvPr/>
        </p:nvSpPr>
        <p:spPr>
          <a:xfrm>
            <a:off x="6123398" y="3003463"/>
            <a:ext cx="5105401" cy="707886"/>
          </a:xfrm>
          <a:prstGeom prst="rect">
            <a:avLst/>
          </a:prstGeom>
          <a:noFill/>
        </p:spPr>
        <p:txBody>
          <a:bodyPr wrap="square" rtlCol="0">
            <a:spAutoFit/>
          </a:bodyPr>
          <a:lstStyle/>
          <a:p>
            <a:pPr marL="285750" indent="-285750">
              <a:buFont typeface="Wingdings" pitchFamily="2" charset="2"/>
              <a:buChar char="ü"/>
            </a:pPr>
            <a:r>
              <a:rPr lang="en-PK" sz="2000" dirty="0">
                <a:solidFill>
                  <a:srgbClr val="2F2F7B"/>
                </a:solidFill>
                <a:latin typeface="Roboto Light" panose="02000000000000000000" pitchFamily="2" charset="0"/>
                <a:ea typeface="Roboto Light" panose="02000000000000000000" pitchFamily="2" charset="0"/>
              </a:rPr>
              <a:t>Promotes Joint comfort and mobility*</a:t>
            </a:r>
          </a:p>
          <a:p>
            <a:pPr marL="285750" indent="-285750">
              <a:buFont typeface="Wingdings" pitchFamily="2" charset="2"/>
              <a:buChar char="ü"/>
            </a:pPr>
            <a:r>
              <a:rPr lang="en-PK" sz="2000" dirty="0">
                <a:solidFill>
                  <a:srgbClr val="2F2F7B"/>
                </a:solidFill>
                <a:latin typeface="Roboto Light" panose="02000000000000000000" pitchFamily="2" charset="0"/>
                <a:ea typeface="Roboto Light" panose="02000000000000000000" pitchFamily="2" charset="0"/>
              </a:rPr>
              <a:t>Boosts collagen type II &amp; hyaluronic acid*</a:t>
            </a:r>
          </a:p>
        </p:txBody>
      </p:sp>
      <p:sp>
        <p:nvSpPr>
          <p:cNvPr id="6" name="TextBox 5">
            <a:extLst>
              <a:ext uri="{FF2B5EF4-FFF2-40B4-BE49-F238E27FC236}">
                <a16:creationId xmlns:a16="http://schemas.microsoft.com/office/drawing/2014/main" id="{995C8C32-D179-EE3E-FF5A-D74FF3D6872A}"/>
              </a:ext>
            </a:extLst>
          </p:cNvPr>
          <p:cNvSpPr txBox="1"/>
          <p:nvPr/>
        </p:nvSpPr>
        <p:spPr>
          <a:xfrm>
            <a:off x="5719761" y="2290457"/>
            <a:ext cx="6586538" cy="646331"/>
          </a:xfrm>
          <a:prstGeom prst="rect">
            <a:avLst/>
          </a:prstGeom>
          <a:noFill/>
        </p:spPr>
        <p:txBody>
          <a:bodyPr wrap="square" rtlCol="0">
            <a:spAutoFit/>
          </a:bodyPr>
          <a:lstStyle/>
          <a:p>
            <a:pPr algn="ctr"/>
            <a:r>
              <a:rPr lang="en-PK" sz="3600" b="1" dirty="0">
                <a:solidFill>
                  <a:srgbClr val="2F2F7B"/>
                </a:solidFill>
                <a:latin typeface="Roboto" panose="02000000000000000000" pitchFamily="2" charset="0"/>
                <a:ea typeface="Roboto" panose="02000000000000000000" pitchFamily="2" charset="0"/>
              </a:rPr>
              <a:t>Not All Collagens Are Alike</a:t>
            </a:r>
            <a:r>
              <a:rPr lang="en-PK" sz="2400" b="1" baseline="30000" dirty="0">
                <a:solidFill>
                  <a:srgbClr val="2F2F7B"/>
                </a:solidFill>
                <a:latin typeface="Roboto" panose="02000000000000000000" pitchFamily="2" charset="0"/>
                <a:ea typeface="Roboto" panose="02000000000000000000" pitchFamily="2" charset="0"/>
              </a:rPr>
              <a:t>TM</a:t>
            </a:r>
            <a:endParaRPr lang="en-PK" sz="3600" b="1" baseline="30000" dirty="0">
              <a:solidFill>
                <a:srgbClr val="2F2F7B"/>
              </a:solidFill>
              <a:latin typeface="Roboto" panose="02000000000000000000" pitchFamily="2" charset="0"/>
              <a:ea typeface="Roboto" panose="02000000000000000000" pitchFamily="2" charset="0"/>
            </a:endParaRPr>
          </a:p>
        </p:txBody>
      </p:sp>
      <p:pic>
        <p:nvPicPr>
          <p:cNvPr id="4" name="Picture 3">
            <a:extLst>
              <a:ext uri="{FF2B5EF4-FFF2-40B4-BE49-F238E27FC236}">
                <a16:creationId xmlns:a16="http://schemas.microsoft.com/office/drawing/2014/main" id="{EE22987A-4EA1-3D5D-9C73-DCE8F12659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671" y="1112871"/>
            <a:ext cx="4308090" cy="4973035"/>
          </a:xfrm>
          <a:prstGeom prst="roundRect">
            <a:avLst>
              <a:gd name="adj" fmla="val 8594"/>
            </a:avLst>
          </a:prstGeom>
          <a:solidFill>
            <a:srgbClr val="FFFFFF">
              <a:shade val="85000"/>
            </a:srgbClr>
          </a:solidFill>
          <a:ln>
            <a:noFill/>
          </a:ln>
          <a:effectLst>
            <a:reflection blurRad="12700" stA="20906" endPos="6361" dist="5000" dir="5400000" sy="-100000" algn="bl" rotWithShape="0"/>
          </a:effectLst>
        </p:spPr>
      </p:pic>
    </p:spTree>
    <p:extLst>
      <p:ext uri="{BB962C8B-B14F-4D97-AF65-F5344CB8AC3E}">
        <p14:creationId xmlns:p14="http://schemas.microsoft.com/office/powerpoint/2010/main" val="4196275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5CF385-841C-CA46-86D2-5841021349CE}"/>
              </a:ext>
            </a:extLst>
          </p:cNvPr>
          <p:cNvSpPr txBox="1"/>
          <p:nvPr/>
        </p:nvSpPr>
        <p:spPr>
          <a:xfrm>
            <a:off x="565079" y="236305"/>
            <a:ext cx="11116638" cy="1200329"/>
          </a:xfrm>
          <a:prstGeom prst="rect">
            <a:avLst/>
          </a:prstGeom>
          <a:noFill/>
        </p:spPr>
        <p:txBody>
          <a:bodyPr wrap="square" rtlCol="0">
            <a:spAutoFit/>
          </a:bodyPr>
          <a:lstStyle/>
          <a:p>
            <a:pPr algn="ctr"/>
            <a:r>
              <a:rPr lang="en-US" sz="4000" b="1" dirty="0" err="1">
                <a:solidFill>
                  <a:srgbClr val="2A2D88"/>
                </a:solidFill>
                <a:latin typeface="Roboto" panose="02000000000000000000" pitchFamily="2" charset="0"/>
                <a:ea typeface="Roboto" panose="02000000000000000000" pitchFamily="2" charset="0"/>
                <a:cs typeface="Arial" panose="020B0604020202020204" pitchFamily="34" charset="0"/>
              </a:rPr>
              <a:t>BioCell</a:t>
            </a:r>
            <a:r>
              <a:rPr lang="en-US" sz="4000" b="1" dirty="0">
                <a:solidFill>
                  <a:srgbClr val="2A2D88"/>
                </a:solidFill>
                <a:latin typeface="Roboto" panose="02000000000000000000" pitchFamily="2" charset="0"/>
                <a:ea typeface="Roboto" panose="02000000000000000000" pitchFamily="2" charset="0"/>
                <a:cs typeface="Arial" panose="020B0604020202020204" pitchFamily="34" charset="0"/>
              </a:rPr>
              <a:t> Collagen</a:t>
            </a:r>
            <a:r>
              <a:rPr lang="en-US" sz="4000" b="1" baseline="30000" dirty="0">
                <a:solidFill>
                  <a:srgbClr val="2A2D88"/>
                </a:solidFill>
                <a:latin typeface="Roboto" panose="02000000000000000000" pitchFamily="2" charset="0"/>
                <a:ea typeface="Roboto" panose="02000000000000000000" pitchFamily="2" charset="0"/>
                <a:cs typeface="Arial" panose="020B0604020202020204" pitchFamily="34" charset="0"/>
              </a:rPr>
              <a:t>®</a:t>
            </a:r>
          </a:p>
          <a:p>
            <a:pPr algn="ctr"/>
            <a:r>
              <a:rPr lang="en-US" sz="3200" dirty="0">
                <a:solidFill>
                  <a:srgbClr val="2A2D88"/>
                </a:solidFill>
                <a:latin typeface="Roboto" panose="02000000000000000000" pitchFamily="2" charset="0"/>
                <a:ea typeface="Roboto" panose="02000000000000000000" pitchFamily="2" charset="0"/>
                <a:cs typeface="Arial" panose="020B0604020202020204" pitchFamily="34" charset="0"/>
              </a:rPr>
              <a:t>Joint Health Human Clinical Trial (2004)</a:t>
            </a:r>
          </a:p>
        </p:txBody>
      </p:sp>
      <p:pic>
        <p:nvPicPr>
          <p:cNvPr id="5" name="Picture 4" descr="Picture 6">
            <a:extLst>
              <a:ext uri="{FF2B5EF4-FFF2-40B4-BE49-F238E27FC236}">
                <a16:creationId xmlns:a16="http://schemas.microsoft.com/office/drawing/2014/main" id="{D0BD428A-37A4-BA4C-97B5-6F500E6EE3BB}"/>
              </a:ext>
            </a:extLst>
          </p:cNvPr>
          <p:cNvPicPr>
            <a:picLocks noChangeAspect="1"/>
          </p:cNvPicPr>
          <p:nvPr/>
        </p:nvPicPr>
        <p:blipFill>
          <a:blip r:embed="rId2"/>
          <a:stretch>
            <a:fillRect/>
          </a:stretch>
        </p:blipFill>
        <p:spPr>
          <a:xfrm>
            <a:off x="9743164" y="6184020"/>
            <a:ext cx="1938553" cy="399342"/>
          </a:xfrm>
          <a:prstGeom prst="rect">
            <a:avLst/>
          </a:prstGeom>
          <a:ln w="12700">
            <a:miter lim="400000"/>
          </a:ln>
        </p:spPr>
      </p:pic>
      <p:sp>
        <p:nvSpPr>
          <p:cNvPr id="7" name="TextBox 2">
            <a:extLst>
              <a:ext uri="{FF2B5EF4-FFF2-40B4-BE49-F238E27FC236}">
                <a16:creationId xmlns:a16="http://schemas.microsoft.com/office/drawing/2014/main" id="{35248BEF-FAC5-964B-A951-886CF484B375}"/>
              </a:ext>
            </a:extLst>
          </p:cNvPr>
          <p:cNvSpPr txBox="1"/>
          <p:nvPr/>
        </p:nvSpPr>
        <p:spPr>
          <a:xfrm>
            <a:off x="1872507" y="5798864"/>
            <a:ext cx="3953560"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1200">
                <a:solidFill>
                  <a:srgbClr val="E46C0A"/>
                </a:solidFill>
                <a:latin typeface="+mn-lt"/>
                <a:ea typeface="+mn-ea"/>
                <a:cs typeface="+mn-cs"/>
                <a:sym typeface="Calibri"/>
              </a:defRPr>
            </a:pPr>
            <a:r>
              <a:rPr lang="en-US" i="1" dirty="0">
                <a:solidFill>
                  <a:schemeClr val="tx1">
                    <a:lumMod val="75000"/>
                  </a:schemeClr>
                </a:solidFill>
                <a:latin typeface="Roboto Light" panose="02000000000000000000" pitchFamily="2" charset="0"/>
                <a:ea typeface="Roboto Light" panose="02000000000000000000" pitchFamily="2" charset="0"/>
              </a:rPr>
              <a:t>The study details were presented at the international conference of Experimental Biology, 2004, Washington, DC.</a:t>
            </a:r>
          </a:p>
        </p:txBody>
      </p:sp>
      <p:grpSp>
        <p:nvGrpSpPr>
          <p:cNvPr id="28" name="Group 27">
            <a:extLst>
              <a:ext uri="{FF2B5EF4-FFF2-40B4-BE49-F238E27FC236}">
                <a16:creationId xmlns:a16="http://schemas.microsoft.com/office/drawing/2014/main" id="{E1159748-226D-F364-9802-4A5AB2A72FD2}"/>
              </a:ext>
            </a:extLst>
          </p:cNvPr>
          <p:cNvGrpSpPr/>
          <p:nvPr/>
        </p:nvGrpSpPr>
        <p:grpSpPr>
          <a:xfrm>
            <a:off x="1498305" y="1594090"/>
            <a:ext cx="4327761" cy="4157901"/>
            <a:chOff x="1498305" y="1594090"/>
            <a:chExt cx="4327761" cy="4157901"/>
          </a:xfrm>
        </p:grpSpPr>
        <p:grpSp>
          <p:nvGrpSpPr>
            <p:cNvPr id="18" name="Group 17">
              <a:extLst>
                <a:ext uri="{FF2B5EF4-FFF2-40B4-BE49-F238E27FC236}">
                  <a16:creationId xmlns:a16="http://schemas.microsoft.com/office/drawing/2014/main" id="{19EDE709-F3D8-380D-277D-B1E6E8B6C64F}"/>
                </a:ext>
              </a:extLst>
            </p:cNvPr>
            <p:cNvGrpSpPr/>
            <p:nvPr/>
          </p:nvGrpSpPr>
          <p:grpSpPr>
            <a:xfrm>
              <a:off x="1498305" y="1594090"/>
              <a:ext cx="4327761" cy="4157901"/>
              <a:chOff x="1546001" y="1633911"/>
              <a:chExt cx="4380313" cy="4208391"/>
            </a:xfrm>
          </p:grpSpPr>
          <p:graphicFrame>
            <p:nvGraphicFramePr>
              <p:cNvPr id="6" name="Chart 5">
                <a:extLst>
                  <a:ext uri="{FF2B5EF4-FFF2-40B4-BE49-F238E27FC236}">
                    <a16:creationId xmlns:a16="http://schemas.microsoft.com/office/drawing/2014/main" id="{F1879B9A-F959-8C6D-3E59-B243CCB1F7E0}"/>
                  </a:ext>
                </a:extLst>
              </p:cNvPr>
              <p:cNvGraphicFramePr/>
              <p:nvPr>
                <p:extLst>
                  <p:ext uri="{D42A27DB-BD31-4B8C-83A1-F6EECF244321}">
                    <p14:modId xmlns:p14="http://schemas.microsoft.com/office/powerpoint/2010/main" val="1385913087"/>
                  </p:ext>
                </p:extLst>
              </p:nvPr>
            </p:nvGraphicFramePr>
            <p:xfrm>
              <a:off x="1546001" y="1633911"/>
              <a:ext cx="4380313" cy="4208391"/>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855DD035-C6EA-4472-2D59-6BF822BD3CA9}"/>
                  </a:ext>
                </a:extLst>
              </p:cNvPr>
              <p:cNvSpPr txBox="1"/>
              <p:nvPr/>
            </p:nvSpPr>
            <p:spPr>
              <a:xfrm>
                <a:off x="4217707" y="3671250"/>
                <a:ext cx="1366957" cy="809936"/>
              </a:xfrm>
              <a:prstGeom prst="rect">
                <a:avLst/>
              </a:prstGeom>
              <a:noFill/>
              <a:effectLst>
                <a:softEdge rad="0"/>
              </a:effectLst>
            </p:spPr>
            <p:txBody>
              <a:bodyPr wrap="square" rtlCol="0">
                <a:spAutoFit/>
              </a:bodyPr>
              <a:lstStyle/>
              <a:p>
                <a:pPr algn="r"/>
                <a:r>
                  <a:rPr lang="en-PK" b="1" dirty="0">
                    <a:solidFill>
                      <a:srgbClr val="BC4E92"/>
                    </a:solidFill>
                    <a:latin typeface="Roboto" panose="02000000000000000000" pitchFamily="2" charset="0"/>
                    <a:ea typeface="Roboto" panose="02000000000000000000" pitchFamily="2" charset="0"/>
                  </a:rPr>
                  <a:t>40%</a:t>
                </a:r>
              </a:p>
              <a:p>
                <a:pPr algn="r"/>
                <a:r>
                  <a:rPr lang="en-PK" sz="1400" b="1" dirty="0">
                    <a:solidFill>
                      <a:srgbClr val="BC4E92"/>
                    </a:solidFill>
                    <a:latin typeface="Roboto" panose="02000000000000000000" pitchFamily="2" charset="0"/>
                    <a:ea typeface="Roboto" panose="02000000000000000000" pitchFamily="2" charset="0"/>
                  </a:rPr>
                  <a:t>Average</a:t>
                </a:r>
              </a:p>
              <a:p>
                <a:pPr algn="r"/>
                <a:r>
                  <a:rPr lang="en-PK" sz="1400" b="1" dirty="0">
                    <a:solidFill>
                      <a:srgbClr val="BC4E92"/>
                    </a:solidFill>
                    <a:latin typeface="Roboto" panose="02000000000000000000" pitchFamily="2" charset="0"/>
                    <a:ea typeface="Roboto" panose="02000000000000000000" pitchFamily="2" charset="0"/>
                  </a:rPr>
                  <a:t>Improvement</a:t>
                </a:r>
              </a:p>
            </p:txBody>
          </p:sp>
        </p:grpSp>
        <p:cxnSp>
          <p:nvCxnSpPr>
            <p:cNvPr id="25" name="Straight Arrow Connector 24">
              <a:extLst>
                <a:ext uri="{FF2B5EF4-FFF2-40B4-BE49-F238E27FC236}">
                  <a16:creationId xmlns:a16="http://schemas.microsoft.com/office/drawing/2014/main" id="{249E91A4-769F-D643-6EEC-90B97CF0EC63}"/>
                </a:ext>
              </a:extLst>
            </p:cNvPr>
            <p:cNvCxnSpPr>
              <a:cxnSpLocks/>
            </p:cNvCxnSpPr>
            <p:nvPr/>
          </p:nvCxnSpPr>
          <p:spPr>
            <a:xfrm>
              <a:off x="5468687" y="2453833"/>
              <a:ext cx="0" cy="2789498"/>
            </a:xfrm>
            <a:prstGeom prst="straightConnector1">
              <a:avLst/>
            </a:prstGeom>
            <a:ln w="28575">
              <a:solidFill>
                <a:srgbClr val="BC4E92"/>
              </a:solidFill>
              <a:headEnd type="triangle"/>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2" name="Table 1"/>
          <p:cNvGraphicFramePr>
            <a:graphicFrameLocks noGrp="1"/>
          </p:cNvGraphicFramePr>
          <p:nvPr>
            <p:extLst>
              <p:ext uri="{D42A27DB-BD31-4B8C-83A1-F6EECF244321}">
                <p14:modId xmlns:p14="http://schemas.microsoft.com/office/powerpoint/2010/main" val="3899888622"/>
              </p:ext>
            </p:extLst>
          </p:nvPr>
        </p:nvGraphicFramePr>
        <p:xfrm>
          <a:off x="6096000" y="2134371"/>
          <a:ext cx="5784909" cy="3108960"/>
        </p:xfrm>
        <a:graphic>
          <a:graphicData uri="http://schemas.openxmlformats.org/drawingml/2006/table">
            <a:tbl>
              <a:tblPr firstRow="1" bandRow="1">
                <a:tableStyleId>{5C22544A-7EE6-4342-B048-85BDC9FD1C3A}</a:tableStyleId>
              </a:tblPr>
              <a:tblGrid>
                <a:gridCol w="1606919">
                  <a:extLst>
                    <a:ext uri="{9D8B030D-6E8A-4147-A177-3AD203B41FA5}">
                      <a16:colId xmlns:a16="http://schemas.microsoft.com/office/drawing/2014/main" val="20000"/>
                    </a:ext>
                  </a:extLst>
                </a:gridCol>
                <a:gridCol w="4177990">
                  <a:extLst>
                    <a:ext uri="{9D8B030D-6E8A-4147-A177-3AD203B41FA5}">
                      <a16:colId xmlns:a16="http://schemas.microsoft.com/office/drawing/2014/main" val="20001"/>
                    </a:ext>
                  </a:extLst>
                </a:gridCol>
              </a:tblGrid>
              <a:tr h="457200">
                <a:tc>
                  <a:txBody>
                    <a:bodyPr/>
                    <a:lstStyle/>
                    <a:p>
                      <a:r>
                        <a:rPr sz="1600" dirty="0">
                          <a:latin typeface="Calibri"/>
                        </a:rPr>
                        <a:t>Trial Design</a:t>
                      </a:r>
                    </a:p>
                  </a:txBody>
                  <a:tcPr/>
                </a:tc>
                <a:tc>
                  <a:txBody>
                    <a:bodyPr/>
                    <a:lstStyle/>
                    <a:p>
                      <a:r>
                        <a:rPr sz="1600" dirty="0">
                          <a:latin typeface="Calibri"/>
                        </a:rPr>
                        <a:t>Randomized, Double-Blind, Placebo-Controlled Pilot Trial</a:t>
                      </a:r>
                    </a:p>
                  </a:txBody>
                  <a:tcPr/>
                </a:tc>
                <a:extLst>
                  <a:ext uri="{0D108BD9-81ED-4DB2-BD59-A6C34878D82A}">
                    <a16:rowId xmlns:a16="http://schemas.microsoft.com/office/drawing/2014/main" val="10000"/>
                  </a:ext>
                </a:extLst>
              </a:tr>
              <a:tr h="457200">
                <a:tc>
                  <a:txBody>
                    <a:bodyPr/>
                    <a:lstStyle/>
                    <a:p>
                      <a:r>
                        <a:rPr sz="1600">
                          <a:solidFill>
                            <a:srgbClr val="2F2F7B"/>
                          </a:solidFill>
                          <a:latin typeface="Calibri"/>
                        </a:rPr>
                        <a:t>Population</a:t>
                      </a:r>
                    </a:p>
                  </a:txBody>
                  <a:tcPr/>
                </a:tc>
                <a:tc>
                  <a:txBody>
                    <a:bodyPr/>
                    <a:lstStyle/>
                    <a:p>
                      <a:pPr marL="285750" indent="-285750">
                        <a:buFont typeface="Wingdings" panose="05000000000000000000" pitchFamily="2" charset="2"/>
                        <a:buChar char="ü"/>
                      </a:pPr>
                      <a:r>
                        <a:rPr sz="1600" dirty="0">
                          <a:solidFill>
                            <a:srgbClr val="2F2F7B"/>
                          </a:solidFill>
                          <a:latin typeface="Calibri"/>
                        </a:rPr>
                        <a:t>16 adults, evenly split into 2 groups</a:t>
                      </a:r>
                    </a:p>
                  </a:txBody>
                  <a:tcPr/>
                </a:tc>
                <a:extLst>
                  <a:ext uri="{0D108BD9-81ED-4DB2-BD59-A6C34878D82A}">
                    <a16:rowId xmlns:a16="http://schemas.microsoft.com/office/drawing/2014/main" val="10001"/>
                  </a:ext>
                </a:extLst>
              </a:tr>
              <a:tr h="457200">
                <a:tc>
                  <a:txBody>
                    <a:bodyPr/>
                    <a:lstStyle/>
                    <a:p>
                      <a:r>
                        <a:rPr sz="1600">
                          <a:solidFill>
                            <a:srgbClr val="2F2F7B"/>
                          </a:solidFill>
                          <a:latin typeface="Calibri"/>
                        </a:rPr>
                        <a:t>Intervention</a:t>
                      </a:r>
                    </a:p>
                  </a:txBody>
                  <a:tcPr/>
                </a:tc>
                <a:tc>
                  <a:txBody>
                    <a:bodyPr/>
                    <a:lstStyle/>
                    <a:p>
                      <a:pPr marL="285750" indent="-285750">
                        <a:buFont typeface="Wingdings" panose="05000000000000000000" pitchFamily="2" charset="2"/>
                        <a:buChar char="ü"/>
                      </a:pPr>
                      <a:r>
                        <a:rPr sz="1600">
                          <a:solidFill>
                            <a:srgbClr val="2F2F7B"/>
                          </a:solidFill>
                          <a:latin typeface="Calibri"/>
                        </a:rPr>
                        <a:t>1000 mg BioCell Collagen® twice daily (2 g total) for 8 weeks</a:t>
                      </a:r>
                    </a:p>
                  </a:txBody>
                  <a:tcPr/>
                </a:tc>
                <a:extLst>
                  <a:ext uri="{0D108BD9-81ED-4DB2-BD59-A6C34878D82A}">
                    <a16:rowId xmlns:a16="http://schemas.microsoft.com/office/drawing/2014/main" val="10002"/>
                  </a:ext>
                </a:extLst>
              </a:tr>
              <a:tr h="457200">
                <a:tc>
                  <a:txBody>
                    <a:bodyPr/>
                    <a:lstStyle/>
                    <a:p>
                      <a:r>
                        <a:rPr sz="1600">
                          <a:solidFill>
                            <a:srgbClr val="2F2F7B"/>
                          </a:solidFill>
                          <a:latin typeface="Calibri"/>
                        </a:rPr>
                        <a:t>Comparison</a:t>
                      </a:r>
                    </a:p>
                  </a:txBody>
                  <a:tcPr/>
                </a:tc>
                <a:tc>
                  <a:txBody>
                    <a:bodyPr/>
                    <a:lstStyle/>
                    <a:p>
                      <a:pPr marL="285750" indent="-285750">
                        <a:buFont typeface="Wingdings" panose="05000000000000000000" pitchFamily="2" charset="2"/>
                        <a:buChar char="ü"/>
                      </a:pPr>
                      <a:r>
                        <a:rPr sz="1600">
                          <a:solidFill>
                            <a:srgbClr val="2F2F7B"/>
                          </a:solidFill>
                          <a:latin typeface="Calibri"/>
                        </a:rPr>
                        <a:t>Placebo</a:t>
                      </a:r>
                    </a:p>
                  </a:txBody>
                  <a:tcPr/>
                </a:tc>
                <a:extLst>
                  <a:ext uri="{0D108BD9-81ED-4DB2-BD59-A6C34878D82A}">
                    <a16:rowId xmlns:a16="http://schemas.microsoft.com/office/drawing/2014/main" val="10003"/>
                  </a:ext>
                </a:extLst>
              </a:tr>
              <a:tr h="457200">
                <a:tc>
                  <a:txBody>
                    <a:bodyPr/>
                    <a:lstStyle/>
                    <a:p>
                      <a:r>
                        <a:rPr sz="1600">
                          <a:solidFill>
                            <a:srgbClr val="2F2F7B"/>
                          </a:solidFill>
                          <a:latin typeface="Calibri"/>
                        </a:rPr>
                        <a:t>Results</a:t>
                      </a:r>
                    </a:p>
                  </a:txBody>
                  <a:tcPr/>
                </a:tc>
                <a:tc>
                  <a:txBody>
                    <a:bodyPr/>
                    <a:lstStyle/>
                    <a:p>
                      <a:pPr marL="285750" indent="-285750">
                        <a:buFont typeface="Wingdings" panose="05000000000000000000" pitchFamily="2" charset="2"/>
                        <a:buChar char="ü"/>
                      </a:pPr>
                      <a:r>
                        <a:rPr sz="1600">
                          <a:solidFill>
                            <a:srgbClr val="2F2F7B"/>
                          </a:solidFill>
                          <a:latin typeface="Calibri"/>
                        </a:rPr>
                        <a:t>BioCell group showed 40% improvement in joint comfort</a:t>
                      </a:r>
                    </a:p>
                  </a:txBody>
                  <a:tcPr/>
                </a:tc>
                <a:extLst>
                  <a:ext uri="{0D108BD9-81ED-4DB2-BD59-A6C34878D82A}">
                    <a16:rowId xmlns:a16="http://schemas.microsoft.com/office/drawing/2014/main" val="10004"/>
                  </a:ext>
                </a:extLst>
              </a:tr>
              <a:tr h="457200">
                <a:tc>
                  <a:txBody>
                    <a:bodyPr/>
                    <a:lstStyle/>
                    <a:p>
                      <a:r>
                        <a:rPr sz="1600">
                          <a:solidFill>
                            <a:srgbClr val="2F2F7B"/>
                          </a:solidFill>
                          <a:latin typeface="Calibri"/>
                        </a:rPr>
                        <a:t>Safety</a:t>
                      </a:r>
                    </a:p>
                  </a:txBody>
                  <a:tcPr/>
                </a:tc>
                <a:tc>
                  <a:txBody>
                    <a:bodyPr/>
                    <a:lstStyle/>
                    <a:p>
                      <a:pPr marL="285750" indent="-285750">
                        <a:buFont typeface="Wingdings" panose="05000000000000000000" pitchFamily="2" charset="2"/>
                        <a:buChar char="ü"/>
                      </a:pPr>
                      <a:r>
                        <a:rPr sz="1600" dirty="0">
                          <a:solidFill>
                            <a:srgbClr val="2F2F7B"/>
                          </a:solidFill>
                          <a:latin typeface="Calibri"/>
                        </a:rPr>
                        <a:t>No adverse events reported</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017480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51F0AD-D31A-1981-18DF-C0E379CAF76A}"/>
              </a:ext>
            </a:extLst>
          </p:cNvPr>
          <p:cNvPicPr>
            <a:picLocks noChangeAspect="1"/>
          </p:cNvPicPr>
          <p:nvPr/>
        </p:nvPicPr>
        <p:blipFill>
          <a:blip r:embed="rId4"/>
          <a:stretch>
            <a:fillRect/>
          </a:stretch>
        </p:blipFill>
        <p:spPr>
          <a:xfrm>
            <a:off x="10037155" y="1105861"/>
            <a:ext cx="948624" cy="1446483"/>
          </a:xfrm>
          <a:prstGeom prst="rect">
            <a:avLst/>
          </a:prstGeom>
        </p:spPr>
      </p:pic>
      <p:pic>
        <p:nvPicPr>
          <p:cNvPr id="6" name="Picture 5">
            <a:extLst>
              <a:ext uri="{FF2B5EF4-FFF2-40B4-BE49-F238E27FC236}">
                <a16:creationId xmlns:a16="http://schemas.microsoft.com/office/drawing/2014/main" id="{A6A81CAF-922B-A881-2AA1-3395C63715B2}"/>
              </a:ext>
            </a:extLst>
          </p:cNvPr>
          <p:cNvPicPr>
            <a:picLocks noChangeAspect="1"/>
          </p:cNvPicPr>
          <p:nvPr/>
        </p:nvPicPr>
        <p:blipFill>
          <a:blip r:embed="rId5"/>
          <a:stretch>
            <a:fillRect/>
          </a:stretch>
        </p:blipFill>
        <p:spPr>
          <a:xfrm>
            <a:off x="10037155" y="3917330"/>
            <a:ext cx="948624" cy="1446484"/>
          </a:xfrm>
          <a:prstGeom prst="rect">
            <a:avLst/>
          </a:prstGeom>
        </p:spPr>
      </p:pic>
      <p:sp>
        <p:nvSpPr>
          <p:cNvPr id="13" name="TextBox 12">
            <a:extLst>
              <a:ext uri="{FF2B5EF4-FFF2-40B4-BE49-F238E27FC236}">
                <a16:creationId xmlns:a16="http://schemas.microsoft.com/office/drawing/2014/main" id="{2492EF3F-CA5F-8A4F-2598-95BF25972598}"/>
              </a:ext>
            </a:extLst>
          </p:cNvPr>
          <p:cNvSpPr txBox="1"/>
          <p:nvPr/>
        </p:nvSpPr>
        <p:spPr>
          <a:xfrm>
            <a:off x="813490" y="1105861"/>
            <a:ext cx="4145008" cy="1323439"/>
          </a:xfrm>
          <a:prstGeom prst="rect">
            <a:avLst/>
          </a:prstGeom>
          <a:noFill/>
        </p:spPr>
        <p:txBody>
          <a:bodyPr wrap="square">
            <a:spAutoFit/>
          </a:bodyPr>
          <a:lstStyle/>
          <a:p>
            <a:pPr algn="ctr"/>
            <a:r>
              <a:rPr lang="en-US" sz="4000" dirty="0">
                <a:solidFill>
                  <a:srgbClr val="2A2D88"/>
                </a:solidFill>
                <a:latin typeface="Roboto" panose="02000000000000000000" pitchFamily="2" charset="0"/>
                <a:ea typeface="Roboto" panose="02000000000000000000" pitchFamily="2" charset="0"/>
                <a:cs typeface="Arial" panose="020B0604020202020204" pitchFamily="34" charset="0"/>
              </a:rPr>
              <a:t>Not All Collagens are </a:t>
            </a:r>
            <a:r>
              <a:rPr lang="en-US" sz="4000" dirty="0" err="1">
                <a:solidFill>
                  <a:srgbClr val="2A2D88"/>
                </a:solidFill>
                <a:latin typeface="Roboto" panose="02000000000000000000" pitchFamily="2" charset="0"/>
                <a:ea typeface="Roboto" panose="02000000000000000000" pitchFamily="2" charset="0"/>
                <a:cs typeface="Arial" panose="020B0604020202020204" pitchFamily="34" charset="0"/>
              </a:rPr>
              <a:t>Alike!</a:t>
            </a:r>
            <a:r>
              <a:rPr lang="en-US" sz="2800" baseline="30000" dirty="0" err="1">
                <a:solidFill>
                  <a:srgbClr val="2A2D88"/>
                </a:solidFill>
                <a:latin typeface="Roboto" panose="02000000000000000000" pitchFamily="2" charset="0"/>
                <a:ea typeface="Roboto" panose="02000000000000000000" pitchFamily="2" charset="0"/>
                <a:cs typeface="Arial" panose="020B0604020202020204" pitchFamily="34" charset="0"/>
              </a:rPr>
              <a:t>TM</a:t>
            </a:r>
            <a:endParaRPr lang="en-US" sz="4000" baseline="30000" dirty="0">
              <a:solidFill>
                <a:srgbClr val="2A2D88"/>
              </a:solidFill>
              <a:latin typeface="Roboto" panose="02000000000000000000" pitchFamily="2" charset="0"/>
              <a:ea typeface="Roboto" panose="02000000000000000000" pitchFamily="2" charset="0"/>
              <a:cs typeface="Arial" panose="020B0604020202020204" pitchFamily="34" charset="0"/>
            </a:endParaRPr>
          </a:p>
        </p:txBody>
      </p:sp>
      <p:sp>
        <p:nvSpPr>
          <p:cNvPr id="7" name="TextBox 6">
            <a:extLst>
              <a:ext uri="{FF2B5EF4-FFF2-40B4-BE49-F238E27FC236}">
                <a16:creationId xmlns:a16="http://schemas.microsoft.com/office/drawing/2014/main" id="{2F5B3A72-6918-2B7A-8B69-54797004F687}"/>
              </a:ext>
            </a:extLst>
          </p:cNvPr>
          <p:cNvSpPr txBox="1"/>
          <p:nvPr/>
        </p:nvSpPr>
        <p:spPr>
          <a:xfrm>
            <a:off x="813490" y="2428265"/>
            <a:ext cx="4572000" cy="830997"/>
          </a:xfrm>
          <a:prstGeom prst="rect">
            <a:avLst/>
          </a:prstGeom>
          <a:noFill/>
        </p:spPr>
        <p:txBody>
          <a:bodyPr wrap="square" rtlCol="0">
            <a:spAutoFit/>
          </a:bodyPr>
          <a:lstStyle/>
          <a:p>
            <a:r>
              <a:rPr lang="en-PK" sz="2400" dirty="0">
                <a:solidFill>
                  <a:schemeClr val="bg1"/>
                </a:solidFill>
                <a:latin typeface="Roboto Medium" panose="02000000000000000000" pitchFamily="2" charset="0"/>
                <a:ea typeface="Roboto Medium" panose="02000000000000000000" pitchFamily="2" charset="0"/>
              </a:rPr>
              <a:t>CLINICALLY PROVEN DIETARY SUPPLEMENT INGREDIENT</a:t>
            </a:r>
          </a:p>
        </p:txBody>
      </p:sp>
      <p:sp>
        <p:nvSpPr>
          <p:cNvPr id="10" name="TextBox 9">
            <a:extLst>
              <a:ext uri="{FF2B5EF4-FFF2-40B4-BE49-F238E27FC236}">
                <a16:creationId xmlns:a16="http://schemas.microsoft.com/office/drawing/2014/main" id="{DCD9EF52-2460-C043-9489-E31F32B90B23}"/>
              </a:ext>
            </a:extLst>
          </p:cNvPr>
          <p:cNvSpPr txBox="1"/>
          <p:nvPr/>
        </p:nvSpPr>
        <p:spPr>
          <a:xfrm>
            <a:off x="408722" y="5752139"/>
            <a:ext cx="3425497" cy="276999"/>
          </a:xfrm>
          <a:prstGeom prst="rect">
            <a:avLst/>
          </a:prstGeom>
          <a:noFill/>
        </p:spPr>
        <p:txBody>
          <a:bodyPr wrap="square" rtlCol="0">
            <a:spAutoFit/>
          </a:bodyPr>
          <a:lstStyle/>
          <a:p>
            <a:pPr algn="ctr"/>
            <a:r>
              <a:rPr lang="en-US" sz="1200" dirty="0">
                <a:solidFill>
                  <a:srgbClr val="2A2D88"/>
                </a:solidFill>
                <a:latin typeface="Roboto Light" panose="02000000000000000000" pitchFamily="2" charset="0"/>
                <a:ea typeface="Roboto Light" panose="02000000000000000000" pitchFamily="2" charset="0"/>
                <a:cs typeface="Arial" panose="020B0604020202020204" pitchFamily="34" charset="0"/>
              </a:rPr>
              <a:t>UNIQUE SYNERGISTIC INGREDIENT</a:t>
            </a:r>
          </a:p>
        </p:txBody>
      </p:sp>
      <p:cxnSp>
        <p:nvCxnSpPr>
          <p:cNvPr id="12" name="Straight Connector 11">
            <a:extLst>
              <a:ext uri="{FF2B5EF4-FFF2-40B4-BE49-F238E27FC236}">
                <a16:creationId xmlns:a16="http://schemas.microsoft.com/office/drawing/2014/main" id="{07620805-A25C-3E48-4D71-92C81F901942}"/>
              </a:ext>
            </a:extLst>
          </p:cNvPr>
          <p:cNvCxnSpPr>
            <a:cxnSpLocks/>
          </p:cNvCxnSpPr>
          <p:nvPr/>
        </p:nvCxnSpPr>
        <p:spPr>
          <a:xfrm flipH="1" flipV="1">
            <a:off x="7233504" y="1282700"/>
            <a:ext cx="2803651" cy="365027"/>
          </a:xfrm>
          <a:prstGeom prst="line">
            <a:avLst/>
          </a:prstGeom>
          <a:ln w="25400">
            <a:solidFill>
              <a:srgbClr val="2F2F7B"/>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6F06C2C-C34A-8176-68E5-362B6A81B74C}"/>
              </a:ext>
            </a:extLst>
          </p:cNvPr>
          <p:cNvCxnSpPr>
            <a:cxnSpLocks/>
          </p:cNvCxnSpPr>
          <p:nvPr/>
        </p:nvCxnSpPr>
        <p:spPr>
          <a:xfrm flipH="1">
            <a:off x="8802244" y="5172566"/>
            <a:ext cx="1354318" cy="249810"/>
          </a:xfrm>
          <a:prstGeom prst="line">
            <a:avLst/>
          </a:prstGeom>
          <a:ln w="25400">
            <a:solidFill>
              <a:srgbClr val="2F2F7B"/>
            </a:solidFill>
            <a:prstDash val="sysDot"/>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24A7DD2-A890-FDFF-97D3-F9E26137FE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89370" y="259222"/>
            <a:ext cx="2793248" cy="762695"/>
          </a:xfrm>
          <a:prstGeom prst="rect">
            <a:avLst/>
          </a:prstGeom>
        </p:spPr>
      </p:pic>
      <p:pic>
        <p:nvPicPr>
          <p:cNvPr id="11" name="Picture 10">
            <a:extLst>
              <a:ext uri="{FF2B5EF4-FFF2-40B4-BE49-F238E27FC236}">
                <a16:creationId xmlns:a16="http://schemas.microsoft.com/office/drawing/2014/main" id="{03015E3E-8249-8740-F209-11D751BEB2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4673" y="3514794"/>
            <a:ext cx="2133594" cy="2010013"/>
          </a:xfrm>
          <a:prstGeom prst="rect">
            <a:avLst/>
          </a:prstGeom>
        </p:spPr>
      </p:pic>
    </p:spTree>
    <p:extLst>
      <p:ext uri="{BB962C8B-B14F-4D97-AF65-F5344CB8AC3E}">
        <p14:creationId xmlns:p14="http://schemas.microsoft.com/office/powerpoint/2010/main" val="30582332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5CF385-841C-CA46-86D2-5841021349CE}"/>
              </a:ext>
            </a:extLst>
          </p:cNvPr>
          <p:cNvSpPr txBox="1"/>
          <p:nvPr/>
        </p:nvSpPr>
        <p:spPr>
          <a:xfrm>
            <a:off x="537681" y="222583"/>
            <a:ext cx="11116638" cy="1200329"/>
          </a:xfrm>
          <a:prstGeom prst="rect">
            <a:avLst/>
          </a:prstGeom>
          <a:noFill/>
        </p:spPr>
        <p:txBody>
          <a:bodyPr wrap="square" rtlCol="0">
            <a:spAutoFit/>
          </a:bodyPr>
          <a:lstStyle/>
          <a:p>
            <a:pPr algn="ctr"/>
            <a:r>
              <a:rPr lang="en-US" sz="4000" b="1" dirty="0" err="1">
                <a:solidFill>
                  <a:srgbClr val="2A2D88"/>
                </a:solidFill>
                <a:latin typeface="Roboto" panose="02000000000000000000" pitchFamily="2" charset="0"/>
                <a:ea typeface="Roboto" panose="02000000000000000000" pitchFamily="2" charset="0"/>
                <a:cs typeface="Arial" panose="020B0604020202020204" pitchFamily="34" charset="0"/>
              </a:rPr>
              <a:t>BioCell</a:t>
            </a:r>
            <a:r>
              <a:rPr lang="en-US" sz="4000" b="1" dirty="0">
                <a:solidFill>
                  <a:srgbClr val="2A2D88"/>
                </a:solidFill>
                <a:latin typeface="Roboto" panose="02000000000000000000" pitchFamily="2" charset="0"/>
                <a:ea typeface="Roboto" panose="02000000000000000000" pitchFamily="2" charset="0"/>
                <a:cs typeface="Arial" panose="020B0604020202020204" pitchFamily="34" charset="0"/>
              </a:rPr>
              <a:t> Collagen</a:t>
            </a:r>
            <a:r>
              <a:rPr lang="en-US" sz="4000" b="1" baseline="30000" dirty="0">
                <a:solidFill>
                  <a:srgbClr val="2A2D88"/>
                </a:solidFill>
                <a:latin typeface="Roboto" panose="02000000000000000000" pitchFamily="2" charset="0"/>
                <a:ea typeface="Roboto" panose="02000000000000000000" pitchFamily="2" charset="0"/>
                <a:cs typeface="Arial" panose="020B0604020202020204" pitchFamily="34" charset="0"/>
              </a:rPr>
              <a:t>®</a:t>
            </a:r>
          </a:p>
          <a:p>
            <a:pPr algn="ctr"/>
            <a:r>
              <a:rPr lang="en-US" sz="3200" dirty="0">
                <a:solidFill>
                  <a:srgbClr val="2A2D88"/>
                </a:solidFill>
                <a:latin typeface="Roboto" panose="02000000000000000000" pitchFamily="2" charset="0"/>
                <a:ea typeface="Roboto" panose="02000000000000000000" pitchFamily="2" charset="0"/>
                <a:cs typeface="Arial" panose="020B0604020202020204" pitchFamily="34" charset="0"/>
              </a:rPr>
              <a:t>Joint Health Human Clinical Trial (2012)</a:t>
            </a:r>
          </a:p>
        </p:txBody>
      </p:sp>
      <p:pic>
        <p:nvPicPr>
          <p:cNvPr id="5" name="Picture 4" descr="Picture 6">
            <a:extLst>
              <a:ext uri="{FF2B5EF4-FFF2-40B4-BE49-F238E27FC236}">
                <a16:creationId xmlns:a16="http://schemas.microsoft.com/office/drawing/2014/main" id="{D0BD428A-37A4-BA4C-97B5-6F500E6EE3BB}"/>
              </a:ext>
            </a:extLst>
          </p:cNvPr>
          <p:cNvPicPr>
            <a:picLocks noChangeAspect="1"/>
          </p:cNvPicPr>
          <p:nvPr/>
        </p:nvPicPr>
        <p:blipFill>
          <a:blip r:embed="rId2"/>
          <a:stretch>
            <a:fillRect/>
          </a:stretch>
        </p:blipFill>
        <p:spPr>
          <a:xfrm>
            <a:off x="9743164" y="6184020"/>
            <a:ext cx="1938553" cy="399342"/>
          </a:xfrm>
          <a:prstGeom prst="rect">
            <a:avLst/>
          </a:prstGeom>
          <a:ln w="12700">
            <a:miter lim="400000"/>
          </a:ln>
        </p:spPr>
      </p:pic>
      <p:sp>
        <p:nvSpPr>
          <p:cNvPr id="9" name="TextBox 2">
            <a:extLst>
              <a:ext uri="{FF2B5EF4-FFF2-40B4-BE49-F238E27FC236}">
                <a16:creationId xmlns:a16="http://schemas.microsoft.com/office/drawing/2014/main" id="{CA99AADF-EDF1-C343-B727-622C5EFCA21D}"/>
              </a:ext>
            </a:extLst>
          </p:cNvPr>
          <p:cNvSpPr txBox="1"/>
          <p:nvPr/>
        </p:nvSpPr>
        <p:spPr>
          <a:xfrm>
            <a:off x="1545777" y="5717343"/>
            <a:ext cx="3449265"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1200">
                <a:solidFill>
                  <a:srgbClr val="E46C0A"/>
                </a:solidFill>
                <a:latin typeface="+mn-lt"/>
                <a:ea typeface="+mn-ea"/>
                <a:cs typeface="+mn-cs"/>
                <a:sym typeface="Calibri"/>
              </a:defRPr>
            </a:pPr>
            <a:r>
              <a:rPr lang="en-US" i="1" dirty="0">
                <a:solidFill>
                  <a:schemeClr val="tx1">
                    <a:lumMod val="75000"/>
                  </a:schemeClr>
                </a:solidFill>
                <a:latin typeface="Roboto Light" panose="02000000000000000000" pitchFamily="2" charset="0"/>
                <a:ea typeface="Roboto Light" panose="02000000000000000000" pitchFamily="2" charset="0"/>
              </a:rPr>
              <a:t>The peer-reviewed study was published in the Journal of Agriculture and Food Chemistry. (</a:t>
            </a:r>
            <a:r>
              <a:rPr lang="en-US" i="1" dirty="0">
                <a:solidFill>
                  <a:schemeClr val="tx1">
                    <a:lumMod val="75000"/>
                  </a:schemeClr>
                </a:solidFill>
                <a:latin typeface="Roboto Light" panose="02000000000000000000" pitchFamily="2" charset="0"/>
                <a:ea typeface="Roboto Light" panose="02000000000000000000" pitchFamily="2" charset="0"/>
                <a:hlinkClick r:id="rId3">
                  <a:extLst>
                    <a:ext uri="{A12FA001-AC4F-418D-AE19-62706E023703}">
                      <ahyp:hlinkClr xmlns:ahyp="http://schemas.microsoft.com/office/drawing/2018/hyperlinkcolor" val="tx"/>
                    </a:ext>
                  </a:extLst>
                </a:hlinkClick>
              </a:rPr>
              <a:t>https://pubs.acs.org/doi/10.1021/jf205295u</a:t>
            </a:r>
            <a:r>
              <a:rPr lang="en-US" i="1" dirty="0">
                <a:solidFill>
                  <a:schemeClr val="tx1">
                    <a:lumMod val="75000"/>
                  </a:schemeClr>
                </a:solidFill>
                <a:latin typeface="Roboto Light" panose="02000000000000000000" pitchFamily="2" charset="0"/>
                <a:ea typeface="Roboto Light" panose="02000000000000000000" pitchFamily="2" charset="0"/>
              </a:rPr>
              <a:t>) </a:t>
            </a:r>
          </a:p>
          <a:p>
            <a:pPr>
              <a:defRPr sz="1200">
                <a:solidFill>
                  <a:srgbClr val="E46C0A"/>
                </a:solidFill>
                <a:latin typeface="+mn-lt"/>
                <a:ea typeface="+mn-ea"/>
                <a:cs typeface="+mn-cs"/>
                <a:sym typeface="Calibri"/>
              </a:defRPr>
            </a:pPr>
            <a:r>
              <a:rPr lang="en-US" i="1" dirty="0">
                <a:solidFill>
                  <a:schemeClr val="tx1">
                    <a:lumMod val="75000"/>
                  </a:schemeClr>
                </a:solidFill>
                <a:latin typeface="Roboto Light" panose="02000000000000000000" pitchFamily="2" charset="0"/>
                <a:ea typeface="Roboto Light" panose="02000000000000000000" pitchFamily="2" charset="0"/>
              </a:rPr>
              <a:t>(Schauss et al., 2012).</a:t>
            </a:r>
          </a:p>
        </p:txBody>
      </p:sp>
      <p:sp>
        <p:nvSpPr>
          <p:cNvPr id="11" name="TextBox 10">
            <a:extLst>
              <a:ext uri="{FF2B5EF4-FFF2-40B4-BE49-F238E27FC236}">
                <a16:creationId xmlns:a16="http://schemas.microsoft.com/office/drawing/2014/main" id="{4E8022CA-2153-984E-AB83-7F0596ED84DC}"/>
              </a:ext>
            </a:extLst>
          </p:cNvPr>
          <p:cNvSpPr txBox="1"/>
          <p:nvPr/>
        </p:nvSpPr>
        <p:spPr>
          <a:xfrm>
            <a:off x="2386165" y="1457934"/>
            <a:ext cx="7419669"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a:r>
              <a:rPr lang="en-US" sz="2200" dirty="0">
                <a:solidFill>
                  <a:srgbClr val="BC4E92"/>
                </a:solidFill>
                <a:latin typeface="Roboto" panose="02000000000000000000" pitchFamily="2" charset="0"/>
                <a:ea typeface="Roboto" panose="02000000000000000000" pitchFamily="2" charset="0"/>
              </a:rPr>
              <a:t>Effect of </a:t>
            </a:r>
            <a:r>
              <a:rPr lang="en-US" sz="2200" b="1" dirty="0">
                <a:solidFill>
                  <a:srgbClr val="BC4E92"/>
                </a:solidFill>
                <a:latin typeface="Roboto" panose="02000000000000000000" pitchFamily="2" charset="0"/>
                <a:ea typeface="Roboto" panose="02000000000000000000" pitchFamily="2" charset="0"/>
              </a:rPr>
              <a:t>BioCell Collagen®, </a:t>
            </a:r>
            <a:r>
              <a:rPr lang="en-US" sz="2200" dirty="0">
                <a:solidFill>
                  <a:srgbClr val="BC4E92"/>
                </a:solidFill>
                <a:latin typeface="Roboto" panose="02000000000000000000" pitchFamily="2" charset="0"/>
                <a:ea typeface="Roboto" panose="02000000000000000000" pitchFamily="2" charset="0"/>
              </a:rPr>
              <a:t>on Improving Joint Comfort: </a:t>
            </a:r>
          </a:p>
          <a:p>
            <a:pPr algn="ctr"/>
            <a:r>
              <a:rPr lang="en-US" sz="2200" dirty="0">
                <a:solidFill>
                  <a:srgbClr val="BC4E92"/>
                </a:solidFill>
                <a:latin typeface="Roboto" panose="02000000000000000000" pitchFamily="2" charset="0"/>
                <a:ea typeface="Roboto" panose="02000000000000000000" pitchFamily="2" charset="0"/>
              </a:rPr>
              <a:t>A Randomized, Double-Blind, Placebo-Controlled Trial</a:t>
            </a:r>
          </a:p>
        </p:txBody>
      </p:sp>
      <p:graphicFrame>
        <p:nvGraphicFramePr>
          <p:cNvPr id="2" name="Chart 1">
            <a:extLst>
              <a:ext uri="{FF2B5EF4-FFF2-40B4-BE49-F238E27FC236}">
                <a16:creationId xmlns:a16="http://schemas.microsoft.com/office/drawing/2014/main" id="{09CACD09-E777-A562-DD64-F911B326FFEA}"/>
              </a:ext>
            </a:extLst>
          </p:cNvPr>
          <p:cNvGraphicFramePr/>
          <p:nvPr>
            <p:extLst>
              <p:ext uri="{D42A27DB-BD31-4B8C-83A1-F6EECF244321}">
                <p14:modId xmlns:p14="http://schemas.microsoft.com/office/powerpoint/2010/main" val="1225201443"/>
              </p:ext>
            </p:extLst>
          </p:nvPr>
        </p:nvGraphicFramePr>
        <p:xfrm>
          <a:off x="1126082" y="2416439"/>
          <a:ext cx="3660059" cy="330090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Table 5"/>
          <p:cNvGraphicFramePr>
            <a:graphicFrameLocks noGrp="1"/>
          </p:cNvGraphicFramePr>
          <p:nvPr>
            <p:extLst>
              <p:ext uri="{D42A27DB-BD31-4B8C-83A1-F6EECF244321}">
                <p14:modId xmlns:p14="http://schemas.microsoft.com/office/powerpoint/2010/main" val="4013115103"/>
              </p:ext>
            </p:extLst>
          </p:nvPr>
        </p:nvGraphicFramePr>
        <p:xfrm>
          <a:off x="5186844" y="2573371"/>
          <a:ext cx="6467475" cy="3230880"/>
        </p:xfrm>
        <a:graphic>
          <a:graphicData uri="http://schemas.openxmlformats.org/drawingml/2006/table">
            <a:tbl>
              <a:tblPr firstRow="1" bandRow="1">
                <a:tableStyleId>{5C22544A-7EE6-4342-B048-85BDC9FD1C3A}</a:tableStyleId>
              </a:tblPr>
              <a:tblGrid>
                <a:gridCol w="2743200">
                  <a:extLst>
                    <a:ext uri="{9D8B030D-6E8A-4147-A177-3AD203B41FA5}">
                      <a16:colId xmlns:a16="http://schemas.microsoft.com/office/drawing/2014/main" val="20000"/>
                    </a:ext>
                  </a:extLst>
                </a:gridCol>
                <a:gridCol w="3724275">
                  <a:extLst>
                    <a:ext uri="{9D8B030D-6E8A-4147-A177-3AD203B41FA5}">
                      <a16:colId xmlns:a16="http://schemas.microsoft.com/office/drawing/2014/main" val="20001"/>
                    </a:ext>
                  </a:extLst>
                </a:gridCol>
              </a:tblGrid>
              <a:tr h="457200">
                <a:tc>
                  <a:txBody>
                    <a:bodyPr/>
                    <a:lstStyle/>
                    <a:p>
                      <a:r>
                        <a:rPr sz="1600" b="1">
                          <a:solidFill>
                            <a:srgbClr val="FFFFFF"/>
                          </a:solidFill>
                          <a:latin typeface="Calibri" panose="020F0502020204030204" pitchFamily="34" charset="0"/>
                          <a:ea typeface="Calibri" panose="020F0502020204030204" pitchFamily="34" charset="0"/>
                          <a:cs typeface="Calibri" panose="020F0502020204030204" pitchFamily="34" charset="0"/>
                        </a:rPr>
                        <a:t>Study Parameter</a:t>
                      </a:r>
                    </a:p>
                  </a:txBody>
                  <a:tcPr>
                    <a:solidFill>
                      <a:srgbClr val="003366"/>
                    </a:solidFill>
                  </a:tcPr>
                </a:tc>
                <a:tc>
                  <a:txBody>
                    <a:bodyPr/>
                    <a:lstStyle/>
                    <a:p>
                      <a:r>
                        <a:rPr sz="1600" b="1">
                          <a:solidFill>
                            <a:srgbClr val="FFFFFF"/>
                          </a:solidFill>
                          <a:latin typeface="Calibri" panose="020F0502020204030204" pitchFamily="34" charset="0"/>
                          <a:ea typeface="Calibri" panose="020F0502020204030204" pitchFamily="34" charset="0"/>
                          <a:cs typeface="Calibri" panose="020F0502020204030204" pitchFamily="34" charset="0"/>
                        </a:rPr>
                        <a:t>Details</a:t>
                      </a:r>
                    </a:p>
                  </a:txBody>
                  <a:tcPr>
                    <a:solidFill>
                      <a:srgbClr val="003366"/>
                    </a:solidFill>
                  </a:tcPr>
                </a:tc>
                <a:extLst>
                  <a:ext uri="{0D108BD9-81ED-4DB2-BD59-A6C34878D82A}">
                    <a16:rowId xmlns:a16="http://schemas.microsoft.com/office/drawing/2014/main" val="10000"/>
                  </a:ext>
                </a:extLst>
              </a:tr>
              <a:tr h="457200">
                <a:tc>
                  <a:txBody>
                    <a:bodyPr/>
                    <a:lstStyle/>
                    <a:p>
                      <a:r>
                        <a:rPr sz="1600">
                          <a:solidFill>
                            <a:srgbClr val="2F2F7B"/>
                          </a:solidFill>
                          <a:latin typeface="Calibri" panose="020F0502020204030204" pitchFamily="34" charset="0"/>
                          <a:ea typeface="Calibri" panose="020F0502020204030204" pitchFamily="34" charset="0"/>
                          <a:cs typeface="Calibri" panose="020F0502020204030204" pitchFamily="34" charset="0"/>
                        </a:rPr>
                        <a:t>Sample Size</a:t>
                      </a:r>
                    </a:p>
                  </a:txBody>
                  <a:tcPr/>
                </a:tc>
                <a:tc>
                  <a:txBody>
                    <a:bodyPr/>
                    <a:lstStyle/>
                    <a:p>
                      <a:pPr marL="285750" indent="-285750">
                        <a:buFont typeface="Wingdings" panose="05000000000000000000" pitchFamily="2" charset="2"/>
                        <a:buChar char="ü"/>
                      </a:pPr>
                      <a:r>
                        <a:rPr sz="1600">
                          <a:solidFill>
                            <a:srgbClr val="2F2F7B"/>
                          </a:solidFill>
                          <a:latin typeface="Calibri" panose="020F0502020204030204" pitchFamily="34" charset="0"/>
                          <a:ea typeface="Calibri" panose="020F0502020204030204" pitchFamily="34" charset="0"/>
                          <a:cs typeface="Calibri" panose="020F0502020204030204" pitchFamily="34" charset="0"/>
                        </a:rPr>
                        <a:t>80 subjects divided into two groups</a:t>
                      </a:r>
                    </a:p>
                  </a:txBody>
                  <a:tcPr/>
                </a:tc>
                <a:extLst>
                  <a:ext uri="{0D108BD9-81ED-4DB2-BD59-A6C34878D82A}">
                    <a16:rowId xmlns:a16="http://schemas.microsoft.com/office/drawing/2014/main" val="10001"/>
                  </a:ext>
                </a:extLst>
              </a:tr>
              <a:tr h="457200">
                <a:tc>
                  <a:txBody>
                    <a:bodyPr/>
                    <a:lstStyle/>
                    <a:p>
                      <a:r>
                        <a:rPr sz="1600">
                          <a:solidFill>
                            <a:srgbClr val="2F2F7B"/>
                          </a:solidFill>
                          <a:latin typeface="Calibri" panose="020F0502020204030204" pitchFamily="34" charset="0"/>
                          <a:ea typeface="Calibri" panose="020F0502020204030204" pitchFamily="34" charset="0"/>
                          <a:cs typeface="Calibri" panose="020F0502020204030204" pitchFamily="34" charset="0"/>
                        </a:rPr>
                        <a:t>Dosage</a:t>
                      </a:r>
                    </a:p>
                  </a:txBody>
                  <a:tcPr/>
                </a:tc>
                <a:tc>
                  <a:txBody>
                    <a:bodyPr/>
                    <a:lstStyle/>
                    <a:p>
                      <a:pPr marL="285750" indent="-285750">
                        <a:buFont typeface="Wingdings" panose="05000000000000000000" pitchFamily="2" charset="2"/>
                        <a:buChar char="ü"/>
                      </a:pPr>
                      <a:r>
                        <a:rPr sz="1600">
                          <a:solidFill>
                            <a:srgbClr val="2F2F7B"/>
                          </a:solidFill>
                          <a:latin typeface="Calibri" panose="020F0502020204030204" pitchFamily="34" charset="0"/>
                          <a:ea typeface="Calibri" panose="020F0502020204030204" pitchFamily="34" charset="0"/>
                          <a:cs typeface="Calibri" panose="020F0502020204030204" pitchFamily="34" charset="0"/>
                        </a:rPr>
                        <a:t>2 g BioCell Collagen® or placebo daily for 10 weeks</a:t>
                      </a:r>
                    </a:p>
                  </a:txBody>
                  <a:tcPr/>
                </a:tc>
                <a:extLst>
                  <a:ext uri="{0D108BD9-81ED-4DB2-BD59-A6C34878D82A}">
                    <a16:rowId xmlns:a16="http://schemas.microsoft.com/office/drawing/2014/main" val="10002"/>
                  </a:ext>
                </a:extLst>
              </a:tr>
              <a:tr h="457200">
                <a:tc>
                  <a:txBody>
                    <a:bodyPr/>
                    <a:lstStyle/>
                    <a:p>
                      <a:r>
                        <a:rPr sz="1600">
                          <a:solidFill>
                            <a:srgbClr val="2F2F7B"/>
                          </a:solidFill>
                          <a:latin typeface="Calibri" panose="020F0502020204030204" pitchFamily="34" charset="0"/>
                          <a:ea typeface="Calibri" panose="020F0502020204030204" pitchFamily="34" charset="0"/>
                          <a:cs typeface="Calibri" panose="020F0502020204030204" pitchFamily="34" charset="0"/>
                        </a:rPr>
                        <a:t>Joint Comfort</a:t>
                      </a:r>
                    </a:p>
                  </a:txBody>
                  <a:tcPr/>
                </a:tc>
                <a:tc>
                  <a:txBody>
                    <a:bodyPr/>
                    <a:lstStyle/>
                    <a:p>
                      <a:pPr marL="285750" indent="-285750">
                        <a:buFont typeface="Wingdings" panose="05000000000000000000" pitchFamily="2" charset="2"/>
                        <a:buChar char="ü"/>
                      </a:pPr>
                      <a:r>
                        <a:rPr sz="1600">
                          <a:solidFill>
                            <a:srgbClr val="2F2F7B"/>
                          </a:solidFill>
                          <a:latin typeface="Calibri" panose="020F0502020204030204" pitchFamily="34" charset="0"/>
                          <a:ea typeface="Calibri" panose="020F0502020204030204" pitchFamily="34" charset="0"/>
                          <a:cs typeface="Calibri" panose="020F0502020204030204" pitchFamily="34" charset="0"/>
                        </a:rPr>
                        <a:t>Significant improvement at day 35 (p=0.017) and day 70 (p&lt;0.001)</a:t>
                      </a:r>
                    </a:p>
                  </a:txBody>
                  <a:tcPr/>
                </a:tc>
                <a:extLst>
                  <a:ext uri="{0D108BD9-81ED-4DB2-BD59-A6C34878D82A}">
                    <a16:rowId xmlns:a16="http://schemas.microsoft.com/office/drawing/2014/main" val="10003"/>
                  </a:ext>
                </a:extLst>
              </a:tr>
              <a:tr h="457200">
                <a:tc>
                  <a:txBody>
                    <a:bodyPr/>
                    <a:lstStyle/>
                    <a:p>
                      <a:r>
                        <a:rPr sz="1600" dirty="0">
                          <a:solidFill>
                            <a:srgbClr val="2F2F7B"/>
                          </a:solidFill>
                          <a:latin typeface="Calibri" panose="020F0502020204030204" pitchFamily="34" charset="0"/>
                          <a:ea typeface="Calibri" panose="020F0502020204030204" pitchFamily="34" charset="0"/>
                          <a:cs typeface="Calibri" panose="020F0502020204030204" pitchFamily="34" charset="0"/>
                        </a:rPr>
                        <a:t>Physical Activity</a:t>
                      </a:r>
                    </a:p>
                  </a:txBody>
                  <a:tcPr/>
                </a:tc>
                <a:tc>
                  <a:txBody>
                    <a:bodyPr/>
                    <a:lstStyle/>
                    <a:p>
                      <a:pPr marL="285750" indent="-285750">
                        <a:buFont typeface="Wingdings" panose="05000000000000000000" pitchFamily="2" charset="2"/>
                        <a:buChar char="ü"/>
                      </a:pPr>
                      <a:r>
                        <a:rPr sz="1600" dirty="0">
                          <a:solidFill>
                            <a:srgbClr val="2F2F7B"/>
                          </a:solidFill>
                          <a:latin typeface="Calibri" panose="020F0502020204030204" pitchFamily="34" charset="0"/>
                          <a:ea typeface="Calibri" panose="020F0502020204030204" pitchFamily="34" charset="0"/>
                          <a:cs typeface="Calibri" panose="020F0502020204030204" pitchFamily="34" charset="0"/>
                        </a:rPr>
                        <a:t>Improved compared to placebo at day 35 (p=0.007) and day 70 (p&lt;0.001)</a:t>
                      </a:r>
                    </a:p>
                  </a:txBody>
                  <a:tcPr/>
                </a:tc>
                <a:extLst>
                  <a:ext uri="{0D108BD9-81ED-4DB2-BD59-A6C34878D82A}">
                    <a16:rowId xmlns:a16="http://schemas.microsoft.com/office/drawing/2014/main" val="10004"/>
                  </a:ext>
                </a:extLst>
              </a:tr>
              <a:tr h="457200">
                <a:tc>
                  <a:txBody>
                    <a:bodyPr/>
                    <a:lstStyle/>
                    <a:p>
                      <a:r>
                        <a:rPr sz="1600" dirty="0">
                          <a:solidFill>
                            <a:srgbClr val="2F2F7B"/>
                          </a:solidFill>
                          <a:latin typeface="Calibri" panose="020F0502020204030204" pitchFamily="34" charset="0"/>
                          <a:ea typeface="Calibri" panose="020F0502020204030204" pitchFamily="34" charset="0"/>
                          <a:cs typeface="Calibri" panose="020F0502020204030204" pitchFamily="34" charset="0"/>
                        </a:rPr>
                        <a:t>Tolerance &amp; Safety</a:t>
                      </a:r>
                    </a:p>
                  </a:txBody>
                  <a:tcPr/>
                </a:tc>
                <a:tc>
                  <a:txBody>
                    <a:bodyPr/>
                    <a:lstStyle/>
                    <a:p>
                      <a:pPr marL="285750" indent="-285750">
                        <a:buFont typeface="Wingdings" panose="05000000000000000000" pitchFamily="2" charset="2"/>
                        <a:buChar char="ü"/>
                      </a:pPr>
                      <a:r>
                        <a:rPr sz="1600" dirty="0">
                          <a:solidFill>
                            <a:srgbClr val="2F2F7B"/>
                          </a:solidFill>
                          <a:latin typeface="Calibri" panose="020F0502020204030204" pitchFamily="34" charset="0"/>
                          <a:ea typeface="Calibri" panose="020F0502020204030204" pitchFamily="34" charset="0"/>
                          <a:cs typeface="Calibri" panose="020F0502020204030204" pitchFamily="34" charset="0"/>
                        </a:rPr>
                        <a:t>Well tolerated and effective; improved mobility &amp; quality of life</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4349004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5CF385-841C-CA46-86D2-5841021349CE}"/>
              </a:ext>
            </a:extLst>
          </p:cNvPr>
          <p:cNvSpPr txBox="1"/>
          <p:nvPr/>
        </p:nvSpPr>
        <p:spPr>
          <a:xfrm>
            <a:off x="565079" y="236305"/>
            <a:ext cx="11116638" cy="584775"/>
          </a:xfrm>
          <a:prstGeom prst="rect">
            <a:avLst/>
          </a:prstGeom>
          <a:noFill/>
        </p:spPr>
        <p:txBody>
          <a:bodyPr wrap="square" rtlCol="0">
            <a:spAutoFit/>
          </a:bodyPr>
          <a:lstStyle/>
          <a:p>
            <a:pPr algn="ctr">
              <a:defRPr>
                <a:solidFill>
                  <a:srgbClr val="FFFFFF"/>
                </a:solidFill>
              </a:defRPr>
            </a:pPr>
            <a:r>
              <a:rPr lang="en-US" sz="3200" b="1" dirty="0">
                <a:solidFill>
                  <a:srgbClr val="2A2D88"/>
                </a:solidFill>
                <a:latin typeface="Roboto" panose="02000000000000000000" pitchFamily="2" charset="0"/>
                <a:ea typeface="Roboto" panose="02000000000000000000" pitchFamily="2" charset="0"/>
                <a:cs typeface="Arial" panose="020B0604020202020204" pitchFamily="34" charset="0"/>
              </a:rPr>
              <a:t>Joint Health Structure Function Claims &amp; Clinical Dosage</a:t>
            </a:r>
          </a:p>
        </p:txBody>
      </p:sp>
      <p:sp>
        <p:nvSpPr>
          <p:cNvPr id="12" name="TextBox 11">
            <a:extLst>
              <a:ext uri="{FF2B5EF4-FFF2-40B4-BE49-F238E27FC236}">
                <a16:creationId xmlns:a16="http://schemas.microsoft.com/office/drawing/2014/main" id="{5F647658-901F-5744-829D-B5AF396FEB66}"/>
              </a:ext>
            </a:extLst>
          </p:cNvPr>
          <p:cNvSpPr txBox="1"/>
          <p:nvPr/>
        </p:nvSpPr>
        <p:spPr>
          <a:xfrm>
            <a:off x="1754842" y="743831"/>
            <a:ext cx="8737112"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defRPr sz="1600">
                <a:solidFill>
                  <a:srgbClr val="E46C0A"/>
                </a:solidFill>
                <a:latin typeface="+mn-lt"/>
                <a:ea typeface="+mn-ea"/>
                <a:cs typeface="+mn-cs"/>
                <a:sym typeface="Calibri"/>
              </a:defRPr>
            </a:pPr>
            <a:r>
              <a:rPr lang="en-US" sz="2800" dirty="0">
                <a:solidFill>
                  <a:srgbClr val="BC4E92"/>
                </a:solidFill>
                <a:latin typeface="Roboto" panose="02000000000000000000" pitchFamily="2" charset="0"/>
                <a:ea typeface="Roboto" panose="02000000000000000000" pitchFamily="2" charset="0"/>
                <a:cs typeface="Arial" panose="020B0604020202020204" pitchFamily="34" charset="0"/>
              </a:rPr>
              <a:t>Meets Gold Standard of Two Human Clinical Studies</a:t>
            </a:r>
          </a:p>
        </p:txBody>
      </p:sp>
      <p:sp>
        <p:nvSpPr>
          <p:cNvPr id="13" name="TextBox 10">
            <a:extLst>
              <a:ext uri="{FF2B5EF4-FFF2-40B4-BE49-F238E27FC236}">
                <a16:creationId xmlns:a16="http://schemas.microsoft.com/office/drawing/2014/main" id="{B1A10B97-6E6B-E54E-8B23-5B3A5F0885B6}"/>
              </a:ext>
            </a:extLst>
          </p:cNvPr>
          <p:cNvSpPr txBox="1"/>
          <p:nvPr/>
        </p:nvSpPr>
        <p:spPr>
          <a:xfrm>
            <a:off x="5214394" y="1946285"/>
            <a:ext cx="5948905"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1400" b="1">
                <a:solidFill>
                  <a:srgbClr val="E46C0A"/>
                </a:solidFill>
                <a:latin typeface="+mn-lt"/>
                <a:ea typeface="+mn-ea"/>
                <a:cs typeface="+mn-cs"/>
                <a:sym typeface="Calibri"/>
              </a:defRPr>
            </a:pPr>
            <a:r>
              <a:rPr lang="en-US" sz="2000" dirty="0">
                <a:solidFill>
                  <a:srgbClr val="2F2F7B"/>
                </a:solidFill>
                <a:latin typeface="Roboto" panose="02000000000000000000" pitchFamily="2" charset="0"/>
                <a:ea typeface="Roboto" panose="02000000000000000000" pitchFamily="2" charset="0"/>
              </a:rPr>
              <a:t>Dietary supplements that contain a daily dosage of 2 grams of </a:t>
            </a:r>
            <a:r>
              <a:rPr lang="en-US" sz="2000" dirty="0" err="1">
                <a:solidFill>
                  <a:srgbClr val="2F2F7B"/>
                </a:solidFill>
                <a:latin typeface="Roboto" panose="02000000000000000000" pitchFamily="2" charset="0"/>
                <a:ea typeface="Roboto" panose="02000000000000000000" pitchFamily="2" charset="0"/>
              </a:rPr>
              <a:t>BioCell</a:t>
            </a:r>
            <a:r>
              <a:rPr lang="en-US" sz="2000" dirty="0">
                <a:solidFill>
                  <a:srgbClr val="2F2F7B"/>
                </a:solidFill>
                <a:latin typeface="Roboto" panose="02000000000000000000" pitchFamily="2" charset="0"/>
                <a:ea typeface="Roboto" panose="02000000000000000000" pitchFamily="2" charset="0"/>
              </a:rPr>
              <a:t> Collagen® can substantiate:</a:t>
            </a:r>
          </a:p>
        </p:txBody>
      </p:sp>
      <p:sp>
        <p:nvSpPr>
          <p:cNvPr id="2" name="Rectangle 1">
            <a:extLst>
              <a:ext uri="{FF2B5EF4-FFF2-40B4-BE49-F238E27FC236}">
                <a16:creationId xmlns:a16="http://schemas.microsoft.com/office/drawing/2014/main" id="{D3411DAC-DBDD-BD4B-9C91-87F3AB2A8251}"/>
              </a:ext>
            </a:extLst>
          </p:cNvPr>
          <p:cNvSpPr/>
          <p:nvPr/>
        </p:nvSpPr>
        <p:spPr>
          <a:xfrm>
            <a:off x="5527060" y="2708810"/>
            <a:ext cx="4964894" cy="646331"/>
          </a:xfrm>
          <a:prstGeom prst="rect">
            <a:avLst/>
          </a:prstGeom>
        </p:spPr>
        <p:txBody>
          <a:bodyPr wrap="square">
            <a:spAutoFit/>
          </a:bodyPr>
          <a:lstStyle/>
          <a:p>
            <a:pPr marL="285750" indent="-285750">
              <a:buFont typeface="Wingdings" pitchFamily="2" charset="2"/>
              <a:buChar char="ü"/>
            </a:pPr>
            <a:r>
              <a:rPr lang="en-PK" sz="1800" dirty="0">
                <a:solidFill>
                  <a:srgbClr val="2F2F7B"/>
                </a:solidFill>
                <a:latin typeface="Roboto Light" panose="02000000000000000000" pitchFamily="2" charset="0"/>
                <a:ea typeface="Roboto Light" panose="02000000000000000000" pitchFamily="2" charset="0"/>
              </a:rPr>
              <a:t>Promotes Joint comfort and mobility*</a:t>
            </a:r>
          </a:p>
          <a:p>
            <a:pPr marL="285750" indent="-285750">
              <a:buFont typeface="Wingdings" pitchFamily="2" charset="2"/>
              <a:buChar char="ü"/>
            </a:pPr>
            <a:r>
              <a:rPr lang="en-PK" sz="1800" dirty="0">
                <a:solidFill>
                  <a:srgbClr val="2F2F7B"/>
                </a:solidFill>
                <a:latin typeface="Roboto Light" panose="02000000000000000000" pitchFamily="2" charset="0"/>
                <a:ea typeface="Roboto Light" panose="02000000000000000000" pitchFamily="2" charset="0"/>
              </a:rPr>
              <a:t>Boosts collagen type II &amp; hyaluronic acid*</a:t>
            </a:r>
          </a:p>
        </p:txBody>
      </p:sp>
      <p:pic>
        <p:nvPicPr>
          <p:cNvPr id="4" name="Picture 3" descr="Picture 6">
            <a:extLst>
              <a:ext uri="{FF2B5EF4-FFF2-40B4-BE49-F238E27FC236}">
                <a16:creationId xmlns:a16="http://schemas.microsoft.com/office/drawing/2014/main" id="{3AA32BD5-987F-FCCB-66DD-F7AC310AC61D}"/>
              </a:ext>
            </a:extLst>
          </p:cNvPr>
          <p:cNvPicPr>
            <a:picLocks noChangeAspect="1"/>
          </p:cNvPicPr>
          <p:nvPr/>
        </p:nvPicPr>
        <p:blipFill>
          <a:blip r:embed="rId3"/>
          <a:stretch>
            <a:fillRect/>
          </a:stretch>
        </p:blipFill>
        <p:spPr>
          <a:xfrm>
            <a:off x="9743164" y="6184020"/>
            <a:ext cx="1938553" cy="399342"/>
          </a:xfrm>
          <a:prstGeom prst="rect">
            <a:avLst/>
          </a:prstGeom>
          <a:ln w="12700">
            <a:miter lim="400000"/>
          </a:ln>
        </p:spPr>
      </p:pic>
      <p:pic>
        <p:nvPicPr>
          <p:cNvPr id="6" name="Picture 5">
            <a:extLst>
              <a:ext uri="{FF2B5EF4-FFF2-40B4-BE49-F238E27FC236}">
                <a16:creationId xmlns:a16="http://schemas.microsoft.com/office/drawing/2014/main" id="{3244F9DF-EE0D-1FC3-604E-58626884D2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8696" y="1305384"/>
            <a:ext cx="2475407" cy="5316311"/>
          </a:xfrm>
          <a:prstGeom prst="rect">
            <a:avLst/>
          </a:prstGeom>
        </p:spPr>
      </p:pic>
      <p:sp>
        <p:nvSpPr>
          <p:cNvPr id="5" name="TextBox 5">
            <a:extLst>
              <a:ext uri="{FF2B5EF4-FFF2-40B4-BE49-F238E27FC236}">
                <a16:creationId xmlns:a16="http://schemas.microsoft.com/office/drawing/2014/main" id="{EC6F24D7-F36A-E4A0-1400-262E96F8CC8F}"/>
              </a:ext>
            </a:extLst>
          </p:cNvPr>
          <p:cNvSpPr txBox="1"/>
          <p:nvPr/>
        </p:nvSpPr>
        <p:spPr>
          <a:xfrm>
            <a:off x="5294516" y="5227928"/>
            <a:ext cx="2807818"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solidFill>
                  <a:srgbClr val="595959"/>
                </a:solidFill>
                <a:latin typeface="+mn-lt"/>
                <a:ea typeface="+mn-ea"/>
                <a:cs typeface="+mn-cs"/>
                <a:sym typeface="Calibri"/>
              </a:defRPr>
            </a:lvl1pPr>
          </a:lstStyle>
          <a:p>
            <a:r>
              <a:rPr lang="en-GB" b="0" i="0" dirty="0">
                <a:solidFill>
                  <a:schemeClr val="tx1">
                    <a:lumMod val="65000"/>
                    <a:lumOff val="35000"/>
                  </a:schemeClr>
                </a:solidFill>
                <a:effectLst/>
                <a:latin typeface="Aptos" panose="020B0004020202020204" pitchFamily="34" charset="0"/>
              </a:rPr>
              <a:t> </a:t>
            </a:r>
            <a:r>
              <a:rPr lang="en-GB" i="1" dirty="0">
                <a:solidFill>
                  <a:schemeClr val="tx1">
                    <a:lumMod val="65000"/>
                    <a:lumOff val="35000"/>
                  </a:schemeClr>
                </a:solidFill>
                <a:latin typeface="Roboto Light" panose="02000000000000000000" pitchFamily="2" charset="0"/>
                <a:ea typeface="Roboto Light" panose="02000000000000000000" pitchFamily="2" charset="0"/>
                <a:hlinkClick r:id="rId5">
                  <a:extLst>
                    <a:ext uri="{A12FA001-AC4F-418D-AE19-62706E023703}">
                      <ahyp:hlinkClr xmlns:ahyp="http://schemas.microsoft.com/office/drawing/2018/hyperlinkcolor" val="tx"/>
                    </a:ext>
                  </a:extLst>
                </a:hlinkClick>
              </a:rPr>
              <a:t>http://www.ncbi.nlm.nih.gov/pubmed/22486722</a:t>
            </a:r>
            <a:endParaRPr lang="en-US" i="1" dirty="0">
              <a:solidFill>
                <a:schemeClr val="tx1">
                  <a:lumMod val="65000"/>
                  <a:lumOff val="35000"/>
                </a:schemeClr>
              </a:solidFill>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2094095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58836-1E5B-8936-56CC-A78373E5DF5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D1E877F-0E05-4AC2-57D4-5090069A08AD}"/>
              </a:ext>
            </a:extLst>
          </p:cNvPr>
          <p:cNvSpPr txBox="1"/>
          <p:nvPr/>
        </p:nvSpPr>
        <p:spPr>
          <a:xfrm>
            <a:off x="537681" y="102955"/>
            <a:ext cx="11116638" cy="615553"/>
          </a:xfrm>
          <a:prstGeom prst="rect">
            <a:avLst/>
          </a:prstGeom>
          <a:noFill/>
        </p:spPr>
        <p:txBody>
          <a:bodyPr wrap="square" rtlCol="0">
            <a:spAutoFit/>
          </a:bodyPr>
          <a:lstStyle/>
          <a:p>
            <a:pPr algn="ctr"/>
            <a:r>
              <a:rPr lang="en-US" sz="3400" b="1" dirty="0">
                <a:solidFill>
                  <a:srgbClr val="2F2F7B"/>
                </a:solidFill>
                <a:latin typeface="Roboto" panose="02000000000000000000" pitchFamily="2" charset="0"/>
                <a:ea typeface="Roboto" panose="02000000000000000000" pitchFamily="2" charset="0"/>
              </a:rPr>
              <a:t>RCT on Sports Nutrition (2014)</a:t>
            </a:r>
          </a:p>
        </p:txBody>
      </p:sp>
      <p:sp>
        <p:nvSpPr>
          <p:cNvPr id="2" name="Rectangle 1">
            <a:extLst>
              <a:ext uri="{FF2B5EF4-FFF2-40B4-BE49-F238E27FC236}">
                <a16:creationId xmlns:a16="http://schemas.microsoft.com/office/drawing/2014/main" id="{32C34B4A-AE17-526B-E016-B63A0BB0A7B3}"/>
              </a:ext>
            </a:extLst>
          </p:cNvPr>
          <p:cNvSpPr/>
          <p:nvPr/>
        </p:nvSpPr>
        <p:spPr>
          <a:xfrm>
            <a:off x="4269133" y="798110"/>
            <a:ext cx="7922867" cy="5909310"/>
          </a:xfrm>
          <a:prstGeom prst="rect">
            <a:avLst/>
          </a:prstGeom>
        </p:spPr>
        <p:txBody>
          <a:bodyPr wrap="square">
            <a:spAutoFit/>
          </a:bodyPr>
          <a:lstStyle/>
          <a:p>
            <a:pPr marL="285750" indent="-285750">
              <a:buFont typeface="Wingdings" panose="05000000000000000000" pitchFamily="2" charset="2"/>
              <a:buChar char="ü"/>
            </a:pPr>
            <a:r>
              <a:rPr lang="en-US" b="1" dirty="0">
                <a:solidFill>
                  <a:srgbClr val="2F2F7B"/>
                </a:solidFill>
                <a:latin typeface="Roboto Light" panose="02000000000000000000" pitchFamily="2" charset="0"/>
                <a:ea typeface="Roboto Light" panose="02000000000000000000" pitchFamily="2" charset="0"/>
                <a:cs typeface="Roboto Light" panose="02000000000000000000" pitchFamily="2" charset="0"/>
              </a:rPr>
              <a:t>Study Design: </a:t>
            </a:r>
            <a:r>
              <a:rPr lang="en-US" dirty="0">
                <a:solidFill>
                  <a:srgbClr val="2F2F7B"/>
                </a:solidFill>
                <a:latin typeface="Roboto Light" panose="02000000000000000000" pitchFamily="2" charset="0"/>
                <a:ea typeface="Roboto Light" panose="02000000000000000000" pitchFamily="2" charset="0"/>
                <a:cs typeface="Roboto Light" panose="02000000000000000000" pitchFamily="2" charset="0"/>
              </a:rPr>
              <a:t>Randomized, double-blind, placebo-controlled trial, </a:t>
            </a:r>
            <a:r>
              <a:rPr lang="en-US" b="1" dirty="0">
                <a:solidFill>
                  <a:srgbClr val="2F2F7B"/>
                </a:solidFill>
                <a:latin typeface="Roboto Light" panose="02000000000000000000" pitchFamily="2" charset="0"/>
                <a:ea typeface="Roboto Light" panose="02000000000000000000" pitchFamily="2" charset="0"/>
                <a:cs typeface="Roboto Light" panose="02000000000000000000" pitchFamily="2" charset="0"/>
              </a:rPr>
              <a:t>Total participants: </a:t>
            </a:r>
            <a:r>
              <a:rPr lang="en-US" dirty="0">
                <a:solidFill>
                  <a:srgbClr val="2F2F7B"/>
                </a:solidFill>
                <a:latin typeface="Roboto Light" panose="02000000000000000000" pitchFamily="2" charset="0"/>
                <a:ea typeface="Roboto Light" panose="02000000000000000000" pitchFamily="2" charset="0"/>
                <a:cs typeface="Roboto Light" panose="02000000000000000000" pitchFamily="2" charset="0"/>
              </a:rPr>
              <a:t>N = 8, </a:t>
            </a:r>
            <a:r>
              <a:rPr lang="en-US" dirty="0" err="1">
                <a:solidFill>
                  <a:srgbClr val="2F2F7B"/>
                </a:solidFill>
                <a:latin typeface="Roboto Light" panose="02000000000000000000" pitchFamily="2" charset="0"/>
                <a:ea typeface="Roboto Light" panose="02000000000000000000" pitchFamily="2" charset="0"/>
                <a:cs typeface="Roboto Light" panose="02000000000000000000" pitchFamily="2" charset="0"/>
              </a:rPr>
              <a:t>BioCell</a:t>
            </a:r>
            <a:r>
              <a:rPr lang="en-US" dirty="0">
                <a:solidFill>
                  <a:srgbClr val="2F2F7B"/>
                </a:solidFill>
                <a:latin typeface="Roboto Light" panose="02000000000000000000" pitchFamily="2" charset="0"/>
                <a:ea typeface="Roboto Light" panose="02000000000000000000" pitchFamily="2" charset="0"/>
                <a:cs typeface="Roboto Light" panose="02000000000000000000" pitchFamily="2" charset="0"/>
              </a:rPr>
              <a:t> Collagen (BCC): 4 subjects, Placebo: 4 subjects</a:t>
            </a:r>
          </a:p>
          <a:p>
            <a:pPr marL="285750" indent="-285750">
              <a:buFont typeface="Wingdings" panose="05000000000000000000" pitchFamily="2" charset="2"/>
              <a:buChar char="ü"/>
            </a:pPr>
            <a:endParaRPr lang="en-US" b="1" dirty="0">
              <a:solidFill>
                <a:srgbClr val="2F2F7B"/>
              </a:solidFill>
              <a:latin typeface="Roboto Light" panose="02000000000000000000" pitchFamily="2" charset="0"/>
              <a:ea typeface="Roboto Light" panose="02000000000000000000" pitchFamily="2" charset="0"/>
              <a:cs typeface="Roboto Light" panose="02000000000000000000" pitchFamily="2" charset="0"/>
            </a:endParaRPr>
          </a:p>
          <a:p>
            <a:pPr marL="285750" indent="-285750">
              <a:buFont typeface="Wingdings" panose="05000000000000000000" pitchFamily="2" charset="2"/>
              <a:buChar char="ü"/>
            </a:pPr>
            <a:r>
              <a:rPr lang="en-US" b="1" dirty="0">
                <a:solidFill>
                  <a:srgbClr val="2F2F7B"/>
                </a:solidFill>
                <a:latin typeface="Roboto Light" panose="02000000000000000000" pitchFamily="2" charset="0"/>
                <a:ea typeface="Roboto Light" panose="02000000000000000000" pitchFamily="2" charset="0"/>
                <a:cs typeface="Roboto Light" panose="02000000000000000000" pitchFamily="2" charset="0"/>
              </a:rPr>
              <a:t>Participant Profile &amp; Intervention: </a:t>
            </a:r>
            <a:r>
              <a:rPr lang="en-US" dirty="0">
                <a:solidFill>
                  <a:srgbClr val="2F2F7B"/>
                </a:solidFill>
                <a:latin typeface="Roboto Light" panose="02000000000000000000" pitchFamily="2" charset="0"/>
                <a:ea typeface="Roboto Light" panose="02000000000000000000" pitchFamily="2" charset="0"/>
                <a:cs typeface="Roboto Light" panose="02000000000000000000" pitchFamily="2" charset="0"/>
              </a:rPr>
              <a:t>Healthy, recreationally active adults, Age range: 18–55 years,</a:t>
            </a:r>
            <a:r>
              <a:rPr lang="en-US" b="1" dirty="0">
                <a:solidFill>
                  <a:srgbClr val="2F2F7B"/>
                </a:solidFill>
                <a:latin typeface="Roboto Light" panose="02000000000000000000" pitchFamily="2" charset="0"/>
                <a:ea typeface="Roboto Light" panose="02000000000000000000" pitchFamily="2" charset="0"/>
                <a:cs typeface="Roboto Light" panose="02000000000000000000" pitchFamily="2" charset="0"/>
              </a:rPr>
              <a:t> Daily Dose:</a:t>
            </a:r>
            <a:r>
              <a:rPr lang="en-US" dirty="0">
                <a:solidFill>
                  <a:srgbClr val="2F2F7B"/>
                </a:solidFill>
                <a:latin typeface="Roboto Light" panose="02000000000000000000" pitchFamily="2" charset="0"/>
                <a:ea typeface="Roboto Light" panose="02000000000000000000" pitchFamily="2" charset="0"/>
                <a:cs typeface="Roboto Light" panose="02000000000000000000" pitchFamily="2" charset="0"/>
              </a:rPr>
              <a:t> 3 g </a:t>
            </a:r>
            <a:r>
              <a:rPr lang="en-US" dirty="0" err="1">
                <a:solidFill>
                  <a:srgbClr val="2F2F7B"/>
                </a:solidFill>
                <a:latin typeface="Roboto Light" panose="02000000000000000000" pitchFamily="2" charset="0"/>
                <a:ea typeface="Roboto Light" panose="02000000000000000000" pitchFamily="2" charset="0"/>
                <a:cs typeface="Roboto Light" panose="02000000000000000000" pitchFamily="2" charset="0"/>
              </a:rPr>
              <a:t>BioCell</a:t>
            </a:r>
            <a:r>
              <a:rPr lang="en-US" dirty="0">
                <a:solidFill>
                  <a:srgbClr val="2F2F7B"/>
                </a:solidFill>
                <a:latin typeface="Roboto Light" panose="02000000000000000000" pitchFamily="2" charset="0"/>
                <a:ea typeface="Roboto Light" panose="02000000000000000000" pitchFamily="2" charset="0"/>
                <a:cs typeface="Roboto Light" panose="02000000000000000000" pitchFamily="2" charset="0"/>
              </a:rPr>
              <a:t> Collagen </a:t>
            </a:r>
            <a:r>
              <a:rPr lang="en-US" i="1" dirty="0">
                <a:solidFill>
                  <a:srgbClr val="2F2F7B"/>
                </a:solidFill>
                <a:latin typeface="Roboto Light" panose="02000000000000000000" pitchFamily="2" charset="0"/>
                <a:ea typeface="Roboto Light" panose="02000000000000000000" pitchFamily="2" charset="0"/>
                <a:cs typeface="Roboto Light" panose="02000000000000000000" pitchFamily="2" charset="0"/>
              </a:rPr>
              <a:t>or</a:t>
            </a:r>
            <a:r>
              <a:rPr lang="en-US" dirty="0">
                <a:solidFill>
                  <a:srgbClr val="2F2F7B"/>
                </a:solidFill>
                <a:latin typeface="Roboto Light" panose="02000000000000000000" pitchFamily="2" charset="0"/>
                <a:ea typeface="Roboto Light" panose="02000000000000000000" pitchFamily="2" charset="0"/>
                <a:cs typeface="Roboto Light" panose="02000000000000000000" pitchFamily="2" charset="0"/>
              </a:rPr>
              <a:t> placebo, </a:t>
            </a:r>
            <a:r>
              <a:rPr lang="en-US" b="1" dirty="0">
                <a:solidFill>
                  <a:srgbClr val="2F2F7B"/>
                </a:solidFill>
                <a:latin typeface="Roboto Light" panose="02000000000000000000" pitchFamily="2" charset="0"/>
                <a:ea typeface="Roboto Light" panose="02000000000000000000" pitchFamily="2" charset="0"/>
                <a:cs typeface="Roboto Light" panose="02000000000000000000" pitchFamily="2" charset="0"/>
              </a:rPr>
              <a:t>Duration:</a:t>
            </a:r>
            <a:r>
              <a:rPr lang="en-US" dirty="0">
                <a:solidFill>
                  <a:srgbClr val="2F2F7B"/>
                </a:solidFill>
                <a:latin typeface="Roboto Light" panose="02000000000000000000" pitchFamily="2" charset="0"/>
                <a:ea typeface="Roboto Light" panose="02000000000000000000" pitchFamily="2" charset="0"/>
                <a:cs typeface="Roboto Light" panose="02000000000000000000" pitchFamily="2" charset="0"/>
              </a:rPr>
              <a:t> 6 weeks</a:t>
            </a:r>
          </a:p>
          <a:p>
            <a:pPr marL="285750" indent="-285750">
              <a:buFont typeface="Wingdings" panose="05000000000000000000" pitchFamily="2" charset="2"/>
              <a:buChar char="ü"/>
            </a:pPr>
            <a:endParaRPr lang="en-US" b="1" dirty="0">
              <a:solidFill>
                <a:srgbClr val="2F2F7B"/>
              </a:solidFill>
              <a:latin typeface="Roboto Light" panose="02000000000000000000" pitchFamily="2" charset="0"/>
              <a:ea typeface="Roboto Light" panose="02000000000000000000" pitchFamily="2" charset="0"/>
              <a:cs typeface="Roboto Light" panose="02000000000000000000" pitchFamily="2" charset="0"/>
            </a:endParaRPr>
          </a:p>
          <a:p>
            <a:pPr marL="285750" indent="-285750">
              <a:buFont typeface="Wingdings" panose="05000000000000000000" pitchFamily="2" charset="2"/>
              <a:buChar char="ü"/>
            </a:pPr>
            <a:r>
              <a:rPr lang="en-US" b="1" dirty="0">
                <a:solidFill>
                  <a:srgbClr val="2F2F7B"/>
                </a:solidFill>
                <a:latin typeface="Roboto Light" panose="02000000000000000000" pitchFamily="2" charset="0"/>
                <a:ea typeface="Roboto Light" panose="02000000000000000000" pitchFamily="2" charset="0"/>
                <a:cs typeface="Roboto Light" panose="02000000000000000000" pitchFamily="2" charset="0"/>
              </a:rPr>
              <a:t>Exercise Stress Challenge Protocol: </a:t>
            </a:r>
            <a:r>
              <a:rPr lang="en-US" dirty="0">
                <a:solidFill>
                  <a:srgbClr val="2F2F7B"/>
                </a:solidFill>
                <a:latin typeface="Roboto Light" panose="02000000000000000000" pitchFamily="2" charset="0"/>
                <a:ea typeface="Roboto Light" panose="02000000000000000000" pitchFamily="2" charset="0"/>
                <a:cs typeface="Roboto Light" panose="02000000000000000000" pitchFamily="2" charset="0"/>
              </a:rPr>
              <a:t>Post-Supplementation Exercise Assessment - Conducted 6 weeks after daily supplementation</a:t>
            </a:r>
          </a:p>
          <a:p>
            <a:pPr marL="285750" indent="-285750">
              <a:buFont typeface="Wingdings" panose="05000000000000000000" pitchFamily="2" charset="2"/>
              <a:buChar char="ü"/>
            </a:pPr>
            <a:endParaRPr lang="en-US" dirty="0">
              <a:solidFill>
                <a:srgbClr val="2F2F7B"/>
              </a:solidFill>
              <a:latin typeface="Roboto Light" panose="02000000000000000000" pitchFamily="2" charset="0"/>
              <a:ea typeface="Roboto Light" panose="02000000000000000000" pitchFamily="2" charset="0"/>
              <a:cs typeface="Roboto Light" panose="02000000000000000000" pitchFamily="2" charset="0"/>
            </a:endParaRPr>
          </a:p>
          <a:p>
            <a:pPr marL="285750" indent="-285750">
              <a:buFont typeface="Wingdings" panose="05000000000000000000" pitchFamily="2" charset="2"/>
              <a:buChar char="ü"/>
            </a:pPr>
            <a:r>
              <a:rPr lang="en-US" b="1" dirty="0">
                <a:solidFill>
                  <a:srgbClr val="2F2F7B"/>
                </a:solidFill>
                <a:latin typeface="Roboto Light" panose="02000000000000000000" pitchFamily="2" charset="0"/>
                <a:ea typeface="Roboto Light" panose="02000000000000000000" pitchFamily="2" charset="0"/>
                <a:cs typeface="Roboto Light" panose="02000000000000000000" pitchFamily="2" charset="0"/>
              </a:rPr>
              <a:t>Day 43</a:t>
            </a:r>
            <a:r>
              <a:rPr lang="en-US" dirty="0">
                <a:solidFill>
                  <a:srgbClr val="2F2F7B"/>
                </a:solidFill>
                <a:latin typeface="Roboto Light" panose="02000000000000000000" pitchFamily="2" charset="0"/>
                <a:ea typeface="Roboto Light" panose="02000000000000000000" pitchFamily="2" charset="0"/>
                <a:cs typeface="Roboto Light" panose="02000000000000000000" pitchFamily="2" charset="0"/>
              </a:rPr>
              <a:t>: Bench Press Protocol:</a:t>
            </a:r>
          </a:p>
          <a:p>
            <a:pPr marL="285750" indent="-285750">
              <a:buFont typeface="Wingdings" panose="05000000000000000000" pitchFamily="2" charset="2"/>
              <a:buChar char="ü"/>
            </a:pPr>
            <a:endParaRPr lang="en-US" dirty="0">
              <a:solidFill>
                <a:srgbClr val="2F2F7B"/>
              </a:solidFill>
              <a:latin typeface="Roboto Light" panose="02000000000000000000" pitchFamily="2" charset="0"/>
              <a:ea typeface="Roboto Light" panose="02000000000000000000" pitchFamily="2" charset="0"/>
              <a:cs typeface="Roboto Light" panose="02000000000000000000" pitchFamily="2" charset="0"/>
            </a:endParaRPr>
          </a:p>
          <a:p>
            <a:pPr marL="742950" lvl="1" indent="-285750">
              <a:buFont typeface="Wingdings" panose="05000000000000000000" pitchFamily="2" charset="2"/>
              <a:buChar char="ü"/>
            </a:pPr>
            <a:r>
              <a:rPr lang="en-US" dirty="0">
                <a:solidFill>
                  <a:srgbClr val="2F2F7B"/>
                </a:solidFill>
                <a:latin typeface="Roboto Light" panose="02000000000000000000" pitchFamily="2" charset="0"/>
                <a:ea typeface="Roboto Light" panose="02000000000000000000" pitchFamily="2" charset="0"/>
                <a:cs typeface="Roboto Light" panose="02000000000000000000" pitchFamily="2" charset="0"/>
              </a:rPr>
              <a:t>8 sets at 80% of body weight</a:t>
            </a:r>
          </a:p>
          <a:p>
            <a:pPr marL="742950" lvl="1" indent="-285750">
              <a:buFont typeface="Wingdings" panose="05000000000000000000" pitchFamily="2" charset="2"/>
              <a:buChar char="ü"/>
            </a:pPr>
            <a:r>
              <a:rPr lang="en-US" dirty="0">
                <a:solidFill>
                  <a:srgbClr val="2F2F7B"/>
                </a:solidFill>
                <a:latin typeface="Roboto Light" panose="02000000000000000000" pitchFamily="2" charset="0"/>
                <a:ea typeface="Roboto Light" panose="02000000000000000000" pitchFamily="2" charset="0"/>
                <a:cs typeface="Roboto Light" panose="02000000000000000000" pitchFamily="2" charset="0"/>
              </a:rPr>
              <a:t>Complete maximum repetitions per set</a:t>
            </a:r>
          </a:p>
          <a:p>
            <a:pPr marL="742950" lvl="1" indent="-285750">
              <a:buFont typeface="Wingdings" panose="05000000000000000000" pitchFamily="2" charset="2"/>
              <a:buChar char="ü"/>
            </a:pPr>
            <a:endParaRPr lang="en-US" dirty="0">
              <a:solidFill>
                <a:srgbClr val="2F2F7B"/>
              </a:solidFill>
              <a:latin typeface="Roboto Light" panose="02000000000000000000" pitchFamily="2" charset="0"/>
              <a:ea typeface="Roboto Light" panose="02000000000000000000" pitchFamily="2" charset="0"/>
              <a:cs typeface="Roboto Light" panose="02000000000000000000" pitchFamily="2" charset="0"/>
            </a:endParaRPr>
          </a:p>
          <a:p>
            <a:pPr marL="285750" indent="-285750">
              <a:buFont typeface="Wingdings" panose="05000000000000000000" pitchFamily="2" charset="2"/>
              <a:buChar char="ü"/>
            </a:pPr>
            <a:r>
              <a:rPr lang="en-US" b="1" dirty="0">
                <a:solidFill>
                  <a:srgbClr val="2F2F7B"/>
                </a:solidFill>
                <a:latin typeface="Roboto Light" panose="02000000000000000000" pitchFamily="2" charset="0"/>
                <a:ea typeface="Roboto Light" panose="02000000000000000000" pitchFamily="2" charset="0"/>
                <a:cs typeface="Roboto Light" panose="02000000000000000000" pitchFamily="2" charset="0"/>
              </a:rPr>
              <a:t>Objective: </a:t>
            </a:r>
            <a:r>
              <a:rPr lang="en-US" dirty="0">
                <a:solidFill>
                  <a:srgbClr val="2F2F7B"/>
                </a:solidFill>
                <a:latin typeface="Roboto Light" panose="02000000000000000000" pitchFamily="2" charset="0"/>
                <a:ea typeface="Roboto Light" panose="02000000000000000000" pitchFamily="2" charset="0"/>
                <a:cs typeface="Roboto Light" panose="02000000000000000000" pitchFamily="2" charset="0"/>
              </a:rPr>
              <a:t>Assess muscle strength-endurance response to stress</a:t>
            </a:r>
          </a:p>
          <a:p>
            <a:pPr marL="285750" indent="-285750">
              <a:buFont typeface="Wingdings" panose="05000000000000000000" pitchFamily="2" charset="2"/>
              <a:buChar char="ü"/>
            </a:pPr>
            <a:endParaRPr lang="en-US" b="1" dirty="0">
              <a:solidFill>
                <a:srgbClr val="2F2F7B"/>
              </a:solidFill>
              <a:latin typeface="Roboto Light" panose="02000000000000000000" pitchFamily="2" charset="0"/>
              <a:ea typeface="Roboto Light" panose="02000000000000000000" pitchFamily="2" charset="0"/>
              <a:cs typeface="Roboto Light" panose="02000000000000000000" pitchFamily="2" charset="0"/>
            </a:endParaRPr>
          </a:p>
          <a:p>
            <a:pPr marL="285750" indent="-285750">
              <a:buFont typeface="Wingdings" panose="05000000000000000000" pitchFamily="2" charset="2"/>
              <a:buChar char="ü"/>
            </a:pPr>
            <a:r>
              <a:rPr lang="en-US" b="1" dirty="0">
                <a:solidFill>
                  <a:srgbClr val="2F2F7B"/>
                </a:solidFill>
                <a:latin typeface="Roboto Light" panose="02000000000000000000" pitchFamily="2" charset="0"/>
                <a:ea typeface="Roboto Light" panose="02000000000000000000" pitchFamily="2" charset="0"/>
                <a:cs typeface="Roboto Light" panose="02000000000000000000" pitchFamily="2" charset="0"/>
              </a:rPr>
              <a:t>Day 46:</a:t>
            </a:r>
            <a:r>
              <a:rPr lang="en-US" dirty="0">
                <a:solidFill>
                  <a:srgbClr val="2F2F7B"/>
                </a:solidFill>
                <a:latin typeface="Roboto Light" panose="02000000000000000000" pitchFamily="2" charset="0"/>
                <a:ea typeface="Roboto Light" panose="02000000000000000000" pitchFamily="2" charset="0"/>
                <a:cs typeface="Roboto Light" panose="02000000000000000000" pitchFamily="2" charset="0"/>
              </a:rPr>
              <a:t> Repeat the same bench-press challenge</a:t>
            </a:r>
          </a:p>
          <a:p>
            <a:pPr marL="285750" indent="-285750">
              <a:buFont typeface="Wingdings" panose="05000000000000000000" pitchFamily="2" charset="2"/>
              <a:buChar char="ü"/>
            </a:pPr>
            <a:endParaRPr lang="en-US" dirty="0">
              <a:solidFill>
                <a:srgbClr val="2F2F7B"/>
              </a:solidFill>
              <a:latin typeface="Roboto Light" panose="02000000000000000000" pitchFamily="2" charset="0"/>
              <a:ea typeface="Roboto Light" panose="02000000000000000000" pitchFamily="2" charset="0"/>
              <a:cs typeface="Roboto Light" panose="02000000000000000000" pitchFamily="2" charset="0"/>
            </a:endParaRPr>
          </a:p>
          <a:p>
            <a:pPr marL="285750" indent="-285750">
              <a:buFont typeface="Wingdings" panose="05000000000000000000" pitchFamily="2" charset="2"/>
              <a:buChar char="ü"/>
            </a:pPr>
            <a:r>
              <a:rPr lang="en-US" b="1" dirty="0">
                <a:solidFill>
                  <a:srgbClr val="2F2F7B"/>
                </a:solidFill>
                <a:latin typeface="Roboto Light" panose="02000000000000000000" pitchFamily="2" charset="0"/>
                <a:ea typeface="Roboto Light" panose="02000000000000000000" pitchFamily="2" charset="0"/>
                <a:cs typeface="Roboto Light" panose="02000000000000000000" pitchFamily="2" charset="0"/>
              </a:rPr>
              <a:t>Objective: </a:t>
            </a:r>
            <a:r>
              <a:rPr lang="en-US" dirty="0">
                <a:solidFill>
                  <a:srgbClr val="2F2F7B"/>
                </a:solidFill>
                <a:latin typeface="Roboto Light" panose="02000000000000000000" pitchFamily="2" charset="0"/>
                <a:ea typeface="Roboto Light" panose="02000000000000000000" pitchFamily="2" charset="0"/>
                <a:cs typeface="Roboto Light" panose="02000000000000000000" pitchFamily="2" charset="0"/>
              </a:rPr>
              <a:t>Evaluate muscle strength-endurance recovery and return of functional performance</a:t>
            </a:r>
          </a:p>
        </p:txBody>
      </p:sp>
      <p:pic>
        <p:nvPicPr>
          <p:cNvPr id="4" name="Picture 3" descr="Picture 6">
            <a:extLst>
              <a:ext uri="{FF2B5EF4-FFF2-40B4-BE49-F238E27FC236}">
                <a16:creationId xmlns:a16="http://schemas.microsoft.com/office/drawing/2014/main" id="{3AC01080-E8C9-F50C-8837-2DF74FED87EF}"/>
              </a:ext>
            </a:extLst>
          </p:cNvPr>
          <p:cNvPicPr>
            <a:picLocks noChangeAspect="1"/>
          </p:cNvPicPr>
          <p:nvPr/>
        </p:nvPicPr>
        <p:blipFill>
          <a:blip r:embed="rId3"/>
          <a:stretch>
            <a:fillRect/>
          </a:stretch>
        </p:blipFill>
        <p:spPr>
          <a:xfrm>
            <a:off x="10253447" y="6458658"/>
            <a:ext cx="1938553" cy="399342"/>
          </a:xfrm>
          <a:prstGeom prst="rect">
            <a:avLst/>
          </a:prstGeom>
          <a:ln w="12700">
            <a:miter lim="400000"/>
          </a:ln>
        </p:spPr>
      </p:pic>
      <p:sp>
        <p:nvSpPr>
          <p:cNvPr id="5" name="TextBox 5">
            <a:extLst>
              <a:ext uri="{FF2B5EF4-FFF2-40B4-BE49-F238E27FC236}">
                <a16:creationId xmlns:a16="http://schemas.microsoft.com/office/drawing/2014/main" id="{9EC587BC-1F21-D432-9415-34626EDB2D41}"/>
              </a:ext>
            </a:extLst>
          </p:cNvPr>
          <p:cNvSpPr txBox="1"/>
          <p:nvPr/>
        </p:nvSpPr>
        <p:spPr>
          <a:xfrm>
            <a:off x="6921571" y="6658329"/>
            <a:ext cx="2807818"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solidFill>
                  <a:srgbClr val="595959"/>
                </a:solidFill>
                <a:latin typeface="+mn-lt"/>
                <a:ea typeface="+mn-ea"/>
                <a:cs typeface="+mn-cs"/>
                <a:sym typeface="Calibri"/>
              </a:defRPr>
            </a:lvl1pPr>
          </a:lstStyle>
          <a:p>
            <a:r>
              <a:rPr lang="en-GB" b="0" i="0" dirty="0">
                <a:solidFill>
                  <a:schemeClr val="tx1">
                    <a:lumMod val="65000"/>
                    <a:lumOff val="35000"/>
                  </a:schemeClr>
                </a:solidFill>
                <a:effectLst/>
                <a:latin typeface="Aptos" panose="020B0004020202020204" pitchFamily="34" charset="0"/>
              </a:rPr>
              <a:t> </a:t>
            </a:r>
            <a:r>
              <a:rPr lang="en-GB" i="1" dirty="0">
                <a:solidFill>
                  <a:schemeClr val="tx1">
                    <a:lumMod val="65000"/>
                    <a:lumOff val="35000"/>
                  </a:schemeClr>
                </a:solidFill>
                <a:latin typeface="Roboto Light" panose="02000000000000000000" pitchFamily="2" charset="0"/>
                <a:ea typeface="Roboto Light" panose="02000000000000000000" pitchFamily="2" charset="0"/>
                <a:hlinkClick r:id="rId4">
                  <a:extLst>
                    <a:ext uri="{A12FA001-AC4F-418D-AE19-62706E023703}">
                      <ahyp:hlinkClr xmlns:ahyp="http://schemas.microsoft.com/office/drawing/2018/hyperlinkcolor" val="tx"/>
                    </a:ext>
                  </a:extLst>
                </a:hlinkClick>
              </a:rPr>
              <a:t>http://www.ncbi.nlm.nih.gov/pubmed/22486722</a:t>
            </a:r>
            <a:endParaRPr lang="en-US" i="1" dirty="0">
              <a:solidFill>
                <a:schemeClr val="tx1">
                  <a:lumMod val="65000"/>
                  <a:lumOff val="35000"/>
                </a:schemeClr>
              </a:solidFill>
              <a:latin typeface="Roboto Light" panose="02000000000000000000" pitchFamily="2" charset="0"/>
              <a:ea typeface="Roboto Light" panose="02000000000000000000" pitchFamily="2" charset="0"/>
            </a:endParaRPr>
          </a:p>
        </p:txBody>
      </p:sp>
      <p:pic>
        <p:nvPicPr>
          <p:cNvPr id="7" name="Picture 6">
            <a:extLst>
              <a:ext uri="{FF2B5EF4-FFF2-40B4-BE49-F238E27FC236}">
                <a16:creationId xmlns:a16="http://schemas.microsoft.com/office/drawing/2014/main" id="{AFC10EEC-54DE-5E25-B069-2B716E74D9B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 b="10860"/>
          <a:stretch/>
        </p:blipFill>
        <p:spPr>
          <a:xfrm>
            <a:off x="660329" y="1251000"/>
            <a:ext cx="3253048" cy="4356000"/>
          </a:xfrm>
          <a:prstGeom prst="roundRect">
            <a:avLst>
              <a:gd name="adj" fmla="val 8594"/>
            </a:avLst>
          </a:prstGeom>
          <a:solidFill>
            <a:srgbClr val="FFFFFF">
              <a:shade val="85000"/>
            </a:srgbClr>
          </a:solidFill>
          <a:ln>
            <a:noFill/>
          </a:ln>
          <a:effectLst>
            <a:reflection blurRad="12700" stA="17532" endPos="10000" dist="5000" dir="5400000" sy="-100000" algn="bl" rotWithShape="0"/>
          </a:effectLst>
        </p:spPr>
      </p:pic>
    </p:spTree>
    <p:extLst>
      <p:ext uri="{BB962C8B-B14F-4D97-AF65-F5344CB8AC3E}">
        <p14:creationId xmlns:p14="http://schemas.microsoft.com/office/powerpoint/2010/main" val="2257930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195D8-5A81-7720-A003-D30FDED8B716}"/>
            </a:ext>
          </a:extLst>
        </p:cNvPr>
        <p:cNvGrpSpPr/>
        <p:nvPr/>
      </p:nvGrpSpPr>
      <p:grpSpPr>
        <a:xfrm>
          <a:off x="0" y="0"/>
          <a:ext cx="0" cy="0"/>
          <a:chOff x="0" y="0"/>
          <a:chExt cx="0" cy="0"/>
        </a:xfrm>
      </p:grpSpPr>
      <p:pic>
        <p:nvPicPr>
          <p:cNvPr id="6" name="Picture 5" descr="Picture 6">
            <a:extLst>
              <a:ext uri="{FF2B5EF4-FFF2-40B4-BE49-F238E27FC236}">
                <a16:creationId xmlns:a16="http://schemas.microsoft.com/office/drawing/2014/main" id="{3282015F-38C0-DA16-BC9A-C366CEA1EC75}"/>
              </a:ext>
            </a:extLst>
          </p:cNvPr>
          <p:cNvPicPr>
            <a:picLocks noChangeAspect="1"/>
          </p:cNvPicPr>
          <p:nvPr/>
        </p:nvPicPr>
        <p:blipFill>
          <a:blip r:embed="rId3"/>
          <a:stretch>
            <a:fillRect/>
          </a:stretch>
        </p:blipFill>
        <p:spPr>
          <a:xfrm>
            <a:off x="9962239" y="6374520"/>
            <a:ext cx="1938553" cy="399342"/>
          </a:xfrm>
          <a:prstGeom prst="rect">
            <a:avLst/>
          </a:prstGeom>
          <a:ln w="12700">
            <a:miter lim="400000"/>
          </a:ln>
        </p:spPr>
      </p:pic>
      <p:sp>
        <p:nvSpPr>
          <p:cNvPr id="8" name="TextBox 7">
            <a:extLst>
              <a:ext uri="{FF2B5EF4-FFF2-40B4-BE49-F238E27FC236}">
                <a16:creationId xmlns:a16="http://schemas.microsoft.com/office/drawing/2014/main" id="{F2E7388F-A784-8F5C-E527-FA71A9B0E767}"/>
              </a:ext>
            </a:extLst>
          </p:cNvPr>
          <p:cNvSpPr txBox="1"/>
          <p:nvPr/>
        </p:nvSpPr>
        <p:spPr>
          <a:xfrm>
            <a:off x="705971" y="274638"/>
            <a:ext cx="10780054" cy="1323439"/>
          </a:xfrm>
          <a:prstGeom prst="rect">
            <a:avLst/>
          </a:prstGeom>
          <a:noFill/>
        </p:spPr>
        <p:txBody>
          <a:bodyPr wrap="square">
            <a:spAutoFit/>
          </a:bodyPr>
          <a:lstStyle/>
          <a:p>
            <a:pPr algn="ctr"/>
            <a:r>
              <a:rPr lang="en-US" sz="4000" b="1" dirty="0">
                <a:solidFill>
                  <a:srgbClr val="2F2F7B"/>
                </a:solidFill>
                <a:latin typeface="Roboto" panose="02000000000000000000" pitchFamily="2" charset="0"/>
                <a:ea typeface="Roboto" panose="02000000000000000000" pitchFamily="2" charset="0"/>
              </a:rPr>
              <a:t>Reduced Decrement in Repetition Performance*</a:t>
            </a:r>
          </a:p>
        </p:txBody>
      </p:sp>
      <p:sp>
        <p:nvSpPr>
          <p:cNvPr id="18" name="TextBox 17">
            <a:extLst>
              <a:ext uri="{FF2B5EF4-FFF2-40B4-BE49-F238E27FC236}">
                <a16:creationId xmlns:a16="http://schemas.microsoft.com/office/drawing/2014/main" id="{036A2A7B-E0F2-000B-7F8E-B5D5BD5FB436}"/>
              </a:ext>
            </a:extLst>
          </p:cNvPr>
          <p:cNvSpPr txBox="1"/>
          <p:nvPr/>
        </p:nvSpPr>
        <p:spPr>
          <a:xfrm>
            <a:off x="6831106" y="2182504"/>
            <a:ext cx="3691217" cy="830997"/>
          </a:xfrm>
          <a:prstGeom prst="rect">
            <a:avLst/>
          </a:prstGeom>
          <a:noFill/>
        </p:spPr>
        <p:txBody>
          <a:bodyPr wrap="square">
            <a:spAutoFit/>
          </a:bodyPr>
          <a:lstStyle/>
          <a:p>
            <a:r>
              <a:rPr lang="en-US" sz="1600" i="1" dirty="0">
                <a:solidFill>
                  <a:srgbClr val="BC4E92"/>
                </a:solidFill>
                <a:latin typeface="Roboto" panose="02000000000000000000" pitchFamily="2" charset="0"/>
                <a:ea typeface="Roboto" panose="02000000000000000000" pitchFamily="2" charset="0"/>
              </a:rPr>
              <a:t>-Evidence of “RBE” in both groups</a:t>
            </a:r>
          </a:p>
          <a:p>
            <a:r>
              <a:rPr lang="en-US" sz="1600" i="1" dirty="0">
                <a:solidFill>
                  <a:srgbClr val="BC4E92"/>
                </a:solidFill>
                <a:latin typeface="Roboto" panose="02000000000000000000" pitchFamily="2" charset="0"/>
                <a:ea typeface="Roboto" panose="02000000000000000000" pitchFamily="2" charset="0"/>
              </a:rPr>
              <a:t>-Less performance decrement and amplified RBE in </a:t>
            </a:r>
            <a:r>
              <a:rPr lang="en-US" sz="1600" b="1" i="1" dirty="0" err="1">
                <a:solidFill>
                  <a:srgbClr val="BC4E92"/>
                </a:solidFill>
                <a:latin typeface="Roboto" panose="02000000000000000000" pitchFamily="2" charset="0"/>
                <a:ea typeface="Roboto" panose="02000000000000000000" pitchFamily="2" charset="0"/>
              </a:rPr>
              <a:t>BioCell</a:t>
            </a:r>
            <a:r>
              <a:rPr lang="en-US" sz="1600" i="1" dirty="0">
                <a:solidFill>
                  <a:srgbClr val="BC4E92"/>
                </a:solidFill>
                <a:latin typeface="Roboto" panose="02000000000000000000" pitchFamily="2" charset="0"/>
                <a:ea typeface="Roboto" panose="02000000000000000000" pitchFamily="2" charset="0"/>
              </a:rPr>
              <a:t> group</a:t>
            </a:r>
          </a:p>
        </p:txBody>
      </p:sp>
      <p:grpSp>
        <p:nvGrpSpPr>
          <p:cNvPr id="19" name="Group 18">
            <a:extLst>
              <a:ext uri="{FF2B5EF4-FFF2-40B4-BE49-F238E27FC236}">
                <a16:creationId xmlns:a16="http://schemas.microsoft.com/office/drawing/2014/main" id="{81220049-A329-28E7-EFC2-2769CCEA0869}"/>
              </a:ext>
            </a:extLst>
          </p:cNvPr>
          <p:cNvGrpSpPr/>
          <p:nvPr/>
        </p:nvGrpSpPr>
        <p:grpSpPr>
          <a:xfrm>
            <a:off x="2152302" y="1936928"/>
            <a:ext cx="6219262" cy="2984144"/>
            <a:chOff x="3523902" y="1779494"/>
            <a:chExt cx="6219262" cy="2984144"/>
          </a:xfrm>
        </p:grpSpPr>
        <p:graphicFrame>
          <p:nvGraphicFramePr>
            <p:cNvPr id="20" name="Chart 19">
              <a:extLst>
                <a:ext uri="{FF2B5EF4-FFF2-40B4-BE49-F238E27FC236}">
                  <a16:creationId xmlns:a16="http://schemas.microsoft.com/office/drawing/2014/main" id="{7560D7E9-49AD-C4FA-FFF4-0BF8B9A475FE}"/>
                </a:ext>
              </a:extLst>
            </p:cNvPr>
            <p:cNvGraphicFramePr/>
            <p:nvPr>
              <p:extLst>
                <p:ext uri="{D42A27DB-BD31-4B8C-83A1-F6EECF244321}">
                  <p14:modId xmlns:p14="http://schemas.microsoft.com/office/powerpoint/2010/main" val="1208795124"/>
                </p:ext>
              </p:extLst>
            </p:nvPr>
          </p:nvGraphicFramePr>
          <p:xfrm>
            <a:off x="3523902" y="1779494"/>
            <a:ext cx="6219262" cy="2984144"/>
          </p:xfrm>
          <a:graphic>
            <a:graphicData uri="http://schemas.openxmlformats.org/drawingml/2006/chart">
              <c:chart xmlns:c="http://schemas.openxmlformats.org/drawingml/2006/chart" xmlns:r="http://schemas.openxmlformats.org/officeDocument/2006/relationships" r:id="rId4"/>
            </a:graphicData>
          </a:graphic>
        </p:graphicFrame>
        <p:sp>
          <p:nvSpPr>
            <p:cNvPr id="21" name="Left Brace 20">
              <a:extLst>
                <a:ext uri="{FF2B5EF4-FFF2-40B4-BE49-F238E27FC236}">
                  <a16:creationId xmlns:a16="http://schemas.microsoft.com/office/drawing/2014/main" id="{EBB62ED6-2AA2-50DB-A3DF-59EADF6376C6}"/>
                </a:ext>
              </a:extLst>
            </p:cNvPr>
            <p:cNvSpPr/>
            <p:nvPr/>
          </p:nvSpPr>
          <p:spPr>
            <a:xfrm rot="5400000">
              <a:off x="5436615" y="1513242"/>
              <a:ext cx="653565" cy="2161615"/>
            </a:xfrm>
            <a:prstGeom prst="leftBrace">
              <a:avLst>
                <a:gd name="adj1" fmla="val 29996"/>
                <a:gd name="adj2" fmla="val 36936"/>
              </a:avLst>
            </a:prstGeom>
            <a:ln w="28575" cap="rnd">
              <a:solidFill>
                <a:srgbClr val="BC4E92"/>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PK"/>
            </a:p>
          </p:txBody>
        </p:sp>
        <p:sp>
          <p:nvSpPr>
            <p:cNvPr id="22" name="Right Arrow 10">
              <a:extLst>
                <a:ext uri="{FF2B5EF4-FFF2-40B4-BE49-F238E27FC236}">
                  <a16:creationId xmlns:a16="http://schemas.microsoft.com/office/drawing/2014/main" id="{057375B9-E59C-7435-FADB-0CF6DEE1AA3A}"/>
                </a:ext>
              </a:extLst>
            </p:cNvPr>
            <p:cNvSpPr/>
            <p:nvPr/>
          </p:nvSpPr>
          <p:spPr>
            <a:xfrm>
              <a:off x="6319771" y="2195440"/>
              <a:ext cx="1734671" cy="45719"/>
            </a:xfrm>
            <a:prstGeom prst="rightArrow">
              <a:avLst/>
            </a:prstGeom>
            <a:ln w="111125" cap="rnd">
              <a:solidFill>
                <a:srgbClr val="BC4E92"/>
              </a:soli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a:p>
          </p:txBody>
        </p:sp>
      </p:grpSp>
      <p:sp>
        <p:nvSpPr>
          <p:cNvPr id="23" name="TextBox 22">
            <a:extLst>
              <a:ext uri="{FF2B5EF4-FFF2-40B4-BE49-F238E27FC236}">
                <a16:creationId xmlns:a16="http://schemas.microsoft.com/office/drawing/2014/main" id="{94FD892A-2547-F38C-C791-7D21CFCCBDFA}"/>
              </a:ext>
            </a:extLst>
          </p:cNvPr>
          <p:cNvSpPr txBox="1"/>
          <p:nvPr/>
        </p:nvSpPr>
        <p:spPr>
          <a:xfrm>
            <a:off x="2362974" y="5166648"/>
            <a:ext cx="6219261" cy="1200329"/>
          </a:xfrm>
          <a:prstGeom prst="rect">
            <a:avLst/>
          </a:prstGeom>
          <a:noFill/>
        </p:spPr>
        <p:txBody>
          <a:bodyPr wrap="square">
            <a:spAutoFit/>
          </a:bodyPr>
          <a:lstStyle/>
          <a:p>
            <a:pPr algn="ctr"/>
            <a:r>
              <a:rPr lang="en-US" i="1" dirty="0">
                <a:solidFill>
                  <a:srgbClr val="2F2F7B"/>
                </a:solidFill>
                <a:latin typeface="Roboto Light" panose="02000000000000000000" pitchFamily="2" charset="0"/>
                <a:ea typeface="Roboto Light" panose="02000000000000000000" pitchFamily="2" charset="0"/>
              </a:rPr>
              <a:t>BCC may enhance “stress resilience” to high intensity resistance exercise, as the decrement in bench press repetitions to failure was only 43-49%, vs. 55-60% in the placebo group.*</a:t>
            </a:r>
          </a:p>
        </p:txBody>
      </p:sp>
    </p:spTree>
    <p:extLst>
      <p:ext uri="{BB962C8B-B14F-4D97-AF65-F5344CB8AC3E}">
        <p14:creationId xmlns:p14="http://schemas.microsoft.com/office/powerpoint/2010/main" val="23869687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D5C45-570F-9C82-EC72-EC7B83085DC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942AD40-ECF1-DF9E-0B06-6A2BFFA0E138}"/>
              </a:ext>
            </a:extLst>
          </p:cNvPr>
          <p:cNvSpPr txBox="1"/>
          <p:nvPr/>
        </p:nvSpPr>
        <p:spPr>
          <a:xfrm>
            <a:off x="537681" y="150580"/>
            <a:ext cx="11116638" cy="1323439"/>
          </a:xfrm>
          <a:prstGeom prst="rect">
            <a:avLst/>
          </a:prstGeom>
          <a:noFill/>
        </p:spPr>
        <p:txBody>
          <a:bodyPr wrap="square" rtlCol="0">
            <a:spAutoFit/>
          </a:bodyPr>
          <a:lstStyle/>
          <a:p>
            <a:pPr algn="ctr"/>
            <a:r>
              <a:rPr lang="en-US" sz="4000" b="1" dirty="0">
                <a:solidFill>
                  <a:srgbClr val="2F2F7B"/>
                </a:solidFill>
                <a:latin typeface="Roboto" panose="02000000000000000000" pitchFamily="2" charset="0"/>
                <a:ea typeface="Roboto" panose="02000000000000000000" pitchFamily="2" charset="0"/>
              </a:rPr>
              <a:t>Mitigation of the Effect of Exercise-</a:t>
            </a:r>
          </a:p>
          <a:p>
            <a:pPr algn="ctr"/>
            <a:r>
              <a:rPr lang="en-US" sz="4000" dirty="0">
                <a:solidFill>
                  <a:srgbClr val="2F2F7B"/>
                </a:solidFill>
                <a:latin typeface="Roboto" panose="02000000000000000000" pitchFamily="2" charset="0"/>
                <a:ea typeface="Roboto" panose="02000000000000000000" pitchFamily="2" charset="0"/>
              </a:rPr>
              <a:t>Induced Muscle Damage*</a:t>
            </a:r>
          </a:p>
        </p:txBody>
      </p:sp>
      <p:pic>
        <p:nvPicPr>
          <p:cNvPr id="4" name="Picture 3" descr="Picture 6">
            <a:extLst>
              <a:ext uri="{FF2B5EF4-FFF2-40B4-BE49-F238E27FC236}">
                <a16:creationId xmlns:a16="http://schemas.microsoft.com/office/drawing/2014/main" id="{559AC21F-4999-1560-B359-9912A2E3ECA4}"/>
              </a:ext>
            </a:extLst>
          </p:cNvPr>
          <p:cNvPicPr>
            <a:picLocks noChangeAspect="1"/>
          </p:cNvPicPr>
          <p:nvPr/>
        </p:nvPicPr>
        <p:blipFill>
          <a:blip r:embed="rId3"/>
          <a:stretch>
            <a:fillRect/>
          </a:stretch>
        </p:blipFill>
        <p:spPr>
          <a:xfrm>
            <a:off x="10253447" y="6458658"/>
            <a:ext cx="1938553" cy="399342"/>
          </a:xfrm>
          <a:prstGeom prst="rect">
            <a:avLst/>
          </a:prstGeom>
          <a:ln w="12700">
            <a:miter lim="400000"/>
          </a:ln>
        </p:spPr>
      </p:pic>
      <p:sp>
        <p:nvSpPr>
          <p:cNvPr id="5" name="TextBox 5">
            <a:extLst>
              <a:ext uri="{FF2B5EF4-FFF2-40B4-BE49-F238E27FC236}">
                <a16:creationId xmlns:a16="http://schemas.microsoft.com/office/drawing/2014/main" id="{AA79A831-AE0B-DFBB-6704-3A2EEBCEB283}"/>
              </a:ext>
            </a:extLst>
          </p:cNvPr>
          <p:cNvSpPr txBox="1"/>
          <p:nvPr/>
        </p:nvSpPr>
        <p:spPr>
          <a:xfrm>
            <a:off x="6921571" y="6658329"/>
            <a:ext cx="2807818"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sz="1000">
                <a:solidFill>
                  <a:srgbClr val="595959"/>
                </a:solidFill>
                <a:latin typeface="+mn-lt"/>
                <a:ea typeface="+mn-ea"/>
                <a:cs typeface="+mn-cs"/>
                <a:sym typeface="Calibri"/>
              </a:defRPr>
            </a:lvl1pPr>
          </a:lstStyle>
          <a:p>
            <a:r>
              <a:rPr lang="en-GB" b="0" i="0" dirty="0">
                <a:solidFill>
                  <a:schemeClr val="tx1">
                    <a:lumMod val="65000"/>
                    <a:lumOff val="35000"/>
                  </a:schemeClr>
                </a:solidFill>
                <a:effectLst/>
                <a:latin typeface="Aptos" panose="020B0004020202020204" pitchFamily="34" charset="0"/>
              </a:rPr>
              <a:t> </a:t>
            </a:r>
            <a:r>
              <a:rPr lang="en-GB" i="1" dirty="0">
                <a:solidFill>
                  <a:schemeClr val="tx1">
                    <a:lumMod val="65000"/>
                    <a:lumOff val="35000"/>
                  </a:schemeClr>
                </a:solidFill>
                <a:latin typeface="Roboto Light" panose="02000000000000000000" pitchFamily="2" charset="0"/>
                <a:ea typeface="Roboto Light" panose="02000000000000000000" pitchFamily="2" charset="0"/>
                <a:hlinkClick r:id="rId4">
                  <a:extLst>
                    <a:ext uri="{A12FA001-AC4F-418D-AE19-62706E023703}">
                      <ahyp:hlinkClr xmlns:ahyp="http://schemas.microsoft.com/office/drawing/2018/hyperlinkcolor" val="tx"/>
                    </a:ext>
                  </a:extLst>
                </a:hlinkClick>
              </a:rPr>
              <a:t>http://www.ncbi.nlm.nih.gov/pubmed/22486722</a:t>
            </a:r>
            <a:endParaRPr lang="en-US" i="1" dirty="0">
              <a:solidFill>
                <a:schemeClr val="tx1">
                  <a:lumMod val="65000"/>
                  <a:lumOff val="35000"/>
                </a:schemeClr>
              </a:solidFill>
              <a:latin typeface="Roboto Light" panose="02000000000000000000" pitchFamily="2" charset="0"/>
              <a:ea typeface="Roboto Light" panose="02000000000000000000" pitchFamily="2" charset="0"/>
            </a:endParaRPr>
          </a:p>
        </p:txBody>
      </p:sp>
      <p:grpSp>
        <p:nvGrpSpPr>
          <p:cNvPr id="6" name="Group 5">
            <a:extLst>
              <a:ext uri="{FF2B5EF4-FFF2-40B4-BE49-F238E27FC236}">
                <a16:creationId xmlns:a16="http://schemas.microsoft.com/office/drawing/2014/main" id="{B6AF1848-4A93-03BD-BDF7-FB1E4D9EE04E}"/>
              </a:ext>
            </a:extLst>
          </p:cNvPr>
          <p:cNvGrpSpPr/>
          <p:nvPr/>
        </p:nvGrpSpPr>
        <p:grpSpPr>
          <a:xfrm>
            <a:off x="-53788" y="1839955"/>
            <a:ext cx="12245788" cy="3178089"/>
            <a:chOff x="-53788" y="1771910"/>
            <a:chExt cx="12245788" cy="3178089"/>
          </a:xfrm>
        </p:grpSpPr>
        <p:grpSp>
          <p:nvGrpSpPr>
            <p:cNvPr id="8" name="Group 7">
              <a:extLst>
                <a:ext uri="{FF2B5EF4-FFF2-40B4-BE49-F238E27FC236}">
                  <a16:creationId xmlns:a16="http://schemas.microsoft.com/office/drawing/2014/main" id="{8D879861-966B-B8E2-2B87-4C1D535CB9E6}"/>
                </a:ext>
              </a:extLst>
            </p:cNvPr>
            <p:cNvGrpSpPr/>
            <p:nvPr/>
          </p:nvGrpSpPr>
          <p:grpSpPr>
            <a:xfrm>
              <a:off x="-53788" y="1771910"/>
              <a:ext cx="12245788" cy="2743200"/>
              <a:chOff x="-53788" y="1573306"/>
              <a:chExt cx="12245788" cy="2743200"/>
            </a:xfrm>
          </p:grpSpPr>
          <p:sp>
            <p:nvSpPr>
              <p:cNvPr id="12" name="Rounded Rectangle 10">
                <a:extLst>
                  <a:ext uri="{FF2B5EF4-FFF2-40B4-BE49-F238E27FC236}">
                    <a16:creationId xmlns:a16="http://schemas.microsoft.com/office/drawing/2014/main" id="{1B9D1A46-2B63-4ECD-C2C0-8843210B16D8}"/>
                  </a:ext>
                </a:extLst>
              </p:cNvPr>
              <p:cNvSpPr/>
              <p:nvPr/>
            </p:nvSpPr>
            <p:spPr>
              <a:xfrm>
                <a:off x="-53788" y="1573306"/>
                <a:ext cx="12245788" cy="2743200"/>
              </a:xfrm>
              <a:prstGeom prst="roundRect">
                <a:avLst>
                  <a:gd name="adj" fmla="val 0"/>
                </a:avLst>
              </a:prstGeom>
              <a:solidFill>
                <a:srgbClr val="2F2F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K" dirty="0"/>
              </a:p>
            </p:txBody>
          </p:sp>
          <p:pic>
            <p:nvPicPr>
              <p:cNvPr id="13" name="Picture 12">
                <a:extLst>
                  <a:ext uri="{FF2B5EF4-FFF2-40B4-BE49-F238E27FC236}">
                    <a16:creationId xmlns:a16="http://schemas.microsoft.com/office/drawing/2014/main" id="{DEE27255-97DC-EE82-6654-A3DFDCD13B9D}"/>
                  </a:ext>
                </a:extLst>
              </p:cNvPr>
              <p:cNvPicPr>
                <a:picLocks noChangeAspect="1"/>
              </p:cNvPicPr>
              <p:nvPr/>
            </p:nvPicPr>
            <p:blipFill rotWithShape="1">
              <a:blip r:embed="rId5"/>
              <a:srcRect l="4328"/>
              <a:stretch/>
            </p:blipFill>
            <p:spPr>
              <a:xfrm>
                <a:off x="127686" y="1644078"/>
                <a:ext cx="3873746" cy="2553544"/>
              </a:xfrm>
              <a:prstGeom prst="rect">
                <a:avLst/>
              </a:prstGeom>
            </p:spPr>
          </p:pic>
          <p:pic>
            <p:nvPicPr>
              <p:cNvPr id="14" name="Picture 13">
                <a:extLst>
                  <a:ext uri="{FF2B5EF4-FFF2-40B4-BE49-F238E27FC236}">
                    <a16:creationId xmlns:a16="http://schemas.microsoft.com/office/drawing/2014/main" id="{D2B99410-CFAE-8057-A39B-821121D4CBC7}"/>
                  </a:ext>
                </a:extLst>
              </p:cNvPr>
              <p:cNvPicPr>
                <a:picLocks noChangeAspect="1"/>
              </p:cNvPicPr>
              <p:nvPr/>
            </p:nvPicPr>
            <p:blipFill>
              <a:blip r:embed="rId6"/>
              <a:stretch>
                <a:fillRect/>
              </a:stretch>
            </p:blipFill>
            <p:spPr>
              <a:xfrm>
                <a:off x="8277052" y="1664836"/>
                <a:ext cx="3787262" cy="2564602"/>
              </a:xfrm>
              <a:prstGeom prst="rect">
                <a:avLst/>
              </a:prstGeom>
            </p:spPr>
          </p:pic>
          <p:pic>
            <p:nvPicPr>
              <p:cNvPr id="15" name="Picture 14">
                <a:extLst>
                  <a:ext uri="{FF2B5EF4-FFF2-40B4-BE49-F238E27FC236}">
                    <a16:creationId xmlns:a16="http://schemas.microsoft.com/office/drawing/2014/main" id="{8205EF2C-D27D-A8E0-BDDA-9B8D6214B475}"/>
                  </a:ext>
                </a:extLst>
              </p:cNvPr>
              <p:cNvPicPr>
                <a:picLocks noChangeAspect="1"/>
              </p:cNvPicPr>
              <p:nvPr/>
            </p:nvPicPr>
            <p:blipFill rotWithShape="1">
              <a:blip r:embed="rId7"/>
              <a:srcRect l="6740" r="9957" b="17764"/>
              <a:stretch/>
            </p:blipFill>
            <p:spPr>
              <a:xfrm>
                <a:off x="4121389" y="1669758"/>
                <a:ext cx="4035706" cy="2532786"/>
              </a:xfrm>
              <a:prstGeom prst="rect">
                <a:avLst/>
              </a:prstGeom>
            </p:spPr>
          </p:pic>
        </p:grpSp>
        <p:sp>
          <p:nvSpPr>
            <p:cNvPr id="9" name="TextBox 8">
              <a:extLst>
                <a:ext uri="{FF2B5EF4-FFF2-40B4-BE49-F238E27FC236}">
                  <a16:creationId xmlns:a16="http://schemas.microsoft.com/office/drawing/2014/main" id="{051979C1-F81F-55F6-77A1-BEBE8B8DC856}"/>
                </a:ext>
              </a:extLst>
            </p:cNvPr>
            <p:cNvSpPr txBox="1"/>
            <p:nvPr/>
          </p:nvSpPr>
          <p:spPr>
            <a:xfrm>
              <a:off x="127686" y="4580667"/>
              <a:ext cx="3873746" cy="369332"/>
            </a:xfrm>
            <a:prstGeom prst="rect">
              <a:avLst/>
            </a:prstGeom>
            <a:noFill/>
          </p:spPr>
          <p:txBody>
            <a:bodyPr wrap="square" rtlCol="0">
              <a:spAutoFit/>
            </a:bodyPr>
            <a:lstStyle/>
            <a:p>
              <a:pPr algn="ctr"/>
              <a:r>
                <a:rPr lang="en-US" i="1" dirty="0">
                  <a:solidFill>
                    <a:schemeClr val="tx1">
                      <a:lumMod val="85000"/>
                      <a:lumOff val="15000"/>
                    </a:schemeClr>
                  </a:solidFill>
                  <a:latin typeface="Roboto Light" panose="02000000000000000000" pitchFamily="2" charset="0"/>
                  <a:ea typeface="Roboto Light" panose="02000000000000000000" pitchFamily="2" charset="0"/>
                </a:rPr>
                <a:t>CRP: C-Reactive Protein</a:t>
              </a:r>
            </a:p>
          </p:txBody>
        </p:sp>
        <p:sp>
          <p:nvSpPr>
            <p:cNvPr id="10" name="TextBox 9">
              <a:extLst>
                <a:ext uri="{FF2B5EF4-FFF2-40B4-BE49-F238E27FC236}">
                  <a16:creationId xmlns:a16="http://schemas.microsoft.com/office/drawing/2014/main" id="{49C41DDC-8E6D-DFFF-8D8A-2D3328BA4DA9}"/>
                </a:ext>
              </a:extLst>
            </p:cNvPr>
            <p:cNvSpPr txBox="1"/>
            <p:nvPr/>
          </p:nvSpPr>
          <p:spPr>
            <a:xfrm>
              <a:off x="4121461" y="4580667"/>
              <a:ext cx="4035633" cy="369332"/>
            </a:xfrm>
            <a:prstGeom prst="rect">
              <a:avLst/>
            </a:prstGeom>
            <a:noFill/>
          </p:spPr>
          <p:txBody>
            <a:bodyPr wrap="square" rtlCol="0">
              <a:spAutoFit/>
            </a:bodyPr>
            <a:lstStyle/>
            <a:p>
              <a:pPr algn="ctr"/>
              <a:r>
                <a:rPr lang="en-US" i="1" dirty="0">
                  <a:solidFill>
                    <a:schemeClr val="tx1">
                      <a:lumMod val="85000"/>
                      <a:lumOff val="15000"/>
                    </a:schemeClr>
                  </a:solidFill>
                  <a:latin typeface="Roboto Light" panose="02000000000000000000" pitchFamily="2" charset="0"/>
                  <a:ea typeface="Roboto Light" panose="02000000000000000000" pitchFamily="2" charset="0"/>
                </a:rPr>
                <a:t>CK: Creatine Kinase</a:t>
              </a:r>
            </a:p>
          </p:txBody>
        </p:sp>
        <p:sp>
          <p:nvSpPr>
            <p:cNvPr id="11" name="TextBox 10">
              <a:extLst>
                <a:ext uri="{FF2B5EF4-FFF2-40B4-BE49-F238E27FC236}">
                  <a16:creationId xmlns:a16="http://schemas.microsoft.com/office/drawing/2014/main" id="{5E1EF81F-BB02-EEFC-59CF-8B64D1952969}"/>
                </a:ext>
              </a:extLst>
            </p:cNvPr>
            <p:cNvSpPr txBox="1"/>
            <p:nvPr/>
          </p:nvSpPr>
          <p:spPr>
            <a:xfrm>
              <a:off x="8277052" y="4580667"/>
              <a:ext cx="3787263" cy="369332"/>
            </a:xfrm>
            <a:prstGeom prst="rect">
              <a:avLst/>
            </a:prstGeom>
            <a:noFill/>
          </p:spPr>
          <p:txBody>
            <a:bodyPr wrap="square" rtlCol="0">
              <a:spAutoFit/>
            </a:bodyPr>
            <a:lstStyle/>
            <a:p>
              <a:pPr algn="ctr"/>
              <a:r>
                <a:rPr lang="en-US" i="1" dirty="0">
                  <a:solidFill>
                    <a:schemeClr val="tx1">
                      <a:lumMod val="85000"/>
                      <a:lumOff val="15000"/>
                    </a:schemeClr>
                  </a:solidFill>
                  <a:latin typeface="Roboto Light" panose="02000000000000000000" pitchFamily="2" charset="0"/>
                  <a:ea typeface="Roboto Light" panose="02000000000000000000" pitchFamily="2" charset="0"/>
                </a:rPr>
                <a:t>LDH: Lactate Dehydrogenase</a:t>
              </a:r>
            </a:p>
          </p:txBody>
        </p:sp>
      </p:grpSp>
      <p:sp>
        <p:nvSpPr>
          <p:cNvPr id="16" name="TextBox 15">
            <a:extLst>
              <a:ext uri="{FF2B5EF4-FFF2-40B4-BE49-F238E27FC236}">
                <a16:creationId xmlns:a16="http://schemas.microsoft.com/office/drawing/2014/main" id="{A32FA0AD-AA39-77A2-56C9-86AE5DFC5C7B}"/>
              </a:ext>
            </a:extLst>
          </p:cNvPr>
          <p:cNvSpPr txBox="1"/>
          <p:nvPr/>
        </p:nvSpPr>
        <p:spPr>
          <a:xfrm>
            <a:off x="4183997" y="5318423"/>
            <a:ext cx="3824006" cy="646331"/>
          </a:xfrm>
          <a:prstGeom prst="rect">
            <a:avLst/>
          </a:prstGeom>
          <a:noFill/>
        </p:spPr>
        <p:txBody>
          <a:bodyPr wrap="square" rtlCol="0">
            <a:spAutoFit/>
          </a:bodyPr>
          <a:lstStyle/>
          <a:p>
            <a:pPr algn="ctr"/>
            <a:r>
              <a:rPr lang="en-US" dirty="0">
                <a:solidFill>
                  <a:srgbClr val="0067E5"/>
                </a:solidFill>
                <a:latin typeface="Roboto Light" panose="02000000000000000000" pitchFamily="2" charset="0"/>
                <a:ea typeface="Roboto Light" panose="02000000000000000000" pitchFamily="2" charset="0"/>
              </a:rPr>
              <a:t>Group A - </a:t>
            </a:r>
            <a:r>
              <a:rPr lang="en-US" dirty="0">
                <a:solidFill>
                  <a:srgbClr val="0067E5"/>
                </a:solidFill>
                <a:latin typeface="Roboto Medium" panose="02000000000000000000" pitchFamily="2" charset="0"/>
                <a:ea typeface="Roboto Medium" panose="02000000000000000000" pitchFamily="2" charset="0"/>
              </a:rPr>
              <a:t>BioCell Collagen</a:t>
            </a:r>
          </a:p>
          <a:p>
            <a:pPr algn="ctr"/>
            <a:r>
              <a:rPr lang="en-US" dirty="0">
                <a:solidFill>
                  <a:srgbClr val="C00000"/>
                </a:solidFill>
                <a:latin typeface="Roboto Light" panose="02000000000000000000" pitchFamily="2" charset="0"/>
                <a:ea typeface="Roboto Light" panose="02000000000000000000" pitchFamily="2" charset="0"/>
              </a:rPr>
              <a:t>Group B - </a:t>
            </a:r>
            <a:r>
              <a:rPr lang="en-US" dirty="0">
                <a:solidFill>
                  <a:srgbClr val="C00000"/>
                </a:solidFill>
                <a:latin typeface="Roboto Medium" panose="02000000000000000000" pitchFamily="2" charset="0"/>
                <a:ea typeface="Roboto Medium" panose="02000000000000000000" pitchFamily="2" charset="0"/>
              </a:rPr>
              <a:t>Placebo</a:t>
            </a:r>
          </a:p>
        </p:txBody>
      </p:sp>
    </p:spTree>
    <p:extLst>
      <p:ext uri="{BB962C8B-B14F-4D97-AF65-F5344CB8AC3E}">
        <p14:creationId xmlns:p14="http://schemas.microsoft.com/office/powerpoint/2010/main" val="12242835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88E5DC1-48BC-03D7-4CB5-1BEA8E34C03B}"/>
              </a:ext>
            </a:extLst>
          </p:cNvPr>
          <p:cNvSpPr txBox="1"/>
          <p:nvPr/>
        </p:nvSpPr>
        <p:spPr>
          <a:xfrm>
            <a:off x="1684523" y="1890117"/>
            <a:ext cx="8822954" cy="2441694"/>
          </a:xfrm>
          <a:prstGeom prst="rect">
            <a:avLst/>
          </a:prstGeom>
          <a:noFill/>
          <a:effectLst>
            <a:outerShdw blurRad="70460" dist="38100" dir="5400000" algn="t" rotWithShape="0">
              <a:prstClr val="black">
                <a:alpha val="45049"/>
              </a:prstClr>
            </a:outerShdw>
          </a:effectLst>
        </p:spPr>
        <p:txBody>
          <a:bodyPr wrap="square" rtlCol="0">
            <a:spAutoFit/>
          </a:bodyPr>
          <a:lstStyle/>
          <a:p>
            <a:pPr algn="ctr">
              <a:lnSpc>
                <a:spcPts val="7020"/>
              </a:lnSpc>
            </a:pPr>
            <a:r>
              <a:rPr lang="en-PK" sz="6600" i="1" dirty="0">
                <a:solidFill>
                  <a:schemeClr val="bg1">
                    <a:lumMod val="85000"/>
                  </a:schemeClr>
                </a:solidFill>
                <a:latin typeface="☞AKCELERBALT-MEDIUM" panose="02000503000000020004" pitchFamily="2" charset="77"/>
                <a:ea typeface="Roboto" panose="02000000000000000000" pitchFamily="2" charset="0"/>
              </a:rPr>
              <a:t>SPORTS</a:t>
            </a:r>
          </a:p>
          <a:p>
            <a:pPr algn="ctr">
              <a:lnSpc>
                <a:spcPts val="7020"/>
              </a:lnSpc>
            </a:pPr>
            <a:r>
              <a:rPr lang="en-PK" sz="5400" b="1" i="1" dirty="0">
                <a:solidFill>
                  <a:schemeClr val="bg1">
                    <a:lumMod val="85000"/>
                  </a:schemeClr>
                </a:solidFill>
                <a:latin typeface="☞AKCELERBALT-BOLD" panose="02000503000000020004" pitchFamily="2" charset="77"/>
                <a:ea typeface="Roboto" panose="02000000000000000000" pitchFamily="2" charset="0"/>
              </a:rPr>
              <a:t>NUTRITION</a:t>
            </a:r>
          </a:p>
          <a:p>
            <a:pPr algn="ctr">
              <a:defRPr sz="2800" b="1">
                <a:solidFill>
                  <a:srgbClr val="E46C0A"/>
                </a:solidFill>
                <a:latin typeface="+mn-lt"/>
                <a:ea typeface="+mn-ea"/>
                <a:cs typeface="+mn-cs"/>
                <a:sym typeface="Calibri"/>
              </a:defRPr>
            </a:pPr>
            <a:endParaRPr lang="en-US" sz="3600" dirty="0">
              <a:solidFill>
                <a:schemeClr val="bg1"/>
              </a:solidFill>
              <a:latin typeface="Roboto Light" panose="02000000000000000000" pitchFamily="2" charset="0"/>
              <a:ea typeface="Roboto Light" panose="02000000000000000000" pitchFamily="2" charset="0"/>
              <a:cs typeface="Arial" panose="020B0604020202020204" pitchFamily="34" charset="0"/>
            </a:endParaRPr>
          </a:p>
        </p:txBody>
      </p:sp>
      <p:pic>
        <p:nvPicPr>
          <p:cNvPr id="4" name="Picture 3">
            <a:extLst>
              <a:ext uri="{FF2B5EF4-FFF2-40B4-BE49-F238E27FC236}">
                <a16:creationId xmlns:a16="http://schemas.microsoft.com/office/drawing/2014/main" id="{BFE9F03F-B420-F64F-9880-CCA2853661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9376" y="3950463"/>
            <a:ext cx="2793248" cy="762695"/>
          </a:xfrm>
          <a:prstGeom prst="rect">
            <a:avLst/>
          </a:prstGeom>
        </p:spPr>
      </p:pic>
    </p:spTree>
    <p:extLst>
      <p:ext uri="{BB962C8B-B14F-4D97-AF65-F5344CB8AC3E}">
        <p14:creationId xmlns:p14="http://schemas.microsoft.com/office/powerpoint/2010/main" val="25159299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BD2E3-A76D-8ADA-1099-16EC47438F22}"/>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015343BA-65CA-B0A7-8B88-ED225B5CB2C5}"/>
              </a:ext>
            </a:extLst>
          </p:cNvPr>
          <p:cNvSpPr txBox="1"/>
          <p:nvPr/>
        </p:nvSpPr>
        <p:spPr>
          <a:xfrm>
            <a:off x="1684523" y="1890117"/>
            <a:ext cx="8822954" cy="3077766"/>
          </a:xfrm>
          <a:prstGeom prst="rect">
            <a:avLst/>
          </a:prstGeom>
          <a:noFill/>
          <a:effectLst>
            <a:outerShdw blurRad="70460" dist="38100" dir="5400000" algn="t" rotWithShape="0">
              <a:prstClr val="black">
                <a:alpha val="45049"/>
              </a:prstClr>
            </a:outerShdw>
          </a:effectLst>
        </p:spPr>
        <p:txBody>
          <a:bodyPr wrap="square" rtlCol="0">
            <a:spAutoFit/>
          </a:bodyPr>
          <a:lstStyle/>
          <a:p>
            <a:pPr algn="ctr">
              <a:defRPr sz="2800" b="1">
                <a:solidFill>
                  <a:srgbClr val="E46C0A"/>
                </a:solidFill>
                <a:latin typeface="+mn-lt"/>
                <a:ea typeface="+mn-ea"/>
                <a:cs typeface="+mn-cs"/>
                <a:sym typeface="Calibri"/>
              </a:defRPr>
            </a:pPr>
            <a:r>
              <a:rPr lang="en-US" sz="5400" b="1" dirty="0" err="1">
                <a:solidFill>
                  <a:schemeClr val="bg1"/>
                </a:solidFill>
                <a:latin typeface="Roboto" panose="02000000000000000000" pitchFamily="2" charset="0"/>
                <a:ea typeface="Roboto" panose="02000000000000000000" pitchFamily="2" charset="0"/>
                <a:cs typeface="Arial Black" panose="020B0604020202020204" pitchFamily="34" charset="0"/>
              </a:rPr>
              <a:t>BioCell</a:t>
            </a:r>
            <a:r>
              <a:rPr lang="en-US" sz="5400" b="1" dirty="0">
                <a:solidFill>
                  <a:schemeClr val="bg1"/>
                </a:solidFill>
                <a:latin typeface="Roboto" panose="02000000000000000000" pitchFamily="2" charset="0"/>
                <a:ea typeface="Roboto" panose="02000000000000000000" pitchFamily="2" charset="0"/>
                <a:cs typeface="Arial Black" panose="020B0604020202020204" pitchFamily="34" charset="0"/>
              </a:rPr>
              <a:t> Collagen</a:t>
            </a:r>
            <a:r>
              <a:rPr lang="en-US" sz="5400" b="1" baseline="30000" dirty="0">
                <a:solidFill>
                  <a:schemeClr val="bg1"/>
                </a:solidFill>
                <a:latin typeface="Roboto" panose="02000000000000000000" pitchFamily="2" charset="0"/>
                <a:ea typeface="Roboto" panose="02000000000000000000" pitchFamily="2" charset="0"/>
                <a:cs typeface="Arial Black" panose="020B0604020202020204" pitchFamily="34" charset="0"/>
              </a:rPr>
              <a:t>®</a:t>
            </a:r>
          </a:p>
          <a:p>
            <a:pPr algn="ctr">
              <a:lnSpc>
                <a:spcPct val="150000"/>
              </a:lnSpc>
              <a:defRPr sz="2800" b="1">
                <a:solidFill>
                  <a:srgbClr val="E46C0A"/>
                </a:solidFill>
                <a:latin typeface="+mn-lt"/>
                <a:ea typeface="+mn-ea"/>
                <a:cs typeface="+mn-cs"/>
                <a:sym typeface="Calibri"/>
              </a:defRPr>
            </a:pPr>
            <a:r>
              <a:rPr lang="en-US" sz="6000" baseline="30000" dirty="0">
                <a:solidFill>
                  <a:schemeClr val="bg1"/>
                </a:solidFill>
                <a:latin typeface="Roboto" panose="02000000000000000000" pitchFamily="2" charset="0"/>
                <a:ea typeface="Roboto" panose="02000000000000000000" pitchFamily="2" charset="0"/>
              </a:rPr>
              <a:t>Branded Ingredient</a:t>
            </a:r>
            <a:endParaRPr lang="en-US" sz="5400" b="1" baseline="30000" dirty="0">
              <a:solidFill>
                <a:schemeClr val="bg1"/>
              </a:solidFill>
              <a:latin typeface="Roboto" panose="02000000000000000000" pitchFamily="2" charset="0"/>
              <a:ea typeface="Roboto" panose="02000000000000000000" pitchFamily="2" charset="0"/>
              <a:cs typeface="Arial Black" panose="020B0604020202020204" pitchFamily="34" charset="0"/>
            </a:endParaRPr>
          </a:p>
          <a:p>
            <a:pPr algn="ctr">
              <a:defRPr sz="3800" b="1">
                <a:solidFill>
                  <a:srgbClr val="404040"/>
                </a:solidFill>
              </a:defRPr>
            </a:pPr>
            <a:r>
              <a:rPr lang="en-US" sz="4000" dirty="0">
                <a:solidFill>
                  <a:schemeClr val="bg1"/>
                </a:solidFill>
                <a:latin typeface="Roboto Light" panose="02000000000000000000" pitchFamily="2" charset="0"/>
                <a:ea typeface="Roboto Light" panose="02000000000000000000" pitchFamily="2" charset="0"/>
              </a:rPr>
              <a:t>Offers 5 Strong Value Propositions</a:t>
            </a:r>
          </a:p>
          <a:p>
            <a:pPr algn="ctr">
              <a:defRPr sz="3800" b="1">
                <a:solidFill>
                  <a:srgbClr val="404040"/>
                </a:solidFill>
              </a:defRPr>
            </a:pPr>
            <a:r>
              <a:rPr lang="en-US" sz="4000" dirty="0">
                <a:solidFill>
                  <a:schemeClr val="bg1"/>
                </a:solidFill>
                <a:latin typeface="Roboto Light" panose="02000000000000000000" pitchFamily="2" charset="0"/>
                <a:ea typeface="Roboto Light" panose="02000000000000000000" pitchFamily="2" charset="0"/>
              </a:rPr>
              <a:t>to CPG Brands</a:t>
            </a:r>
            <a:endParaRPr lang="en-US" sz="3600" dirty="0">
              <a:solidFill>
                <a:schemeClr val="bg1"/>
              </a:solidFill>
              <a:latin typeface="Roboto Light" panose="02000000000000000000" pitchFamily="2" charset="0"/>
              <a:ea typeface="Roboto Light" panose="02000000000000000000" pitchFamily="2" charset="0"/>
              <a:cs typeface="Arial" panose="020B0604020202020204" pitchFamily="34" charset="0"/>
            </a:endParaRPr>
          </a:p>
        </p:txBody>
      </p:sp>
    </p:spTree>
    <p:extLst>
      <p:ext uri="{BB962C8B-B14F-4D97-AF65-F5344CB8AC3E}">
        <p14:creationId xmlns:p14="http://schemas.microsoft.com/office/powerpoint/2010/main" val="360198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807436-F0E2-AE04-7FA6-34A246729299}"/>
              </a:ext>
            </a:extLst>
          </p:cNvPr>
          <p:cNvPicPr>
            <a:picLocks noChangeAspect="1"/>
          </p:cNvPicPr>
          <p:nvPr/>
        </p:nvPicPr>
        <p:blipFill>
          <a:blip r:embed="rId3"/>
          <a:stretch>
            <a:fillRect/>
          </a:stretch>
        </p:blipFill>
        <p:spPr>
          <a:xfrm rot="696224">
            <a:off x="7496176" y="1358614"/>
            <a:ext cx="3658720" cy="4871465"/>
          </a:xfrm>
          <a:prstGeom prst="rect">
            <a:avLst/>
          </a:prstGeom>
        </p:spPr>
      </p:pic>
      <p:sp>
        <p:nvSpPr>
          <p:cNvPr id="3" name="TextBox 2">
            <a:extLst>
              <a:ext uri="{FF2B5EF4-FFF2-40B4-BE49-F238E27FC236}">
                <a16:creationId xmlns:a16="http://schemas.microsoft.com/office/drawing/2014/main" id="{0C5CF385-841C-CA46-86D2-5841021349CE}"/>
              </a:ext>
            </a:extLst>
          </p:cNvPr>
          <p:cNvSpPr txBox="1"/>
          <p:nvPr/>
        </p:nvSpPr>
        <p:spPr>
          <a:xfrm>
            <a:off x="565079" y="236305"/>
            <a:ext cx="11116638" cy="707886"/>
          </a:xfrm>
          <a:prstGeom prst="rect">
            <a:avLst/>
          </a:prstGeom>
          <a:noFill/>
        </p:spPr>
        <p:txBody>
          <a:bodyPr wrap="square" rtlCol="0">
            <a:spAutoFit/>
          </a:bodyPr>
          <a:lstStyle/>
          <a:p>
            <a:pPr algn="ctr">
              <a:defRPr>
                <a:solidFill>
                  <a:srgbClr val="FFFFFF"/>
                </a:solidFill>
              </a:defRPr>
            </a:pPr>
            <a:r>
              <a:rPr lang="en-US" sz="4000" b="1" dirty="0">
                <a:solidFill>
                  <a:srgbClr val="2F2F7B"/>
                </a:solidFill>
                <a:latin typeface="Roboto" panose="02000000000000000000" pitchFamily="2" charset="0"/>
                <a:ea typeface="Roboto" panose="02000000000000000000" pitchFamily="2" charset="0"/>
                <a:cs typeface="Arial" panose="020B0604020202020204" pitchFamily="34" charset="0"/>
              </a:rPr>
              <a:t>Why Choose Us?</a:t>
            </a:r>
          </a:p>
        </p:txBody>
      </p:sp>
      <p:pic>
        <p:nvPicPr>
          <p:cNvPr id="14" name="Picture 13">
            <a:extLst>
              <a:ext uri="{FF2B5EF4-FFF2-40B4-BE49-F238E27FC236}">
                <a16:creationId xmlns:a16="http://schemas.microsoft.com/office/drawing/2014/main" id="{F6DCE6B4-F2C8-1BEA-F11B-BDB0E0D3C412}"/>
              </a:ext>
            </a:extLst>
          </p:cNvPr>
          <p:cNvPicPr>
            <a:picLocks noChangeAspect="1"/>
          </p:cNvPicPr>
          <p:nvPr/>
        </p:nvPicPr>
        <p:blipFill>
          <a:blip r:embed="rId4">
            <a:alphaModFix/>
            <a:duotone>
              <a:prstClr val="black"/>
              <a:schemeClr val="accent6">
                <a:tint val="45000"/>
                <a:satMod val="400000"/>
              </a:schemeClr>
            </a:duotone>
            <a:lum bright="-37000" contrast="40000"/>
          </a:blip>
          <a:stretch>
            <a:fillRect/>
          </a:stretch>
        </p:blipFill>
        <p:spPr>
          <a:xfrm rot="21385487">
            <a:off x="9067640" y="3429501"/>
            <a:ext cx="1384126" cy="1131736"/>
          </a:xfrm>
          <a:prstGeom prst="rect">
            <a:avLst/>
          </a:prstGeom>
          <a:noFill/>
          <a:ln>
            <a:noFill/>
          </a:ln>
        </p:spPr>
      </p:pic>
      <p:sp>
        <p:nvSpPr>
          <p:cNvPr id="5" name="Rectangle 3">
            <a:extLst>
              <a:ext uri="{FF2B5EF4-FFF2-40B4-BE49-F238E27FC236}">
                <a16:creationId xmlns:a16="http://schemas.microsoft.com/office/drawing/2014/main" id="{04EBCCA0-7B1D-5FFF-C90D-3D54E0F0096D}"/>
              </a:ext>
            </a:extLst>
          </p:cNvPr>
          <p:cNvSpPr>
            <a:spLocks noChangeArrowheads="1"/>
          </p:cNvSpPr>
          <p:nvPr/>
        </p:nvSpPr>
        <p:spPr bwMode="auto">
          <a:xfrm>
            <a:off x="1147889" y="1635893"/>
            <a:ext cx="4900715"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en-US" altLang="en-US" sz="2000" i="0" u="none" strike="noStrike" cap="none" normalizeH="0" baseline="0" dirty="0">
                <a:ln>
                  <a:noFill/>
                </a:ln>
                <a:solidFill>
                  <a:srgbClr val="2F2F7B"/>
                </a:solidFill>
                <a:effectLst/>
                <a:latin typeface="Roboto Light" panose="02000000000000000000" pitchFamily="2" charset="0"/>
                <a:ea typeface="Roboto Light" panose="02000000000000000000" pitchFamily="2" charset="0"/>
                <a:cs typeface="Roboto Light" panose="02000000000000000000" pitchFamily="2" charset="0"/>
              </a:rPr>
              <a:t>Unshakable Consumer Confidence</a:t>
            </a:r>
          </a:p>
          <a:p>
            <a:pPr marR="0" lvl="0" algn="l" defTabSz="914400" rtl="0" eaLnBrk="0" fontAlgn="base" latinLnBrk="0" hangingPunct="0">
              <a:lnSpc>
                <a:spcPct val="100000"/>
              </a:lnSpc>
              <a:spcBef>
                <a:spcPct val="0"/>
              </a:spcBef>
              <a:spcAft>
                <a:spcPct val="0"/>
              </a:spcAft>
              <a:buClrTx/>
              <a:buSzTx/>
              <a:tabLst/>
            </a:pPr>
            <a:r>
              <a:rPr kumimoji="0" lang="en-US" altLang="en-US" sz="2000" i="0" u="none" strike="noStrike" cap="none" normalizeH="0" baseline="0" dirty="0">
                <a:ln>
                  <a:noFill/>
                </a:ln>
                <a:solidFill>
                  <a:srgbClr val="2F2F7B"/>
                </a:solidFill>
                <a:effectLst/>
                <a:latin typeface="Roboto Light" panose="02000000000000000000" pitchFamily="2" charset="0"/>
                <a:ea typeface="Roboto Light" panose="02000000000000000000" pitchFamily="2" charset="0"/>
                <a:cs typeface="Roboto Light" panose="02000000000000000000" pitchFamily="2" charset="0"/>
              </a:rPr>
              <a:t> </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en-US" altLang="en-US" sz="2000" i="0" u="none" strike="noStrike" cap="none" normalizeH="0" baseline="0" dirty="0">
                <a:ln>
                  <a:noFill/>
                </a:ln>
                <a:solidFill>
                  <a:srgbClr val="2F2F7B"/>
                </a:solidFill>
                <a:effectLst/>
                <a:latin typeface="Roboto Light" panose="02000000000000000000" pitchFamily="2" charset="0"/>
                <a:ea typeface="Roboto Light" panose="02000000000000000000" pitchFamily="2" charset="0"/>
                <a:cs typeface="Roboto Light" panose="02000000000000000000" pitchFamily="2" charset="0"/>
              </a:rPr>
              <a:t>Clinically Backed Brilliance </a:t>
            </a:r>
          </a:p>
          <a:p>
            <a:pPr marR="0" lvl="0" algn="l" defTabSz="914400" rtl="0" eaLnBrk="0" fontAlgn="base" latinLnBrk="0" hangingPunct="0">
              <a:lnSpc>
                <a:spcPct val="100000"/>
              </a:lnSpc>
              <a:spcBef>
                <a:spcPct val="0"/>
              </a:spcBef>
              <a:spcAft>
                <a:spcPct val="0"/>
              </a:spcAft>
              <a:buClrTx/>
              <a:buSzTx/>
              <a:tabLst/>
            </a:pPr>
            <a:endParaRPr kumimoji="0" lang="en-US" altLang="en-US" sz="2000" i="0" u="none" strike="noStrike" cap="none" normalizeH="0" baseline="0" dirty="0">
              <a:ln>
                <a:noFill/>
              </a:ln>
              <a:solidFill>
                <a:srgbClr val="2F2F7B"/>
              </a:solidFill>
              <a:effectLst/>
              <a:latin typeface="Roboto Light" panose="02000000000000000000" pitchFamily="2" charset="0"/>
              <a:ea typeface="Roboto Light" panose="02000000000000000000" pitchFamily="2" charset="0"/>
              <a:cs typeface="Roboto Light" panose="02000000000000000000" pitchFamily="2"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en-US" altLang="en-US" sz="2000" i="0" u="none" strike="noStrike" cap="none" normalizeH="0" baseline="0" dirty="0">
                <a:ln>
                  <a:noFill/>
                </a:ln>
                <a:solidFill>
                  <a:srgbClr val="2F2F7B"/>
                </a:solidFill>
                <a:effectLst/>
                <a:latin typeface="Roboto Light" panose="02000000000000000000" pitchFamily="2" charset="0"/>
                <a:ea typeface="Roboto Light" panose="02000000000000000000" pitchFamily="2" charset="0"/>
                <a:cs typeface="Roboto Light" panose="02000000000000000000" pitchFamily="2" charset="0"/>
              </a:rPr>
              <a:t>Gold-Standard Quality &amp; Compliance</a:t>
            </a:r>
          </a:p>
          <a:p>
            <a:pPr marR="0" lvl="0" algn="l" defTabSz="914400" rtl="0" eaLnBrk="0" fontAlgn="base" latinLnBrk="0" hangingPunct="0">
              <a:lnSpc>
                <a:spcPct val="100000"/>
              </a:lnSpc>
              <a:spcBef>
                <a:spcPct val="0"/>
              </a:spcBef>
              <a:spcAft>
                <a:spcPct val="0"/>
              </a:spcAft>
              <a:buClrTx/>
              <a:buSzTx/>
              <a:tabLst/>
            </a:pPr>
            <a:endParaRPr kumimoji="0" lang="en-US" altLang="en-US" sz="2000" i="0" u="none" strike="noStrike" cap="none" normalizeH="0" baseline="0" dirty="0">
              <a:ln>
                <a:noFill/>
              </a:ln>
              <a:solidFill>
                <a:srgbClr val="2F2F7B"/>
              </a:solidFill>
              <a:effectLst/>
              <a:latin typeface="Roboto Light" panose="02000000000000000000" pitchFamily="2" charset="0"/>
              <a:ea typeface="Roboto Light" panose="02000000000000000000" pitchFamily="2" charset="0"/>
              <a:cs typeface="Roboto Light" panose="02000000000000000000" pitchFamily="2" charset="0"/>
            </a:endParaRP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en-US" altLang="en-US" sz="2000" i="0" u="none" strike="noStrike" cap="none" normalizeH="0" baseline="0" dirty="0">
                <a:ln>
                  <a:noFill/>
                </a:ln>
                <a:solidFill>
                  <a:srgbClr val="2F2F7B"/>
                </a:solidFill>
                <a:effectLst/>
                <a:latin typeface="Roboto Light" panose="02000000000000000000" pitchFamily="2" charset="0"/>
                <a:ea typeface="Roboto Light" panose="02000000000000000000" pitchFamily="2" charset="0"/>
                <a:cs typeface="Roboto Light" panose="02000000000000000000" pitchFamily="2" charset="0"/>
              </a:rPr>
              <a:t>Transparent &amp; Trusted Supply Chain</a:t>
            </a:r>
          </a:p>
          <a:p>
            <a:pPr marR="0" lvl="0" algn="l" defTabSz="914400" rtl="0" eaLnBrk="0" fontAlgn="base" latinLnBrk="0" hangingPunct="0">
              <a:lnSpc>
                <a:spcPct val="100000"/>
              </a:lnSpc>
              <a:spcBef>
                <a:spcPct val="0"/>
              </a:spcBef>
              <a:spcAft>
                <a:spcPct val="0"/>
              </a:spcAft>
              <a:buClrTx/>
              <a:buSzTx/>
              <a:tabLst/>
            </a:pPr>
            <a:r>
              <a:rPr kumimoji="0" lang="en-US" altLang="en-US" sz="2000" i="0" u="none" strike="noStrike" cap="none" normalizeH="0" baseline="0" dirty="0">
                <a:ln>
                  <a:noFill/>
                </a:ln>
                <a:solidFill>
                  <a:srgbClr val="2F2F7B"/>
                </a:solidFill>
                <a:effectLst/>
                <a:latin typeface="Roboto Light" panose="02000000000000000000" pitchFamily="2" charset="0"/>
                <a:ea typeface="Roboto Light" panose="02000000000000000000" pitchFamily="2" charset="0"/>
                <a:cs typeface="Roboto Light" panose="02000000000000000000" pitchFamily="2" charset="0"/>
              </a:rPr>
              <a:t> </a:t>
            </a:r>
          </a:p>
          <a:p>
            <a:pPr marL="285750" marR="0" lvl="0" indent="-285750" algn="l" defTabSz="914400" rtl="0" eaLnBrk="0" fontAlgn="base" latinLnBrk="0" hangingPunct="0">
              <a:lnSpc>
                <a:spcPct val="100000"/>
              </a:lnSpc>
              <a:spcBef>
                <a:spcPct val="0"/>
              </a:spcBef>
              <a:spcAft>
                <a:spcPct val="0"/>
              </a:spcAft>
              <a:buClrTx/>
              <a:buSzTx/>
              <a:buFont typeface="Wingdings" panose="05000000000000000000" pitchFamily="2" charset="2"/>
              <a:buChar char="ü"/>
              <a:tabLst/>
            </a:pPr>
            <a:r>
              <a:rPr kumimoji="0" lang="en-US" altLang="en-US" sz="2000" i="0" u="none" strike="noStrike" cap="none" normalizeH="0" baseline="0" dirty="0">
                <a:ln>
                  <a:noFill/>
                </a:ln>
                <a:solidFill>
                  <a:srgbClr val="2F2F7B"/>
                </a:solidFill>
                <a:effectLst/>
                <a:latin typeface="Roboto Light" panose="02000000000000000000" pitchFamily="2" charset="0"/>
                <a:ea typeface="Roboto Light" panose="02000000000000000000" pitchFamily="2" charset="0"/>
                <a:cs typeface="Roboto Light" panose="02000000000000000000" pitchFamily="2" charset="0"/>
              </a:rPr>
              <a:t>Education + Marketing Powerhouse</a:t>
            </a:r>
          </a:p>
        </p:txBody>
      </p:sp>
    </p:spTree>
    <p:extLst>
      <p:ext uri="{BB962C8B-B14F-4D97-AF65-F5344CB8AC3E}">
        <p14:creationId xmlns:p14="http://schemas.microsoft.com/office/powerpoint/2010/main" val="8942199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E5CCB-BD55-45F7-F11E-78E6B1DF6FD6}"/>
            </a:ext>
          </a:extLst>
        </p:cNvPr>
        <p:cNvGrpSpPr/>
        <p:nvPr/>
      </p:nvGrpSpPr>
      <p:grpSpPr>
        <a:xfrm>
          <a:off x="0" y="0"/>
          <a:ext cx="0" cy="0"/>
          <a:chOff x="0" y="0"/>
          <a:chExt cx="0" cy="0"/>
        </a:xfrm>
      </p:grpSpPr>
      <p:sp>
        <p:nvSpPr>
          <p:cNvPr id="11" name="Freeform 2"/>
          <p:cNvSpPr/>
          <p:nvPr/>
        </p:nvSpPr>
        <p:spPr>
          <a:xfrm>
            <a:off x="0" y="1419225"/>
            <a:ext cx="6296025" cy="4472756"/>
          </a:xfrm>
          <a:custGeom>
            <a:avLst/>
            <a:gdLst/>
            <a:ahLst/>
            <a:cxnLst/>
            <a:rect l="l" t="t" r="r" b="b"/>
            <a:pathLst>
              <a:path w="9397173" h="5720529">
                <a:moveTo>
                  <a:pt x="0" y="0"/>
                </a:moveTo>
                <a:lnTo>
                  <a:pt x="9397172" y="0"/>
                </a:lnTo>
                <a:lnTo>
                  <a:pt x="9397172" y="5720528"/>
                </a:lnTo>
                <a:lnTo>
                  <a:pt x="0" y="5720528"/>
                </a:lnTo>
                <a:lnTo>
                  <a:pt x="0" y="0"/>
                </a:lnTo>
                <a:close/>
              </a:path>
            </a:pathLst>
          </a:custGeom>
          <a:blipFill>
            <a:blip r:embed="rId2"/>
            <a:stretch>
              <a:fillRect/>
            </a:stretch>
          </a:blipFill>
        </p:spPr>
        <p:txBody>
          <a:bodyPr/>
          <a:lstStyle/>
          <a:p>
            <a:endParaRPr lang="en-US"/>
          </a:p>
        </p:txBody>
      </p:sp>
      <p:sp>
        <p:nvSpPr>
          <p:cNvPr id="12" name="TextBox 11">
            <a:extLst>
              <a:ext uri="{FF2B5EF4-FFF2-40B4-BE49-F238E27FC236}">
                <a16:creationId xmlns:a16="http://schemas.microsoft.com/office/drawing/2014/main" id="{D6CDE16A-C7B9-E073-171A-FFFF6712229E}"/>
              </a:ext>
            </a:extLst>
          </p:cNvPr>
          <p:cNvSpPr txBox="1"/>
          <p:nvPr/>
        </p:nvSpPr>
        <p:spPr>
          <a:xfrm>
            <a:off x="565079" y="183306"/>
            <a:ext cx="11116638" cy="1077218"/>
          </a:xfrm>
          <a:prstGeom prst="rect">
            <a:avLst/>
          </a:prstGeom>
          <a:noFill/>
        </p:spPr>
        <p:txBody>
          <a:bodyPr wrap="square" rtlCol="0">
            <a:spAutoFit/>
          </a:bodyPr>
          <a:lstStyle/>
          <a:p>
            <a:pPr algn="ctr"/>
            <a:r>
              <a:rPr lang="en-GB" sz="3200" dirty="0">
                <a:solidFill>
                  <a:srgbClr val="2A2D88"/>
                </a:solidFill>
                <a:latin typeface="Roboto" panose="02000000000000000000" pitchFamily="2" charset="0"/>
                <a:ea typeface="Roboto" panose="02000000000000000000" pitchFamily="2" charset="0"/>
                <a:cs typeface="Arial" panose="020B0604020202020204" pitchFamily="34" charset="0"/>
              </a:rPr>
              <a:t>Proud makers of </a:t>
            </a:r>
            <a:r>
              <a:rPr lang="en-GB" sz="3200" b="1" dirty="0" err="1">
                <a:solidFill>
                  <a:srgbClr val="2A2D88"/>
                </a:solidFill>
                <a:latin typeface="Roboto" panose="02000000000000000000" pitchFamily="2" charset="0"/>
                <a:ea typeface="Roboto" panose="02000000000000000000" pitchFamily="2" charset="0"/>
                <a:cs typeface="Arial" panose="020B0604020202020204" pitchFamily="34" charset="0"/>
              </a:rPr>
              <a:t>BioCell</a:t>
            </a:r>
            <a:r>
              <a:rPr lang="en-GB" sz="3200" b="1" dirty="0">
                <a:solidFill>
                  <a:srgbClr val="2A2D88"/>
                </a:solidFill>
                <a:latin typeface="Roboto" panose="02000000000000000000" pitchFamily="2" charset="0"/>
                <a:ea typeface="Roboto" panose="02000000000000000000" pitchFamily="2" charset="0"/>
                <a:cs typeface="Arial" panose="020B0604020202020204" pitchFamily="34" charset="0"/>
              </a:rPr>
              <a:t> Collagen® ERP</a:t>
            </a:r>
          </a:p>
          <a:p>
            <a:pPr algn="ctr"/>
            <a:r>
              <a:rPr lang="en-GB" sz="3200" dirty="0">
                <a:solidFill>
                  <a:srgbClr val="BC4E92"/>
                </a:solidFill>
                <a:latin typeface="Roboto Light" panose="02000000000000000000" pitchFamily="2" charset="0"/>
                <a:ea typeface="Roboto Light" panose="02000000000000000000" pitchFamily="2" charset="0"/>
                <a:cs typeface="Arial" panose="020B0604020202020204" pitchFamily="34" charset="0"/>
              </a:rPr>
              <a:t>(Extra Refined Palatable)</a:t>
            </a:r>
          </a:p>
        </p:txBody>
      </p:sp>
      <p:sp>
        <p:nvSpPr>
          <p:cNvPr id="14" name="TextBox 13">
            <a:extLst>
              <a:ext uri="{FF2B5EF4-FFF2-40B4-BE49-F238E27FC236}">
                <a16:creationId xmlns:a16="http://schemas.microsoft.com/office/drawing/2014/main" id="{978A50FC-AECB-2500-2571-8D6E5A48F66D}"/>
              </a:ext>
            </a:extLst>
          </p:cNvPr>
          <p:cNvSpPr txBox="1"/>
          <p:nvPr/>
        </p:nvSpPr>
        <p:spPr>
          <a:xfrm>
            <a:off x="5848350" y="1997839"/>
            <a:ext cx="6096000" cy="2862322"/>
          </a:xfrm>
          <a:prstGeom prst="rect">
            <a:avLst/>
          </a:prstGeom>
          <a:noFill/>
        </p:spPr>
        <p:txBody>
          <a:bodyPr wrap="square">
            <a:spAutoFit/>
          </a:bodyPr>
          <a:lstStyle/>
          <a:p>
            <a:pPr marL="285750" indent="-285750">
              <a:buFont typeface="Wingdings" panose="05000000000000000000" pitchFamily="2" charset="2"/>
              <a:buChar char="Ø"/>
            </a:pPr>
            <a:r>
              <a:rPr lang="en-US" sz="2000" dirty="0">
                <a:solidFill>
                  <a:srgbClr val="2F2F7B"/>
                </a:solidFill>
                <a:latin typeface="Roboto Light" panose="02000000000000000000" pitchFamily="2" charset="0"/>
                <a:ea typeface="Roboto Light" panose="02000000000000000000" pitchFamily="2" charset="0"/>
                <a:cs typeface="Roboto Light" panose="02000000000000000000" pitchFamily="2" charset="0"/>
              </a:rPr>
              <a:t>Specially formulated for sensory delivery formats such as </a:t>
            </a:r>
            <a:r>
              <a:rPr lang="en-US" sz="2000" b="1" dirty="0">
                <a:solidFill>
                  <a:srgbClr val="2F2F7B"/>
                </a:solidFill>
                <a:latin typeface="Roboto Light" panose="02000000000000000000" pitchFamily="2" charset="0"/>
                <a:ea typeface="Roboto Light" panose="02000000000000000000" pitchFamily="2" charset="0"/>
                <a:cs typeface="Roboto Light" panose="02000000000000000000" pitchFamily="2" charset="0"/>
              </a:rPr>
              <a:t>gummies, soft chews, lozenges, and lollipops</a:t>
            </a:r>
          </a:p>
          <a:p>
            <a:endParaRPr lang="en-US" sz="2000" b="1" dirty="0">
              <a:solidFill>
                <a:srgbClr val="2F2F7B"/>
              </a:solidFill>
              <a:latin typeface="Roboto Light" panose="02000000000000000000" pitchFamily="2" charset="0"/>
              <a:ea typeface="Roboto Light" panose="02000000000000000000" pitchFamily="2" charset="0"/>
              <a:cs typeface="Roboto Light" panose="02000000000000000000" pitchFamily="2" charset="0"/>
            </a:endParaRPr>
          </a:p>
          <a:p>
            <a:pPr marL="285750" indent="-285750">
              <a:buFont typeface="Wingdings" panose="05000000000000000000" pitchFamily="2" charset="2"/>
              <a:buChar char="Ø"/>
            </a:pPr>
            <a:endParaRPr lang="en-US" sz="2000" dirty="0">
              <a:solidFill>
                <a:srgbClr val="2F2F7B"/>
              </a:solidFill>
              <a:latin typeface="Roboto Light" panose="02000000000000000000" pitchFamily="2" charset="0"/>
              <a:ea typeface="Roboto Light" panose="02000000000000000000" pitchFamily="2" charset="0"/>
              <a:cs typeface="Roboto Light" panose="02000000000000000000" pitchFamily="2" charset="0"/>
            </a:endParaRPr>
          </a:p>
          <a:p>
            <a:pPr marL="285750" indent="-285750">
              <a:buFont typeface="Wingdings" panose="05000000000000000000" pitchFamily="2" charset="2"/>
              <a:buChar char="Ø"/>
            </a:pPr>
            <a:r>
              <a:rPr lang="en-US" sz="2000" i="1" dirty="0">
                <a:solidFill>
                  <a:srgbClr val="2F2F7B"/>
                </a:solidFill>
                <a:latin typeface="Roboto Light" panose="02000000000000000000" pitchFamily="2" charset="0"/>
                <a:ea typeface="Roboto Light" panose="02000000000000000000" pitchFamily="2" charset="0"/>
                <a:cs typeface="Roboto Light" panose="02000000000000000000" pitchFamily="2" charset="0"/>
              </a:rPr>
              <a:t>ERP</a:t>
            </a:r>
            <a:r>
              <a:rPr lang="en-US" sz="2000" dirty="0">
                <a:solidFill>
                  <a:srgbClr val="2F2F7B"/>
                </a:solidFill>
                <a:latin typeface="Roboto Light" panose="02000000000000000000" pitchFamily="2" charset="0"/>
                <a:ea typeface="Roboto Light" panose="02000000000000000000" pitchFamily="2" charset="0"/>
                <a:cs typeface="Roboto Light" panose="02000000000000000000" pitchFamily="2" charset="0"/>
              </a:rPr>
              <a:t> stands for “Extra Refined Palatable” — designed for consumers who prefer the convenience and ease of taking supplements in a </a:t>
            </a:r>
            <a:r>
              <a:rPr lang="en-US" sz="2000" b="1" dirty="0">
                <a:solidFill>
                  <a:srgbClr val="2F2F7B"/>
                </a:solidFill>
                <a:latin typeface="Roboto Light" panose="02000000000000000000" pitchFamily="2" charset="0"/>
                <a:ea typeface="Roboto Light" panose="02000000000000000000" pitchFamily="2" charset="0"/>
                <a:cs typeface="Roboto Light" panose="02000000000000000000" pitchFamily="2" charset="0"/>
              </a:rPr>
              <a:t>non-pill format</a:t>
            </a:r>
          </a:p>
        </p:txBody>
      </p:sp>
    </p:spTree>
    <p:extLst>
      <p:ext uri="{BB962C8B-B14F-4D97-AF65-F5344CB8AC3E}">
        <p14:creationId xmlns:p14="http://schemas.microsoft.com/office/powerpoint/2010/main" val="27554707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3A7F2-CF3A-D1B3-00ED-6A45E27739E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530D3AF-FD49-4412-FEA5-40B586DF6D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2964"/>
            <a:ext cx="5310249" cy="5987253"/>
          </a:xfrm>
          <a:prstGeom prst="roundRect">
            <a:avLst>
              <a:gd name="adj" fmla="val 8594"/>
            </a:avLst>
          </a:prstGeom>
          <a:noFill/>
          <a:ln>
            <a:noFill/>
          </a:ln>
          <a:effectLst>
            <a:reflection blurRad="12700" stA="48384" endPos="4299" dist="5000" dir="5400000" sy="-100000" algn="bl" rotWithShape="0"/>
          </a:effectLst>
        </p:spPr>
      </p:pic>
      <p:sp>
        <p:nvSpPr>
          <p:cNvPr id="3" name="TextBox 2">
            <a:extLst>
              <a:ext uri="{FF2B5EF4-FFF2-40B4-BE49-F238E27FC236}">
                <a16:creationId xmlns:a16="http://schemas.microsoft.com/office/drawing/2014/main" id="{CC12AEEA-B61C-977C-8E23-53C2B161A255}"/>
              </a:ext>
            </a:extLst>
          </p:cNvPr>
          <p:cNvSpPr txBox="1"/>
          <p:nvPr/>
        </p:nvSpPr>
        <p:spPr>
          <a:xfrm>
            <a:off x="5802351" y="308537"/>
            <a:ext cx="5640248" cy="1323439"/>
          </a:xfrm>
          <a:prstGeom prst="rect">
            <a:avLst/>
          </a:prstGeom>
          <a:noFill/>
        </p:spPr>
        <p:txBody>
          <a:bodyPr wrap="square">
            <a:spAutoFit/>
          </a:bodyPr>
          <a:lstStyle/>
          <a:p>
            <a:pPr algn="ctr"/>
            <a:r>
              <a:rPr lang="en-US" sz="4000" b="1" dirty="0">
                <a:solidFill>
                  <a:srgbClr val="2F2F7B"/>
                </a:solidFill>
                <a:latin typeface="Roboto" panose="02000000000000000000" pitchFamily="2" charset="0"/>
                <a:ea typeface="Roboto" panose="02000000000000000000" pitchFamily="2" charset="0"/>
              </a:rPr>
              <a:t>NOT ALL COLLAGENS ARE ALIKE!</a:t>
            </a:r>
            <a:r>
              <a:rPr lang="en-US" sz="3600" b="1" baseline="30000" dirty="0">
                <a:solidFill>
                  <a:srgbClr val="2F2F7B"/>
                </a:solidFill>
                <a:latin typeface="Roboto" panose="02000000000000000000" pitchFamily="2" charset="0"/>
                <a:ea typeface="Roboto" panose="02000000000000000000" pitchFamily="2" charset="0"/>
              </a:rPr>
              <a:t>TM</a:t>
            </a:r>
            <a:endParaRPr lang="en-US" sz="4000" b="1" baseline="30000" dirty="0">
              <a:solidFill>
                <a:srgbClr val="2F2F7B"/>
              </a:solidFill>
              <a:latin typeface="Roboto" panose="02000000000000000000" pitchFamily="2" charset="0"/>
              <a:ea typeface="Roboto" panose="02000000000000000000" pitchFamily="2" charset="0"/>
            </a:endParaRPr>
          </a:p>
        </p:txBody>
      </p:sp>
      <p:sp>
        <p:nvSpPr>
          <p:cNvPr id="4" name="TextBox 3">
            <a:extLst>
              <a:ext uri="{FF2B5EF4-FFF2-40B4-BE49-F238E27FC236}">
                <a16:creationId xmlns:a16="http://schemas.microsoft.com/office/drawing/2014/main" id="{E9EAB47B-5CA1-2A4C-B36C-1565AF19DFA9}"/>
              </a:ext>
            </a:extLst>
          </p:cNvPr>
          <p:cNvSpPr txBox="1"/>
          <p:nvPr/>
        </p:nvSpPr>
        <p:spPr>
          <a:xfrm>
            <a:off x="5967350" y="1795018"/>
            <a:ext cx="5310250" cy="1077218"/>
          </a:xfrm>
          <a:prstGeom prst="rect">
            <a:avLst/>
          </a:prstGeom>
          <a:noFill/>
        </p:spPr>
        <p:txBody>
          <a:bodyPr wrap="square">
            <a:spAutoFit/>
          </a:bodyPr>
          <a:lstStyle/>
          <a:p>
            <a:pPr algn="ctr"/>
            <a:r>
              <a:rPr lang="en-US" sz="3200" dirty="0">
                <a:solidFill>
                  <a:schemeClr val="accent5">
                    <a:lumMod val="75000"/>
                  </a:schemeClr>
                </a:solidFill>
                <a:latin typeface="Roboto" panose="02000000000000000000" pitchFamily="2" charset="0"/>
                <a:ea typeface="Roboto" panose="02000000000000000000" pitchFamily="2" charset="0"/>
              </a:rPr>
              <a:t>EVEN FEWER ARE HALAL CERTIFIED!</a:t>
            </a:r>
          </a:p>
        </p:txBody>
      </p:sp>
      <p:pic>
        <p:nvPicPr>
          <p:cNvPr id="5" name="Picture 4">
            <a:extLst>
              <a:ext uri="{FF2B5EF4-FFF2-40B4-BE49-F238E27FC236}">
                <a16:creationId xmlns:a16="http://schemas.microsoft.com/office/drawing/2014/main" id="{66FF2756-DBE8-5E64-7578-448996D7DA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9188" y="3035278"/>
            <a:ext cx="1914166" cy="1914166"/>
          </a:xfrm>
          <a:prstGeom prst="rect">
            <a:avLst/>
          </a:prstGeom>
        </p:spPr>
      </p:pic>
      <p:sp>
        <p:nvSpPr>
          <p:cNvPr id="6" name="TextBox 5">
            <a:extLst>
              <a:ext uri="{FF2B5EF4-FFF2-40B4-BE49-F238E27FC236}">
                <a16:creationId xmlns:a16="http://schemas.microsoft.com/office/drawing/2014/main" id="{F9A7955B-FBE0-0236-E8D7-29D82D6AF914}"/>
              </a:ext>
            </a:extLst>
          </p:cNvPr>
          <p:cNvSpPr txBox="1"/>
          <p:nvPr/>
        </p:nvSpPr>
        <p:spPr>
          <a:xfrm>
            <a:off x="6124509" y="5148059"/>
            <a:ext cx="4843525" cy="1200329"/>
          </a:xfrm>
          <a:prstGeom prst="rect">
            <a:avLst/>
          </a:prstGeom>
          <a:noFill/>
        </p:spPr>
        <p:txBody>
          <a:bodyPr wrap="square">
            <a:spAutoFit/>
          </a:bodyPr>
          <a:lstStyle/>
          <a:p>
            <a:pPr algn="ctr"/>
            <a:r>
              <a:rPr lang="en-US" sz="1800" dirty="0">
                <a:solidFill>
                  <a:schemeClr val="bg2">
                    <a:lumMod val="25000"/>
                  </a:schemeClr>
                </a:solidFill>
                <a:latin typeface="Roboto Medium" panose="02000000000000000000" pitchFamily="2" charset="0"/>
                <a:ea typeface="Roboto Medium" panose="02000000000000000000" pitchFamily="2" charset="0"/>
              </a:rPr>
              <a:t>BIOCELL COLLAGEN HAS A VERSION THAT IS HALAL CERTIFED BY THE ISLAMIC INFORMATION DOCUMENTATION AND CERTIFICATATION GmbH</a:t>
            </a:r>
          </a:p>
        </p:txBody>
      </p:sp>
    </p:spTree>
    <p:extLst>
      <p:ext uri="{BB962C8B-B14F-4D97-AF65-F5344CB8AC3E}">
        <p14:creationId xmlns:p14="http://schemas.microsoft.com/office/powerpoint/2010/main" val="3329340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A3A74-4EC0-EB5D-8A28-6DF84B82914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7C30696-B95A-2C3B-852A-4220BF296399}"/>
              </a:ext>
            </a:extLst>
          </p:cNvPr>
          <p:cNvSpPr txBox="1"/>
          <p:nvPr/>
        </p:nvSpPr>
        <p:spPr>
          <a:xfrm>
            <a:off x="565079" y="236305"/>
            <a:ext cx="11205538" cy="707886"/>
          </a:xfrm>
          <a:prstGeom prst="rect">
            <a:avLst/>
          </a:prstGeom>
          <a:noFill/>
        </p:spPr>
        <p:txBody>
          <a:bodyPr wrap="square" rtlCol="0">
            <a:spAutoFit/>
          </a:bodyPr>
          <a:lstStyle/>
          <a:p>
            <a:pPr algn="ctr"/>
            <a:r>
              <a:rPr lang="en-US" sz="4000" b="1" dirty="0">
                <a:solidFill>
                  <a:schemeClr val="bg1"/>
                </a:solidFill>
                <a:latin typeface="Roboto" panose="02000000000000000000" pitchFamily="2" charset="0"/>
                <a:ea typeface="Roboto" panose="02000000000000000000" pitchFamily="2" charset="0"/>
                <a:cs typeface="Arial" panose="020B0604020202020204" pitchFamily="34" charset="0"/>
              </a:rPr>
              <a:t>About </a:t>
            </a:r>
            <a:r>
              <a:rPr lang="en-US" sz="4000" b="1" dirty="0" err="1">
                <a:solidFill>
                  <a:schemeClr val="bg1"/>
                </a:solidFill>
                <a:latin typeface="Roboto" panose="02000000000000000000" pitchFamily="2" charset="0"/>
                <a:ea typeface="Roboto" panose="02000000000000000000" pitchFamily="2" charset="0"/>
                <a:cs typeface="Arial" panose="020B0604020202020204" pitchFamily="34" charset="0"/>
              </a:rPr>
              <a:t>BioCell</a:t>
            </a:r>
            <a:r>
              <a:rPr lang="en-US" sz="4000" b="1" dirty="0">
                <a:solidFill>
                  <a:schemeClr val="bg1"/>
                </a:solidFill>
                <a:latin typeface="Roboto" panose="02000000000000000000" pitchFamily="2" charset="0"/>
                <a:ea typeface="Roboto" panose="02000000000000000000" pitchFamily="2" charset="0"/>
                <a:cs typeface="Arial" panose="020B0604020202020204" pitchFamily="34" charset="0"/>
              </a:rPr>
              <a:t> Technology, LLC</a:t>
            </a:r>
          </a:p>
        </p:txBody>
      </p:sp>
      <p:sp>
        <p:nvSpPr>
          <p:cNvPr id="4" name="TextBox 7">
            <a:extLst>
              <a:ext uri="{FF2B5EF4-FFF2-40B4-BE49-F238E27FC236}">
                <a16:creationId xmlns:a16="http://schemas.microsoft.com/office/drawing/2014/main" id="{305B53AD-030E-72B5-C7DE-18965CCCD211}"/>
              </a:ext>
            </a:extLst>
          </p:cNvPr>
          <p:cNvSpPr txBox="1"/>
          <p:nvPr/>
        </p:nvSpPr>
        <p:spPr>
          <a:xfrm>
            <a:off x="565079" y="1914330"/>
            <a:ext cx="5997646" cy="32932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numCol="1">
            <a:spAutoFit/>
          </a:bodyPr>
          <a:lstStyle/>
          <a:p>
            <a:pPr marL="285750" indent="-285750">
              <a:buFont typeface="Wingdings" panose="05000000000000000000" pitchFamily="2" charset="2"/>
              <a:buChar char="ü"/>
            </a:pPr>
            <a:r>
              <a:rPr lang="en-US" sz="1600" b="1" dirty="0">
                <a:solidFill>
                  <a:schemeClr val="bg1"/>
                </a:solidFill>
                <a:ea typeface="Roboto Light" panose="02000000000000000000" pitchFamily="2" charset="0"/>
                <a:cs typeface="Roboto Light" panose="02000000000000000000" pitchFamily="2" charset="0"/>
              </a:rPr>
              <a:t>Born in 1997</a:t>
            </a:r>
            <a:r>
              <a:rPr lang="en-US" sz="1600" dirty="0">
                <a:solidFill>
                  <a:schemeClr val="bg1"/>
                </a:solidFill>
                <a:ea typeface="Roboto Light" panose="02000000000000000000" pitchFamily="2" charset="0"/>
                <a:cs typeface="Roboto Light" panose="02000000000000000000" pitchFamily="2" charset="0"/>
              </a:rPr>
              <a:t> – Revolution in Beauty begins with </a:t>
            </a:r>
            <a:r>
              <a:rPr lang="en-US" sz="1600" i="1" dirty="0" err="1">
                <a:solidFill>
                  <a:schemeClr val="bg1"/>
                </a:solidFill>
                <a:ea typeface="Roboto Light" panose="02000000000000000000" pitchFamily="2" charset="0"/>
                <a:cs typeface="Roboto Light" panose="02000000000000000000" pitchFamily="2" charset="0"/>
              </a:rPr>
              <a:t>BioCell</a:t>
            </a:r>
            <a:r>
              <a:rPr lang="en-US" sz="1600" i="1" dirty="0">
                <a:solidFill>
                  <a:schemeClr val="bg1"/>
                </a:solidFill>
                <a:ea typeface="Roboto Light" panose="02000000000000000000" pitchFamily="2" charset="0"/>
                <a:cs typeface="Roboto Light" panose="02000000000000000000" pitchFamily="2" charset="0"/>
              </a:rPr>
              <a:t> Collagen®</a:t>
            </a:r>
            <a:r>
              <a:rPr lang="en-US" sz="1600" dirty="0">
                <a:solidFill>
                  <a:schemeClr val="bg1"/>
                </a:solidFill>
                <a:ea typeface="Roboto Light" panose="02000000000000000000" pitchFamily="2" charset="0"/>
                <a:cs typeface="Roboto Light" panose="02000000000000000000" pitchFamily="2" charset="0"/>
              </a:rPr>
              <a:t>, redefining the future of health and wellness</a:t>
            </a:r>
          </a:p>
          <a:p>
            <a:pPr marL="285750" indent="-285750">
              <a:buFont typeface="Wingdings" panose="05000000000000000000" pitchFamily="2" charset="2"/>
              <a:buChar char="ü"/>
            </a:pPr>
            <a:endParaRPr lang="en-US" sz="1600" dirty="0">
              <a:solidFill>
                <a:schemeClr val="bg1"/>
              </a:solidFill>
              <a:ea typeface="Roboto Light" panose="02000000000000000000" pitchFamily="2" charset="0"/>
              <a:cs typeface="Roboto Light" panose="02000000000000000000" pitchFamily="2" charset="0"/>
            </a:endParaRPr>
          </a:p>
          <a:p>
            <a:pPr marL="285750" indent="-285750">
              <a:buFont typeface="Wingdings" panose="05000000000000000000" pitchFamily="2" charset="2"/>
              <a:buChar char="ü"/>
            </a:pPr>
            <a:r>
              <a:rPr lang="en-US" sz="1600" b="1" dirty="0">
                <a:solidFill>
                  <a:schemeClr val="bg1"/>
                </a:solidFill>
                <a:ea typeface="Roboto Light" panose="02000000000000000000" pitchFamily="2" charset="0"/>
                <a:cs typeface="Roboto Light" panose="02000000000000000000" pitchFamily="2" charset="0"/>
              </a:rPr>
              <a:t>Innovation Without Borders</a:t>
            </a:r>
            <a:r>
              <a:rPr lang="en-US" sz="1600" dirty="0">
                <a:solidFill>
                  <a:schemeClr val="bg1"/>
                </a:solidFill>
                <a:ea typeface="Roboto Light" panose="02000000000000000000" pitchFamily="2" charset="0"/>
                <a:cs typeface="Roboto Light" panose="02000000000000000000" pitchFamily="2" charset="0"/>
              </a:rPr>
              <a:t> – Global Trademarked — from Irvine, USA → Appen, Germany → 25+ Countries</a:t>
            </a:r>
          </a:p>
          <a:p>
            <a:endParaRPr lang="en-US" sz="1600" dirty="0">
              <a:solidFill>
                <a:schemeClr val="bg1"/>
              </a:solidFill>
              <a:ea typeface="Roboto Light" panose="02000000000000000000" pitchFamily="2" charset="0"/>
              <a:cs typeface="Roboto Light" panose="02000000000000000000" pitchFamily="2" charset="0"/>
            </a:endParaRPr>
          </a:p>
          <a:p>
            <a:pPr marL="285750" indent="-285750">
              <a:buFont typeface="Wingdings" panose="05000000000000000000" pitchFamily="2" charset="2"/>
              <a:buChar char="ü"/>
            </a:pPr>
            <a:r>
              <a:rPr lang="en-US" sz="1600" b="1" dirty="0">
                <a:solidFill>
                  <a:schemeClr val="bg1"/>
                </a:solidFill>
                <a:ea typeface="Roboto Light" panose="02000000000000000000" pitchFamily="2" charset="0"/>
                <a:cs typeface="Roboto Light" panose="02000000000000000000" pitchFamily="2" charset="0"/>
              </a:rPr>
              <a:t>Science-Backed Formula</a:t>
            </a:r>
            <a:r>
              <a:rPr lang="en-US" sz="1600" dirty="0">
                <a:solidFill>
                  <a:schemeClr val="bg1"/>
                </a:solidFill>
                <a:ea typeface="Roboto Light" panose="02000000000000000000" pitchFamily="2" charset="0"/>
                <a:cs typeface="Roboto Light" panose="02000000000000000000" pitchFamily="2" charset="0"/>
              </a:rPr>
              <a:t> – </a:t>
            </a:r>
            <a:r>
              <a:rPr lang="en-US" sz="1600" i="1" dirty="0">
                <a:solidFill>
                  <a:schemeClr val="bg1"/>
                </a:solidFill>
                <a:ea typeface="Roboto Light" panose="02000000000000000000" pitchFamily="2" charset="0"/>
                <a:cs typeface="Roboto Light" panose="02000000000000000000" pitchFamily="2" charset="0"/>
              </a:rPr>
              <a:t>Collagen II + Chondroitin Sulphate + Hyaluronic Acid</a:t>
            </a:r>
            <a:r>
              <a:rPr lang="en-US" sz="1600" dirty="0">
                <a:solidFill>
                  <a:schemeClr val="bg1"/>
                </a:solidFill>
                <a:ea typeface="Roboto Light" panose="02000000000000000000" pitchFamily="2" charset="0"/>
                <a:cs typeface="Roboto Light" panose="02000000000000000000" pitchFamily="2" charset="0"/>
              </a:rPr>
              <a:t> where innovation meets protection</a:t>
            </a:r>
          </a:p>
          <a:p>
            <a:endParaRPr lang="en-US" sz="1600" dirty="0">
              <a:solidFill>
                <a:schemeClr val="bg1"/>
              </a:solidFill>
              <a:ea typeface="Roboto Light" panose="02000000000000000000" pitchFamily="2" charset="0"/>
              <a:cs typeface="Roboto Light" panose="02000000000000000000" pitchFamily="2" charset="0"/>
            </a:endParaRPr>
          </a:p>
          <a:p>
            <a:pPr marL="285750" indent="-285750">
              <a:buFont typeface="Wingdings" panose="05000000000000000000" pitchFamily="2" charset="2"/>
              <a:buChar char="ü"/>
            </a:pPr>
            <a:r>
              <a:rPr lang="en-US" sz="1600" b="1" dirty="0">
                <a:solidFill>
                  <a:schemeClr val="bg1"/>
                </a:solidFill>
                <a:ea typeface="Roboto Light" panose="02000000000000000000" pitchFamily="2" charset="0"/>
                <a:cs typeface="Roboto Light" panose="02000000000000000000" pitchFamily="2" charset="0"/>
              </a:rPr>
              <a:t>Where Science Meets Scale</a:t>
            </a:r>
            <a:r>
              <a:rPr lang="en-US" sz="1600" dirty="0">
                <a:solidFill>
                  <a:schemeClr val="bg1"/>
                </a:solidFill>
                <a:ea typeface="Roboto Light" panose="02000000000000000000" pitchFamily="2" charset="0"/>
                <a:cs typeface="Roboto Light" panose="02000000000000000000" pitchFamily="2" charset="0"/>
              </a:rPr>
              <a:t> – B2B Licensing &amp; Distribution</a:t>
            </a:r>
          </a:p>
          <a:p>
            <a:pPr marL="285750" indent="-285750">
              <a:buFont typeface="Wingdings" panose="05000000000000000000" pitchFamily="2" charset="2"/>
              <a:buChar char="ü"/>
            </a:pPr>
            <a:endParaRPr lang="en-US" sz="1600" dirty="0">
              <a:solidFill>
                <a:schemeClr val="bg1"/>
              </a:solidFill>
              <a:ea typeface="Roboto Light" panose="02000000000000000000" pitchFamily="2" charset="0"/>
              <a:cs typeface="Roboto Light" panose="02000000000000000000" pitchFamily="2" charset="0"/>
            </a:endParaRPr>
          </a:p>
          <a:p>
            <a:pPr marL="285750" indent="-285750">
              <a:buFont typeface="Wingdings" panose="05000000000000000000" pitchFamily="2" charset="2"/>
              <a:buChar char="ü"/>
            </a:pPr>
            <a:r>
              <a:rPr lang="en-US" sz="1600" b="1" dirty="0">
                <a:solidFill>
                  <a:schemeClr val="bg1"/>
                </a:solidFill>
                <a:ea typeface="Roboto Light" panose="02000000000000000000" pitchFamily="2" charset="0"/>
                <a:cs typeface="Roboto Light" panose="02000000000000000000" pitchFamily="2" charset="0"/>
              </a:rPr>
              <a:t>From Lab to Label</a:t>
            </a:r>
            <a:r>
              <a:rPr lang="en-US" sz="1600" dirty="0">
                <a:solidFill>
                  <a:schemeClr val="bg1"/>
                </a:solidFill>
                <a:ea typeface="Roboto Light" panose="02000000000000000000" pitchFamily="2" charset="0"/>
                <a:cs typeface="Roboto Light" panose="02000000000000000000" pitchFamily="2" charset="0"/>
              </a:rPr>
              <a:t> – Ready innovation for marketers and manufacturers through trusted licensing partnerships</a:t>
            </a:r>
            <a:r>
              <a:rPr lang="en-US" sz="1600" dirty="0"/>
              <a:t>.</a:t>
            </a:r>
          </a:p>
        </p:txBody>
      </p:sp>
      <p:pic>
        <p:nvPicPr>
          <p:cNvPr id="5" name="Picture 4">
            <a:extLst>
              <a:ext uri="{FF2B5EF4-FFF2-40B4-BE49-F238E27FC236}">
                <a16:creationId xmlns:a16="http://schemas.microsoft.com/office/drawing/2014/main" id="{6CEF3C0C-4A46-4BE8-D6EF-8AA5541BCD78}"/>
              </a:ext>
            </a:extLst>
          </p:cNvPr>
          <p:cNvPicPr>
            <a:picLocks noChangeAspect="1"/>
          </p:cNvPicPr>
          <p:nvPr/>
        </p:nvPicPr>
        <p:blipFill>
          <a:blip r:embed="rId3">
            <a:extLst>
              <a:ext uri="{BEBA8EAE-BF5A-486C-A8C5-ECC9F3942E4B}">
                <a14:imgProps xmlns:a14="http://schemas.microsoft.com/office/drawing/2010/main">
                  <a14:imgLayer r:embed="rId4">
                    <a14:imgEffect>
                      <a14:artisticPhotocopy trans="0"/>
                    </a14:imgEffect>
                  </a14:imgLayer>
                </a14:imgProps>
              </a:ext>
              <a:ext uri="{28A0092B-C50C-407E-A947-70E740481C1C}">
                <a14:useLocalDpi xmlns:a14="http://schemas.microsoft.com/office/drawing/2010/main" val="0"/>
              </a:ext>
            </a:extLst>
          </a:blip>
          <a:stretch>
            <a:fillRect/>
          </a:stretch>
        </p:blipFill>
        <p:spPr>
          <a:xfrm>
            <a:off x="7559236" y="5526293"/>
            <a:ext cx="3495859" cy="726987"/>
          </a:xfrm>
          <a:prstGeom prst="rect">
            <a:avLst/>
          </a:prstGeom>
          <a:noFill/>
          <a:ln>
            <a:noFill/>
          </a:ln>
        </p:spPr>
      </p:pic>
      <p:pic>
        <p:nvPicPr>
          <p:cNvPr id="6" name="Picture 5">
            <a:extLst>
              <a:ext uri="{FF2B5EF4-FFF2-40B4-BE49-F238E27FC236}">
                <a16:creationId xmlns:a16="http://schemas.microsoft.com/office/drawing/2014/main" id="{DE35BC9C-4838-035F-E291-461A3828D0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36969" y="1990346"/>
            <a:ext cx="5282044" cy="3387398"/>
          </a:xfrm>
          <a:prstGeom prst="roundRect">
            <a:avLst>
              <a:gd name="adj" fmla="val 8594"/>
            </a:avLst>
          </a:prstGeom>
          <a:solidFill>
            <a:srgbClr val="FFFFFF">
              <a:shade val="85000"/>
            </a:srgbClr>
          </a:solidFill>
          <a:ln>
            <a:noFill/>
          </a:ln>
          <a:effectLst>
            <a:reflection blurRad="12700" stA="17396" endPos="16185" dist="5000" dir="5400000" sy="-100000" algn="bl" rotWithShape="0"/>
          </a:effectLst>
        </p:spPr>
      </p:pic>
      <p:sp>
        <p:nvSpPr>
          <p:cNvPr id="7" name="TextBox 6">
            <a:extLst>
              <a:ext uri="{FF2B5EF4-FFF2-40B4-BE49-F238E27FC236}">
                <a16:creationId xmlns:a16="http://schemas.microsoft.com/office/drawing/2014/main" id="{F4C99B3B-3EF2-4C8E-08B1-575BE24BFAC0}"/>
              </a:ext>
            </a:extLst>
          </p:cNvPr>
          <p:cNvSpPr txBox="1"/>
          <p:nvPr/>
        </p:nvSpPr>
        <p:spPr>
          <a:xfrm>
            <a:off x="2834098" y="1055226"/>
            <a:ext cx="6667500" cy="523220"/>
          </a:xfrm>
          <a:prstGeom prst="rect">
            <a:avLst/>
          </a:prstGeom>
          <a:noFill/>
        </p:spPr>
        <p:txBody>
          <a:bodyPr wrap="square">
            <a:spAutoFit/>
          </a:bodyPr>
          <a:lstStyle/>
          <a:p>
            <a:r>
              <a:rPr lang="en-US" sz="2800" dirty="0">
                <a:solidFill>
                  <a:schemeClr val="bg1"/>
                </a:solidFill>
              </a:rPr>
              <a:t>Science in Every Cell, Beauty in Every You…</a:t>
            </a:r>
          </a:p>
        </p:txBody>
      </p:sp>
    </p:spTree>
    <p:extLst>
      <p:ext uri="{BB962C8B-B14F-4D97-AF65-F5344CB8AC3E}">
        <p14:creationId xmlns:p14="http://schemas.microsoft.com/office/powerpoint/2010/main" val="37004742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
            <a:extLst>
              <a:ext uri="{FF2B5EF4-FFF2-40B4-BE49-F238E27FC236}">
                <a16:creationId xmlns:a16="http://schemas.microsoft.com/office/drawing/2014/main" id="{CE4B5EAD-5C12-C14A-838E-1ECC7F83A242}"/>
              </a:ext>
            </a:extLst>
          </p:cNvPr>
          <p:cNvSpPr txBox="1"/>
          <p:nvPr/>
        </p:nvSpPr>
        <p:spPr>
          <a:xfrm>
            <a:off x="525055" y="5856217"/>
            <a:ext cx="11141888"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just">
              <a:spcBef>
                <a:spcPts val="1500"/>
              </a:spcBef>
              <a:defRPr sz="800">
                <a:solidFill>
                  <a:srgbClr val="595959"/>
                </a:solidFill>
                <a:latin typeface="+mn-lt"/>
                <a:ea typeface="+mn-ea"/>
                <a:cs typeface="+mn-cs"/>
                <a:sym typeface="Calibri"/>
              </a:defRPr>
            </a:lvl1pPr>
          </a:lstStyle>
          <a:p>
            <a:pPr algn="ctr"/>
            <a:r>
              <a:rPr dirty="0">
                <a:solidFill>
                  <a:schemeClr val="bg1">
                    <a:lumMod val="85000"/>
                  </a:schemeClr>
                </a:solidFill>
                <a:latin typeface="Roboto Light" panose="02000000000000000000" pitchFamily="2" charset="0"/>
                <a:ea typeface="Roboto Light" panose="02000000000000000000" pitchFamily="2" charset="0"/>
              </a:rPr>
              <a:t>DISCLAIMER: </a:t>
            </a:r>
            <a:r>
              <a:rPr dirty="0" err="1">
                <a:solidFill>
                  <a:schemeClr val="bg1">
                    <a:lumMod val="85000"/>
                  </a:schemeClr>
                </a:solidFill>
                <a:latin typeface="Roboto Light" panose="02000000000000000000" pitchFamily="2" charset="0"/>
                <a:ea typeface="Roboto Light" panose="02000000000000000000" pitchFamily="2" charset="0"/>
              </a:rPr>
              <a:t>BioCell</a:t>
            </a:r>
            <a:r>
              <a:rPr dirty="0">
                <a:solidFill>
                  <a:schemeClr val="bg1">
                    <a:lumMod val="85000"/>
                  </a:schemeClr>
                </a:solidFill>
                <a:latin typeface="Roboto Light" panose="02000000000000000000" pitchFamily="2" charset="0"/>
                <a:ea typeface="Roboto Light" panose="02000000000000000000" pitchFamily="2" charset="0"/>
              </a:rPr>
              <a:t> Technology, LLC (“</a:t>
            </a:r>
            <a:r>
              <a:rPr dirty="0" err="1">
                <a:solidFill>
                  <a:schemeClr val="bg1">
                    <a:lumMod val="85000"/>
                  </a:schemeClr>
                </a:solidFill>
                <a:latin typeface="Roboto Light" panose="02000000000000000000" pitchFamily="2" charset="0"/>
                <a:ea typeface="Roboto Light" panose="02000000000000000000" pitchFamily="2" charset="0"/>
              </a:rPr>
              <a:t>BioCell</a:t>
            </a:r>
            <a:r>
              <a:rPr dirty="0">
                <a:solidFill>
                  <a:schemeClr val="bg1">
                    <a:lumMod val="85000"/>
                  </a:schemeClr>
                </a:solidFill>
                <a:latin typeface="Roboto Light" panose="02000000000000000000" pitchFamily="2" charset="0"/>
                <a:ea typeface="Roboto Light" panose="02000000000000000000" pitchFamily="2" charset="0"/>
              </a:rPr>
              <a:t>”) makes no representations or warranties, express or implied, of the accuracy, reliability, or completeness of the information concerning this product or brochure, or its use or fitness for any purpose. </a:t>
            </a:r>
            <a:r>
              <a:rPr dirty="0" err="1">
                <a:solidFill>
                  <a:schemeClr val="bg1">
                    <a:lumMod val="85000"/>
                  </a:schemeClr>
                </a:solidFill>
                <a:latin typeface="Roboto Light" panose="02000000000000000000" pitchFamily="2" charset="0"/>
                <a:ea typeface="Roboto Light" panose="02000000000000000000" pitchFamily="2" charset="0"/>
              </a:rPr>
              <a:t>BioCell</a:t>
            </a:r>
            <a:r>
              <a:rPr dirty="0">
                <a:solidFill>
                  <a:schemeClr val="bg1">
                    <a:lumMod val="85000"/>
                  </a:schemeClr>
                </a:solidFill>
                <a:latin typeface="Roboto Light" panose="02000000000000000000" pitchFamily="2" charset="0"/>
                <a:ea typeface="Roboto Light" panose="02000000000000000000" pitchFamily="2" charset="0"/>
              </a:rPr>
              <a:t> does not assume liability, whether direct or indirect, for any use of the information presented in this brochure for any reason by any person or entity. Use of this information shall be at your discretion and risk. Nothing herein relieves you from consulting with an attorney or regulatory consultant or carrying out suitability determinations and tests and from your obligation to comply with all applicable laws and regulations and to observe all third-party rights. Nothing in this presentation constitutes a license (explicit or implicit) of any of </a:t>
            </a:r>
            <a:r>
              <a:rPr dirty="0" err="1">
                <a:solidFill>
                  <a:schemeClr val="bg1">
                    <a:lumMod val="85000"/>
                  </a:schemeClr>
                </a:solidFill>
                <a:latin typeface="Roboto Light" panose="02000000000000000000" pitchFamily="2" charset="0"/>
                <a:ea typeface="Roboto Light" panose="02000000000000000000" pitchFamily="2" charset="0"/>
              </a:rPr>
              <a:t>BioCell’s</a:t>
            </a:r>
            <a:r>
              <a:rPr dirty="0">
                <a:solidFill>
                  <a:schemeClr val="bg1">
                    <a:lumMod val="85000"/>
                  </a:schemeClr>
                </a:solidFill>
                <a:latin typeface="Roboto Light" panose="02000000000000000000" pitchFamily="2" charset="0"/>
                <a:ea typeface="Roboto Light" panose="02000000000000000000" pitchFamily="2" charset="0"/>
              </a:rPr>
              <a:t> intellectual property rights. The statements about this product have not been evaluated by the United States Food and Drug Administration (FDA). This product is not intended to diagnose, treat, cure, or prevent any disease. The uses and claims for </a:t>
            </a:r>
            <a:r>
              <a:rPr dirty="0" err="1">
                <a:solidFill>
                  <a:schemeClr val="bg1">
                    <a:lumMod val="85000"/>
                  </a:schemeClr>
                </a:solidFill>
                <a:latin typeface="Roboto Light" panose="02000000000000000000" pitchFamily="2" charset="0"/>
                <a:ea typeface="Roboto Light" panose="02000000000000000000" pitchFamily="2" charset="0"/>
              </a:rPr>
              <a:t>BioCell’s</a:t>
            </a:r>
            <a:r>
              <a:rPr dirty="0">
                <a:solidFill>
                  <a:schemeClr val="bg1">
                    <a:lumMod val="85000"/>
                  </a:schemeClr>
                </a:solidFill>
                <a:latin typeface="Roboto Light" panose="02000000000000000000" pitchFamily="2" charset="0"/>
                <a:ea typeface="Roboto Light" panose="02000000000000000000" pitchFamily="2" charset="0"/>
              </a:rPr>
              <a:t> products recommended in the brochure should be adapted to the local regulations in connection with the manufacturing, marketing, sale and use of </a:t>
            </a:r>
            <a:r>
              <a:rPr dirty="0" err="1">
                <a:solidFill>
                  <a:schemeClr val="bg1">
                    <a:lumMod val="85000"/>
                  </a:schemeClr>
                </a:solidFill>
                <a:latin typeface="Roboto Light" panose="02000000000000000000" pitchFamily="2" charset="0"/>
                <a:ea typeface="Roboto Light" panose="02000000000000000000" pitchFamily="2" charset="0"/>
              </a:rPr>
              <a:t>BioCell</a:t>
            </a:r>
            <a:r>
              <a:rPr dirty="0">
                <a:solidFill>
                  <a:schemeClr val="bg1">
                    <a:lumMod val="85000"/>
                  </a:schemeClr>
                </a:solidFill>
                <a:latin typeface="Roboto Light" panose="02000000000000000000" pitchFamily="2" charset="0"/>
                <a:ea typeface="Roboto Light" panose="02000000000000000000" pitchFamily="2" charset="0"/>
              </a:rPr>
              <a:t> products.</a:t>
            </a:r>
          </a:p>
        </p:txBody>
      </p:sp>
      <p:sp>
        <p:nvSpPr>
          <p:cNvPr id="5" name="Rectangle 4">
            <a:extLst>
              <a:ext uri="{FF2B5EF4-FFF2-40B4-BE49-F238E27FC236}">
                <a16:creationId xmlns:a16="http://schemas.microsoft.com/office/drawing/2014/main" id="{CA81EA66-C55D-A74D-931C-35C2DE3694F0}"/>
              </a:ext>
            </a:extLst>
          </p:cNvPr>
          <p:cNvSpPr/>
          <p:nvPr/>
        </p:nvSpPr>
        <p:spPr>
          <a:xfrm>
            <a:off x="3457254" y="2363103"/>
            <a:ext cx="5277491" cy="1015663"/>
          </a:xfrm>
          <a:prstGeom prst="rect">
            <a:avLst/>
          </a:prstGeom>
        </p:spPr>
        <p:txBody>
          <a:bodyPr wrap="square">
            <a:spAutoFit/>
          </a:bodyPr>
          <a:lstStyle/>
          <a:p>
            <a:pPr algn="ctr"/>
            <a:r>
              <a:rPr lang="en-US" sz="6000" b="1" dirty="0">
                <a:solidFill>
                  <a:schemeClr val="bg1">
                    <a:lumMod val="95000"/>
                  </a:schemeClr>
                </a:solidFill>
                <a:latin typeface="Roboto" panose="02000000000000000000" pitchFamily="2" charset="0"/>
                <a:ea typeface="Roboto" panose="02000000000000000000" pitchFamily="2" charset="0"/>
                <a:cs typeface="Arial" panose="020B0604020202020204" pitchFamily="34" charset="0"/>
              </a:rPr>
              <a:t>THANK YOU!</a:t>
            </a:r>
          </a:p>
        </p:txBody>
      </p:sp>
      <p:sp>
        <p:nvSpPr>
          <p:cNvPr id="4" name="TextBox 3">
            <a:extLst>
              <a:ext uri="{FF2B5EF4-FFF2-40B4-BE49-F238E27FC236}">
                <a16:creationId xmlns:a16="http://schemas.microsoft.com/office/drawing/2014/main" id="{6892F015-819A-BCD4-7FF2-4EF912CD9A2B}"/>
              </a:ext>
            </a:extLst>
          </p:cNvPr>
          <p:cNvSpPr txBox="1"/>
          <p:nvPr/>
        </p:nvSpPr>
        <p:spPr>
          <a:xfrm>
            <a:off x="1908893" y="5057258"/>
            <a:ext cx="4469661" cy="738664"/>
          </a:xfrm>
          <a:prstGeom prst="rect">
            <a:avLst/>
          </a:prstGeom>
          <a:noFill/>
        </p:spPr>
        <p:txBody>
          <a:bodyPr wrap="square" rtlCol="0">
            <a:spAutoFit/>
          </a:bodyPr>
          <a:lstStyle/>
          <a:p>
            <a:r>
              <a:rPr lang="en-GB" sz="1400" dirty="0">
                <a:solidFill>
                  <a:schemeClr val="bg1">
                    <a:lumMod val="85000"/>
                  </a:schemeClr>
                </a:solidFill>
                <a:latin typeface="Roboto Light" panose="02000000000000000000" pitchFamily="2" charset="0"/>
                <a:ea typeface="Roboto Light" panose="02000000000000000000" pitchFamily="2" charset="0"/>
              </a:rPr>
              <a:t>BIOCELL TECHNOLOGY, LLC 20 TRUMAN STREET,</a:t>
            </a:r>
          </a:p>
          <a:p>
            <a:r>
              <a:rPr lang="en-GB" sz="1400" dirty="0">
                <a:solidFill>
                  <a:schemeClr val="bg1">
                    <a:lumMod val="85000"/>
                  </a:schemeClr>
                </a:solidFill>
                <a:latin typeface="Roboto Light" panose="02000000000000000000" pitchFamily="2" charset="0"/>
                <a:ea typeface="Roboto Light" panose="02000000000000000000" pitchFamily="2" charset="0"/>
              </a:rPr>
              <a:t>SUITE 105 IRVINE, CA 92620 USA</a:t>
            </a:r>
          </a:p>
          <a:p>
            <a:r>
              <a:rPr lang="en-GB" sz="1400" dirty="0">
                <a:solidFill>
                  <a:schemeClr val="bg1">
                    <a:lumMod val="85000"/>
                  </a:schemeClr>
                </a:solidFill>
                <a:latin typeface="Roboto Light" panose="02000000000000000000" pitchFamily="2" charset="0"/>
                <a:ea typeface="Roboto Light" panose="02000000000000000000" pitchFamily="2" charset="0"/>
              </a:rPr>
              <a:t>PHONE: 714-632-1231 </a:t>
            </a:r>
            <a:endParaRPr lang="en-PK" sz="1400" dirty="0">
              <a:solidFill>
                <a:schemeClr val="bg1">
                  <a:lumMod val="85000"/>
                </a:schemeClr>
              </a:solidFill>
              <a:latin typeface="Roboto Light" panose="02000000000000000000" pitchFamily="2" charset="0"/>
              <a:ea typeface="Roboto Light" panose="02000000000000000000" pitchFamily="2" charset="0"/>
            </a:endParaRPr>
          </a:p>
        </p:txBody>
      </p:sp>
      <p:sp>
        <p:nvSpPr>
          <p:cNvPr id="7" name="TextBox 6">
            <a:extLst>
              <a:ext uri="{FF2B5EF4-FFF2-40B4-BE49-F238E27FC236}">
                <a16:creationId xmlns:a16="http://schemas.microsoft.com/office/drawing/2014/main" id="{A82C920C-5B05-B164-6A18-0E0DF63A9BEB}"/>
              </a:ext>
            </a:extLst>
          </p:cNvPr>
          <p:cNvSpPr txBox="1"/>
          <p:nvPr/>
        </p:nvSpPr>
        <p:spPr>
          <a:xfrm>
            <a:off x="6405139" y="5057258"/>
            <a:ext cx="4469660" cy="738664"/>
          </a:xfrm>
          <a:prstGeom prst="rect">
            <a:avLst/>
          </a:prstGeom>
          <a:noFill/>
        </p:spPr>
        <p:txBody>
          <a:bodyPr wrap="square" rtlCol="0">
            <a:spAutoFit/>
          </a:bodyPr>
          <a:lstStyle/>
          <a:p>
            <a:r>
              <a:rPr lang="en-GB" sz="1400" dirty="0">
                <a:solidFill>
                  <a:schemeClr val="bg1">
                    <a:lumMod val="85000"/>
                  </a:schemeClr>
                </a:solidFill>
                <a:latin typeface="Roboto Light" panose="02000000000000000000" pitchFamily="2" charset="0"/>
                <a:ea typeface="Roboto Light" panose="02000000000000000000" pitchFamily="2" charset="0"/>
              </a:rPr>
              <a:t>BIOCELL TECHNOLOGY INTERNATIONAL GMBH GROTHWISCH 6 B 25482 APPEN GERMANY </a:t>
            </a:r>
          </a:p>
          <a:p>
            <a:r>
              <a:rPr lang="en-GB" sz="1400" dirty="0">
                <a:solidFill>
                  <a:schemeClr val="bg1">
                    <a:lumMod val="85000"/>
                  </a:schemeClr>
                </a:solidFill>
                <a:latin typeface="Roboto Light" panose="02000000000000000000" pitchFamily="2" charset="0"/>
                <a:ea typeface="Roboto Light" panose="02000000000000000000" pitchFamily="2" charset="0"/>
              </a:rPr>
              <a:t>PH+49 (0) 4101 58 777 22 </a:t>
            </a:r>
            <a:endParaRPr lang="en-PK" sz="1400" dirty="0">
              <a:solidFill>
                <a:schemeClr val="bg1">
                  <a:lumMod val="85000"/>
                </a:schemeClr>
              </a:solidFill>
              <a:latin typeface="Roboto Light" panose="02000000000000000000" pitchFamily="2" charset="0"/>
              <a:ea typeface="Roboto Light" panose="02000000000000000000" pitchFamily="2" charset="0"/>
            </a:endParaRPr>
          </a:p>
        </p:txBody>
      </p:sp>
      <p:sp>
        <p:nvSpPr>
          <p:cNvPr id="8" name="TextBox 7">
            <a:extLst>
              <a:ext uri="{FF2B5EF4-FFF2-40B4-BE49-F238E27FC236}">
                <a16:creationId xmlns:a16="http://schemas.microsoft.com/office/drawing/2014/main" id="{BCB3A75D-3DCA-1EB1-5D3A-652502E9F5F2}"/>
              </a:ext>
            </a:extLst>
          </p:cNvPr>
          <p:cNvSpPr txBox="1"/>
          <p:nvPr/>
        </p:nvSpPr>
        <p:spPr>
          <a:xfrm>
            <a:off x="3932624" y="3740328"/>
            <a:ext cx="4418088" cy="738664"/>
          </a:xfrm>
          <a:prstGeom prst="rect">
            <a:avLst/>
          </a:prstGeom>
          <a:noFill/>
        </p:spPr>
        <p:txBody>
          <a:bodyPr wrap="square">
            <a:spAutoFit/>
          </a:bodyPr>
          <a:lstStyle/>
          <a:p>
            <a:pPr algn="ctr"/>
            <a:r>
              <a:rPr lang="en-GB" b="0" i="0" u="sng" dirty="0">
                <a:solidFill>
                  <a:schemeClr val="accent4">
                    <a:lumMod val="90000"/>
                  </a:schemeClr>
                </a:solidFill>
                <a:effectLst/>
                <a:latin typeface="Aptos" panose="020B0004020202020204" pitchFamily="34" charset="0"/>
                <a:hlinkClick r:id="rId3">
                  <a:extLst>
                    <a:ext uri="{A12FA001-AC4F-418D-AE19-62706E023703}">
                      <ahyp:hlinkClr xmlns:ahyp="http://schemas.microsoft.com/office/drawing/2018/hyperlinkcolor" val="tx"/>
                    </a:ext>
                  </a:extLst>
                </a:hlinkClick>
              </a:rPr>
              <a:t>info@biocelltechnology.com</a:t>
            </a:r>
            <a:r>
              <a:rPr lang="en-GB" b="0" i="0" dirty="0">
                <a:solidFill>
                  <a:schemeClr val="accent4">
                    <a:lumMod val="90000"/>
                  </a:schemeClr>
                </a:solidFill>
                <a:effectLst/>
                <a:latin typeface="Aptos" panose="020B0004020202020204" pitchFamily="34" charset="0"/>
              </a:rPr>
              <a:t> </a:t>
            </a:r>
            <a:endParaRPr lang="en-GB" b="0" i="0" u="sng" dirty="0">
              <a:solidFill>
                <a:schemeClr val="accent4">
                  <a:lumMod val="90000"/>
                </a:schemeClr>
              </a:solidFill>
              <a:effectLst/>
              <a:latin typeface="Aptos" panose="020B0004020202020204" pitchFamily="34" charset="0"/>
              <a:hlinkClick r:id="rId4">
                <a:extLst>
                  <a:ext uri="{A12FA001-AC4F-418D-AE19-62706E023703}">
                    <ahyp:hlinkClr xmlns:ahyp="http://schemas.microsoft.com/office/drawing/2018/hyperlinkcolor" val="tx"/>
                  </a:ext>
                </a:extLst>
              </a:hlinkClick>
            </a:endParaRPr>
          </a:p>
          <a:p>
            <a:pPr algn="ctr"/>
            <a:r>
              <a:rPr lang="en-GB" sz="2400" b="0" i="0" u="sng" dirty="0">
                <a:solidFill>
                  <a:schemeClr val="accent4">
                    <a:lumMod val="90000"/>
                  </a:schemeClr>
                </a:solidFill>
                <a:effectLst/>
                <a:latin typeface="Aptos" panose="020B0004020202020204" pitchFamily="34" charset="0"/>
                <a:hlinkClick r:id="rId4">
                  <a:extLst>
                    <a:ext uri="{A12FA001-AC4F-418D-AE19-62706E023703}">
                      <ahyp:hlinkClr xmlns:ahyp="http://schemas.microsoft.com/office/drawing/2018/hyperlinkcolor" val="tx"/>
                    </a:ext>
                  </a:extLst>
                </a:hlinkClick>
              </a:rPr>
              <a:t>www.biocelltechnology.com</a:t>
            </a:r>
            <a:endParaRPr lang="en-PK" sz="2400" dirty="0">
              <a:solidFill>
                <a:schemeClr val="accent4">
                  <a:lumMod val="90000"/>
                </a:schemeClr>
              </a:solidFill>
            </a:endParaRPr>
          </a:p>
        </p:txBody>
      </p:sp>
    </p:spTree>
    <p:extLst>
      <p:ext uri="{BB962C8B-B14F-4D97-AF65-F5344CB8AC3E}">
        <p14:creationId xmlns:p14="http://schemas.microsoft.com/office/powerpoint/2010/main" val="1949649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5CF385-841C-CA46-86D2-5841021349CE}"/>
              </a:ext>
            </a:extLst>
          </p:cNvPr>
          <p:cNvSpPr txBox="1"/>
          <p:nvPr/>
        </p:nvSpPr>
        <p:spPr>
          <a:xfrm>
            <a:off x="740219" y="236304"/>
            <a:ext cx="10711561" cy="1169551"/>
          </a:xfrm>
          <a:prstGeom prst="rect">
            <a:avLst/>
          </a:prstGeom>
          <a:noFill/>
        </p:spPr>
        <p:txBody>
          <a:bodyPr wrap="square" rtlCol="0">
            <a:spAutoFit/>
          </a:bodyPr>
          <a:lstStyle/>
          <a:p>
            <a:pPr algn="ctr"/>
            <a:r>
              <a:rPr lang="en-US" sz="4400" b="1" dirty="0" err="1">
                <a:solidFill>
                  <a:srgbClr val="2A2D88"/>
                </a:solidFill>
                <a:latin typeface="Roboto" panose="02000000000000000000" pitchFamily="2" charset="0"/>
                <a:ea typeface="Roboto" panose="02000000000000000000" pitchFamily="2" charset="0"/>
                <a:cs typeface="Arial" panose="020B0604020202020204" pitchFamily="34" charset="0"/>
              </a:rPr>
              <a:t>BioCell</a:t>
            </a:r>
            <a:r>
              <a:rPr lang="en-US" sz="4400" b="1" dirty="0">
                <a:solidFill>
                  <a:srgbClr val="2A2D88"/>
                </a:solidFill>
                <a:latin typeface="Roboto" panose="02000000000000000000" pitchFamily="2" charset="0"/>
                <a:ea typeface="Roboto" panose="02000000000000000000" pitchFamily="2" charset="0"/>
                <a:cs typeface="Arial" panose="020B0604020202020204" pitchFamily="34" charset="0"/>
              </a:rPr>
              <a:t> Collagen</a:t>
            </a:r>
            <a:r>
              <a:rPr lang="en-US" sz="4400" b="1" baseline="30000" dirty="0">
                <a:solidFill>
                  <a:srgbClr val="2A2D88"/>
                </a:solidFill>
                <a:latin typeface="Roboto" panose="02000000000000000000" pitchFamily="2" charset="0"/>
                <a:ea typeface="Roboto" panose="02000000000000000000" pitchFamily="2" charset="0"/>
                <a:cs typeface="Arial" panose="020B0604020202020204" pitchFamily="34" charset="0"/>
              </a:rPr>
              <a:t>®</a:t>
            </a:r>
          </a:p>
          <a:p>
            <a:pPr algn="ctr"/>
            <a:r>
              <a:rPr lang="en-US" sz="2600" dirty="0">
                <a:solidFill>
                  <a:srgbClr val="2A2D88"/>
                </a:solidFill>
                <a:latin typeface="Roboto Light" panose="02000000000000000000" pitchFamily="2" charset="0"/>
                <a:ea typeface="Roboto Light" panose="02000000000000000000" pitchFamily="2" charset="0"/>
                <a:cs typeface="Arial" panose="020B0604020202020204" pitchFamily="34" charset="0"/>
              </a:rPr>
              <a:t>Not All Collagens are Alike!</a:t>
            </a:r>
          </a:p>
        </p:txBody>
      </p:sp>
      <p:sp>
        <p:nvSpPr>
          <p:cNvPr id="2" name="TextBox 1">
            <a:extLst>
              <a:ext uri="{FF2B5EF4-FFF2-40B4-BE49-F238E27FC236}">
                <a16:creationId xmlns:a16="http://schemas.microsoft.com/office/drawing/2014/main" id="{23347DA6-F692-D5F2-DF8E-C83DBA6CB0DF}"/>
              </a:ext>
            </a:extLst>
          </p:cNvPr>
          <p:cNvSpPr txBox="1"/>
          <p:nvPr/>
        </p:nvSpPr>
        <p:spPr>
          <a:xfrm>
            <a:off x="559244" y="3238032"/>
            <a:ext cx="5898706" cy="1231106"/>
          </a:xfrm>
          <a:prstGeom prst="rect">
            <a:avLst/>
          </a:prstGeom>
          <a:noFill/>
        </p:spPr>
        <p:txBody>
          <a:bodyPr wrap="square" rtlCol="0">
            <a:spAutoFit/>
          </a:bodyPr>
          <a:lstStyle/>
          <a:p>
            <a:pPr marL="342900" indent="-342900">
              <a:spcBef>
                <a:spcPts val="1200"/>
              </a:spcBef>
              <a:buSzPct val="100000"/>
              <a:buFont typeface="Wingdings" panose="05000000000000000000" pitchFamily="2" charset="2"/>
              <a:buChar char="ü"/>
              <a:defRPr sz="1600" b="1">
                <a:solidFill>
                  <a:srgbClr val="595959"/>
                </a:solidFill>
                <a:latin typeface="+mn-lt"/>
                <a:ea typeface="+mn-ea"/>
                <a:cs typeface="+mn-cs"/>
                <a:sym typeface="Calibri"/>
              </a:defRPr>
            </a:pPr>
            <a:r>
              <a:rPr lang="en-US" sz="1600" dirty="0" err="1">
                <a:solidFill>
                  <a:schemeClr val="accent1"/>
                </a:solidFill>
                <a:ea typeface="Roboto Light" panose="02000000000000000000" pitchFamily="2" charset="0"/>
                <a:cs typeface="Roboto Light" panose="02000000000000000000" pitchFamily="2" charset="0"/>
                <a:sym typeface="Calibri"/>
              </a:rPr>
              <a:t>BioCell</a:t>
            </a:r>
            <a:r>
              <a:rPr lang="en-US" sz="1600" dirty="0">
                <a:solidFill>
                  <a:schemeClr val="accent1"/>
                </a:solidFill>
                <a:ea typeface="Roboto Light" panose="02000000000000000000" pitchFamily="2" charset="0"/>
                <a:cs typeface="Roboto Light" panose="02000000000000000000" pitchFamily="2" charset="0"/>
                <a:sym typeface="Calibri"/>
              </a:rPr>
              <a:t> Collagen® — </a:t>
            </a:r>
            <a:r>
              <a:rPr lang="en-US" sz="1600" dirty="0">
                <a:solidFill>
                  <a:schemeClr val="accent1"/>
                </a:solidFill>
                <a:latin typeface="+mj-lt"/>
                <a:ea typeface="Roboto Light" panose="02000000000000000000" pitchFamily="2" charset="0"/>
                <a:cs typeface="Roboto Light" panose="02000000000000000000" pitchFamily="2" charset="0"/>
                <a:sym typeface="Calibri"/>
              </a:rPr>
              <a:t>A patented matrix of hydrolyzed collagen II, chondroitin sulfate, and hyaluronic acid</a:t>
            </a:r>
          </a:p>
          <a:p>
            <a:pPr marL="342900" indent="-342900">
              <a:spcBef>
                <a:spcPts val="1200"/>
              </a:spcBef>
              <a:buSzPct val="100000"/>
              <a:buFont typeface="Wingdings" panose="05000000000000000000" pitchFamily="2" charset="2"/>
              <a:buChar char="ü"/>
              <a:defRPr sz="1600" b="1">
                <a:solidFill>
                  <a:srgbClr val="595959"/>
                </a:solidFill>
                <a:latin typeface="+mn-lt"/>
                <a:ea typeface="+mn-ea"/>
                <a:cs typeface="+mn-cs"/>
                <a:sym typeface="Calibri"/>
              </a:defRPr>
            </a:pPr>
            <a:r>
              <a:rPr lang="en-US" sz="1600" b="1" dirty="0">
                <a:solidFill>
                  <a:schemeClr val="accent1"/>
                </a:solidFill>
                <a:ea typeface="Roboto Light" panose="02000000000000000000" pitchFamily="2" charset="0"/>
                <a:cs typeface="Roboto Light" panose="02000000000000000000" pitchFamily="2" charset="0"/>
                <a:sym typeface="Calibri"/>
              </a:rPr>
              <a:t>Backed by 7 landmark clinical trials, </a:t>
            </a:r>
            <a:r>
              <a:rPr lang="en-US" sz="1600" b="1" dirty="0" err="1">
                <a:solidFill>
                  <a:schemeClr val="accent1"/>
                </a:solidFill>
                <a:ea typeface="Roboto Light" panose="02000000000000000000" pitchFamily="2" charset="0"/>
                <a:cs typeface="Roboto Light" panose="02000000000000000000" pitchFamily="2" charset="0"/>
                <a:sym typeface="Calibri"/>
              </a:rPr>
              <a:t>BioCell</a:t>
            </a:r>
            <a:r>
              <a:rPr lang="en-US" sz="1600" b="1" dirty="0">
                <a:solidFill>
                  <a:schemeClr val="accent1"/>
                </a:solidFill>
                <a:ea typeface="Roboto Light" panose="02000000000000000000" pitchFamily="2" charset="0"/>
                <a:cs typeface="Roboto Light" panose="02000000000000000000" pitchFamily="2" charset="0"/>
                <a:sym typeface="Calibri"/>
              </a:rPr>
              <a:t> Collagen®</a:t>
            </a:r>
            <a:r>
              <a:rPr lang="en-US" sz="1600" dirty="0">
                <a:solidFill>
                  <a:schemeClr val="accent1"/>
                </a:solidFill>
                <a:ea typeface="Roboto Light" panose="02000000000000000000" pitchFamily="2" charset="0"/>
                <a:cs typeface="Roboto Light" panose="02000000000000000000" pitchFamily="2" charset="0"/>
                <a:sym typeface="Calibri"/>
              </a:rPr>
              <a:t> —</a:t>
            </a:r>
            <a:r>
              <a:rPr lang="en-US" sz="1600" b="1" dirty="0">
                <a:solidFill>
                  <a:schemeClr val="accent1"/>
                </a:solidFill>
                <a:ea typeface="Roboto Light" panose="02000000000000000000" pitchFamily="2" charset="0"/>
                <a:cs typeface="Roboto Light" panose="02000000000000000000" pitchFamily="2" charset="0"/>
                <a:sym typeface="Calibri"/>
              </a:rPr>
              <a:t> </a:t>
            </a:r>
            <a:r>
              <a:rPr lang="en-US" sz="1600" dirty="0">
                <a:solidFill>
                  <a:schemeClr val="accent1"/>
                </a:solidFill>
                <a:latin typeface="+mj-lt"/>
                <a:ea typeface="Roboto Light" panose="02000000000000000000" pitchFamily="2" charset="0"/>
                <a:cs typeface="Roboto Light" panose="02000000000000000000" pitchFamily="2" charset="0"/>
                <a:sym typeface="Calibri"/>
              </a:rPr>
              <a:t>proves its safety, efficacy, and bioavailability worldwide</a:t>
            </a:r>
            <a:endParaRPr lang="en-PK" i="1" dirty="0">
              <a:solidFill>
                <a:schemeClr val="accent1"/>
              </a:solidFill>
              <a:latin typeface="+mj-lt"/>
              <a:ea typeface="Roboto Light" panose="02000000000000000000" pitchFamily="2" charset="0"/>
              <a:cs typeface="Roboto Light" panose="02000000000000000000" pitchFamily="2" charset="0"/>
            </a:endParaRPr>
          </a:p>
        </p:txBody>
      </p:sp>
      <p:sp>
        <p:nvSpPr>
          <p:cNvPr id="16" name="TextBox 15">
            <a:extLst>
              <a:ext uri="{FF2B5EF4-FFF2-40B4-BE49-F238E27FC236}">
                <a16:creationId xmlns:a16="http://schemas.microsoft.com/office/drawing/2014/main" id="{AD0BCE27-1AAF-ABDD-AC2F-F2063D193681}"/>
              </a:ext>
            </a:extLst>
          </p:cNvPr>
          <p:cNvSpPr txBox="1"/>
          <p:nvPr/>
        </p:nvSpPr>
        <p:spPr>
          <a:xfrm>
            <a:off x="6908345" y="5776037"/>
            <a:ext cx="4586821" cy="830997"/>
          </a:xfrm>
          <a:prstGeom prst="rect">
            <a:avLst/>
          </a:prstGeom>
          <a:noFill/>
        </p:spPr>
        <p:txBody>
          <a:bodyPr wrap="square" rtlCol="0">
            <a:spAutoFit/>
          </a:bodyPr>
          <a:lstStyle/>
          <a:p>
            <a:pPr algn="ctr"/>
            <a:r>
              <a:rPr lang="en-US" sz="2400" dirty="0">
                <a:solidFill>
                  <a:srgbClr val="2A2D88"/>
                </a:solidFill>
                <a:latin typeface="Roboto Light" panose="02000000000000000000" pitchFamily="2" charset="0"/>
                <a:ea typeface="Roboto Light" panose="02000000000000000000" pitchFamily="2" charset="0"/>
                <a:cs typeface="Arial" panose="020B0604020202020204" pitchFamily="34" charset="0"/>
              </a:rPr>
              <a:t>UNIQUE SYNERGISTIC INGREDIENT</a:t>
            </a:r>
          </a:p>
        </p:txBody>
      </p:sp>
      <p:pic>
        <p:nvPicPr>
          <p:cNvPr id="4" name="Picture 3">
            <a:extLst>
              <a:ext uri="{FF2B5EF4-FFF2-40B4-BE49-F238E27FC236}">
                <a16:creationId xmlns:a16="http://schemas.microsoft.com/office/drawing/2014/main" id="{38B5C633-D6C5-F74D-4CCC-5542D15697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1485" y="1940596"/>
            <a:ext cx="2793248" cy="762695"/>
          </a:xfrm>
          <a:prstGeom prst="rect">
            <a:avLst/>
          </a:prstGeom>
        </p:spPr>
      </p:pic>
      <p:pic>
        <p:nvPicPr>
          <p:cNvPr id="8" name="Picture 7">
            <a:extLst>
              <a:ext uri="{FF2B5EF4-FFF2-40B4-BE49-F238E27FC236}">
                <a16:creationId xmlns:a16="http://schemas.microsoft.com/office/drawing/2014/main" id="{BE64277E-AA99-9E9B-CEF3-22ED769382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0063" y="1742878"/>
            <a:ext cx="3923383" cy="3696135"/>
          </a:xfrm>
          <a:prstGeom prst="rect">
            <a:avLst/>
          </a:prstGeom>
        </p:spPr>
      </p:pic>
    </p:spTree>
    <p:extLst>
      <p:ext uri="{BB962C8B-B14F-4D97-AF65-F5344CB8AC3E}">
        <p14:creationId xmlns:p14="http://schemas.microsoft.com/office/powerpoint/2010/main" val="2205180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5CF385-841C-CA46-86D2-5841021349CE}"/>
              </a:ext>
            </a:extLst>
          </p:cNvPr>
          <p:cNvSpPr txBox="1"/>
          <p:nvPr/>
        </p:nvSpPr>
        <p:spPr>
          <a:xfrm>
            <a:off x="0" y="236305"/>
            <a:ext cx="12192000" cy="1107996"/>
          </a:xfrm>
          <a:prstGeom prst="rect">
            <a:avLst/>
          </a:prstGeom>
          <a:noFill/>
        </p:spPr>
        <p:txBody>
          <a:bodyPr wrap="square" rtlCol="0">
            <a:spAutoFit/>
          </a:bodyPr>
          <a:lstStyle/>
          <a:p>
            <a:pPr algn="ctr"/>
            <a:r>
              <a:rPr lang="en-US" sz="4000" b="1" dirty="0">
                <a:solidFill>
                  <a:srgbClr val="2A2D88"/>
                </a:solidFill>
                <a:latin typeface="Roboto" panose="02000000000000000000" pitchFamily="2" charset="0"/>
                <a:ea typeface="Roboto" panose="02000000000000000000" pitchFamily="2" charset="0"/>
                <a:cs typeface="Arial" panose="020B0604020202020204" pitchFamily="34" charset="0"/>
              </a:rPr>
              <a:t>Extracellular Matrix (ECM)</a:t>
            </a:r>
          </a:p>
          <a:p>
            <a:pPr algn="ctr"/>
            <a:r>
              <a:rPr lang="en-US" sz="2600" dirty="0">
                <a:solidFill>
                  <a:srgbClr val="2A2D88"/>
                </a:solidFill>
                <a:latin typeface="Roboto Light" panose="02000000000000000000" pitchFamily="2" charset="0"/>
                <a:ea typeface="Roboto Light" panose="02000000000000000000" pitchFamily="2" charset="0"/>
                <a:cs typeface="Arial" panose="020B0604020202020204" pitchFamily="34" charset="0"/>
              </a:rPr>
              <a:t>Components of Connective Tissue  </a:t>
            </a:r>
          </a:p>
        </p:txBody>
      </p:sp>
      <p:pic>
        <p:nvPicPr>
          <p:cNvPr id="6" name="Picture 7" descr="Picture 7">
            <a:extLst>
              <a:ext uri="{FF2B5EF4-FFF2-40B4-BE49-F238E27FC236}">
                <a16:creationId xmlns:a16="http://schemas.microsoft.com/office/drawing/2014/main" id="{1E66890C-8FD5-5241-A1D8-67446CD62A53}"/>
              </a:ext>
            </a:extLst>
          </p:cNvPr>
          <p:cNvPicPr>
            <a:picLocks noChangeAspect="1"/>
          </p:cNvPicPr>
          <p:nvPr/>
        </p:nvPicPr>
        <p:blipFill>
          <a:blip r:embed="rId2"/>
          <a:stretch>
            <a:fillRect/>
          </a:stretch>
        </p:blipFill>
        <p:spPr>
          <a:xfrm>
            <a:off x="2522756" y="1600147"/>
            <a:ext cx="7146488" cy="4074026"/>
          </a:xfrm>
          <a:prstGeom prst="roundRect">
            <a:avLst>
              <a:gd name="adj" fmla="val 8594"/>
            </a:avLst>
          </a:prstGeom>
          <a:solidFill>
            <a:srgbClr val="FFFFFF">
              <a:shade val="85000"/>
            </a:srgbClr>
          </a:solidFill>
          <a:ln>
            <a:noFill/>
          </a:ln>
          <a:effectLst>
            <a:reflection blurRad="12700" stA="38000" endPos="0" dist="5000" dir="5400000" sy="-100000" algn="bl" rotWithShape="0"/>
          </a:effectLst>
        </p:spPr>
      </p:pic>
      <p:pic>
        <p:nvPicPr>
          <p:cNvPr id="7" name="Picture 6" descr="Picture 6">
            <a:extLst>
              <a:ext uri="{FF2B5EF4-FFF2-40B4-BE49-F238E27FC236}">
                <a16:creationId xmlns:a16="http://schemas.microsoft.com/office/drawing/2014/main" id="{623BDE1E-CCF2-B646-8504-74D3912E2194}"/>
              </a:ext>
            </a:extLst>
          </p:cNvPr>
          <p:cNvPicPr>
            <a:picLocks noChangeAspect="1"/>
          </p:cNvPicPr>
          <p:nvPr/>
        </p:nvPicPr>
        <p:blipFill>
          <a:blip r:embed="rId3"/>
          <a:stretch>
            <a:fillRect/>
          </a:stretch>
        </p:blipFill>
        <p:spPr>
          <a:xfrm>
            <a:off x="9539869" y="6184020"/>
            <a:ext cx="2442932" cy="503244"/>
          </a:xfrm>
          <a:prstGeom prst="rect">
            <a:avLst/>
          </a:prstGeom>
          <a:ln w="12700">
            <a:miter lim="400000"/>
          </a:ln>
        </p:spPr>
      </p:pic>
      <p:sp>
        <p:nvSpPr>
          <p:cNvPr id="4" name="TextBox 3">
            <a:extLst>
              <a:ext uri="{FF2B5EF4-FFF2-40B4-BE49-F238E27FC236}">
                <a16:creationId xmlns:a16="http://schemas.microsoft.com/office/drawing/2014/main" id="{E7B0847B-6116-8E0B-42A4-A2E038A77628}"/>
              </a:ext>
            </a:extLst>
          </p:cNvPr>
          <p:cNvSpPr txBox="1"/>
          <p:nvPr/>
        </p:nvSpPr>
        <p:spPr>
          <a:xfrm>
            <a:off x="-1361440" y="2458720"/>
            <a:ext cx="184731" cy="369332"/>
          </a:xfrm>
          <a:prstGeom prst="rect">
            <a:avLst/>
          </a:prstGeom>
          <a:noFill/>
        </p:spPr>
        <p:txBody>
          <a:bodyPr wrap="none" rtlCol="0">
            <a:spAutoFit/>
          </a:bodyPr>
          <a:lstStyle/>
          <a:p>
            <a:endParaRPr lang="en-PK" dirty="0"/>
          </a:p>
        </p:txBody>
      </p:sp>
      <p:sp>
        <p:nvSpPr>
          <p:cNvPr id="5" name="TextBox 4">
            <a:extLst>
              <a:ext uri="{FF2B5EF4-FFF2-40B4-BE49-F238E27FC236}">
                <a16:creationId xmlns:a16="http://schemas.microsoft.com/office/drawing/2014/main" id="{B4C7AB32-6B17-AEFA-CA94-E8ADB804968D}"/>
              </a:ext>
            </a:extLst>
          </p:cNvPr>
          <p:cNvSpPr txBox="1"/>
          <p:nvPr/>
        </p:nvSpPr>
        <p:spPr>
          <a:xfrm>
            <a:off x="1147145" y="5814688"/>
            <a:ext cx="10869258" cy="369332"/>
          </a:xfrm>
          <a:prstGeom prst="rect">
            <a:avLst/>
          </a:prstGeom>
          <a:noFill/>
        </p:spPr>
        <p:txBody>
          <a:bodyPr wrap="none" rtlCol="0">
            <a:spAutoFit/>
          </a:bodyPr>
          <a:lstStyle/>
          <a:p>
            <a:r>
              <a:rPr lang="en-US" b="1" dirty="0">
                <a:solidFill>
                  <a:srgbClr val="2F2F7B"/>
                </a:solidFill>
              </a:rPr>
              <a:t>PG – Proteoglycan, HA - Hyaluronic Acid, CS - Chondroitin Sulphate, DS – Dermis and Subcutaneous Fatty Tissues</a:t>
            </a:r>
            <a:endParaRPr lang="en-US" dirty="0">
              <a:solidFill>
                <a:srgbClr val="2F2F7B"/>
              </a:solidFill>
            </a:endParaRPr>
          </a:p>
        </p:txBody>
      </p:sp>
    </p:spTree>
    <p:extLst>
      <p:ext uri="{BB962C8B-B14F-4D97-AF65-F5344CB8AC3E}">
        <p14:creationId xmlns:p14="http://schemas.microsoft.com/office/powerpoint/2010/main" val="1538696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5CF385-841C-CA46-86D2-5841021349CE}"/>
              </a:ext>
            </a:extLst>
          </p:cNvPr>
          <p:cNvSpPr txBox="1"/>
          <p:nvPr/>
        </p:nvSpPr>
        <p:spPr>
          <a:xfrm>
            <a:off x="1" y="157690"/>
            <a:ext cx="12245068" cy="1169551"/>
          </a:xfrm>
          <a:prstGeom prst="rect">
            <a:avLst/>
          </a:prstGeom>
          <a:noFill/>
        </p:spPr>
        <p:txBody>
          <a:bodyPr wrap="square" rtlCol="0">
            <a:spAutoFit/>
          </a:bodyPr>
          <a:lstStyle/>
          <a:p>
            <a:pPr algn="ctr"/>
            <a:r>
              <a:rPr lang="en-US" sz="4400" b="1" dirty="0">
                <a:solidFill>
                  <a:srgbClr val="2A2D88"/>
                </a:solidFill>
                <a:latin typeface="Roboto" panose="02000000000000000000" pitchFamily="2" charset="0"/>
                <a:ea typeface="Roboto" panose="02000000000000000000" pitchFamily="2" charset="0"/>
                <a:cs typeface="Arial" panose="020B0604020202020204" pitchFamily="34" charset="0"/>
              </a:rPr>
              <a:t>Innovation</a:t>
            </a:r>
          </a:p>
          <a:p>
            <a:pPr algn="ctr"/>
            <a:r>
              <a:rPr lang="en-US" sz="2600" dirty="0">
                <a:solidFill>
                  <a:srgbClr val="2A2D88"/>
                </a:solidFill>
                <a:latin typeface="Roboto Light" panose="02000000000000000000" pitchFamily="2" charset="0"/>
                <a:ea typeface="Roboto Light" panose="02000000000000000000" pitchFamily="2" charset="0"/>
                <a:cs typeface="Arial" panose="020B0604020202020204" pitchFamily="34" charset="0"/>
              </a:rPr>
              <a:t>Proprietary Technology</a:t>
            </a:r>
          </a:p>
        </p:txBody>
      </p:sp>
      <p:sp>
        <p:nvSpPr>
          <p:cNvPr id="10" name="TextBox 14">
            <a:extLst>
              <a:ext uri="{FF2B5EF4-FFF2-40B4-BE49-F238E27FC236}">
                <a16:creationId xmlns:a16="http://schemas.microsoft.com/office/drawing/2014/main" id="{9E10946B-9F09-0747-8DB6-5A4D18706DBF}"/>
              </a:ext>
            </a:extLst>
          </p:cNvPr>
          <p:cNvSpPr txBox="1"/>
          <p:nvPr/>
        </p:nvSpPr>
        <p:spPr>
          <a:xfrm>
            <a:off x="6642778" y="2397948"/>
            <a:ext cx="4158571" cy="20621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1800" b="1">
                <a:solidFill>
                  <a:srgbClr val="595959"/>
                </a:solidFill>
                <a:latin typeface="+mn-lt"/>
                <a:ea typeface="+mn-ea"/>
                <a:cs typeface="+mn-cs"/>
                <a:sym typeface="Calibri"/>
              </a:defRPr>
            </a:pPr>
            <a:r>
              <a:rPr sz="2800" dirty="0" err="1">
                <a:solidFill>
                  <a:srgbClr val="2F2F7B"/>
                </a:solidFill>
                <a:latin typeface="Roboto" panose="02000000000000000000" pitchFamily="2" charset="0"/>
                <a:ea typeface="Roboto" panose="02000000000000000000" pitchFamily="2" charset="0"/>
              </a:rPr>
              <a:t>BioCell</a:t>
            </a:r>
            <a:r>
              <a:rPr sz="2800" dirty="0">
                <a:solidFill>
                  <a:srgbClr val="2F2F7B"/>
                </a:solidFill>
                <a:latin typeface="Roboto" panose="02000000000000000000" pitchFamily="2" charset="0"/>
                <a:ea typeface="Roboto" panose="02000000000000000000" pitchFamily="2" charset="0"/>
              </a:rPr>
              <a:t> Collagen® </a:t>
            </a:r>
            <a:endParaRPr lang="en-US" sz="2800" dirty="0">
              <a:solidFill>
                <a:srgbClr val="2F2F7B"/>
              </a:solidFill>
              <a:latin typeface="Roboto" panose="02000000000000000000" pitchFamily="2" charset="0"/>
              <a:ea typeface="Roboto" panose="02000000000000000000" pitchFamily="2" charset="0"/>
            </a:endParaRPr>
          </a:p>
          <a:p>
            <a:pPr>
              <a:defRPr sz="1800" b="1">
                <a:solidFill>
                  <a:srgbClr val="595959"/>
                </a:solidFill>
                <a:latin typeface="+mn-lt"/>
                <a:ea typeface="+mn-ea"/>
                <a:cs typeface="+mn-cs"/>
                <a:sym typeface="Calibri"/>
              </a:defRPr>
            </a:pPr>
            <a:r>
              <a:rPr sz="2800" dirty="0">
                <a:solidFill>
                  <a:srgbClr val="2F2F7B"/>
                </a:solidFill>
                <a:latin typeface="Roboto" panose="02000000000000000000" pitchFamily="2" charset="0"/>
                <a:ea typeface="Roboto" panose="02000000000000000000" pitchFamily="2" charset="0"/>
              </a:rPr>
              <a:t>Dietary Ingredient</a:t>
            </a:r>
            <a:endParaRPr lang="en-US" sz="2800" dirty="0">
              <a:solidFill>
                <a:srgbClr val="2F2F7B"/>
              </a:solidFill>
              <a:latin typeface="Roboto" panose="02000000000000000000" pitchFamily="2" charset="0"/>
              <a:ea typeface="Roboto" panose="02000000000000000000" pitchFamily="2" charset="0"/>
            </a:endParaRPr>
          </a:p>
          <a:p>
            <a:pPr>
              <a:defRPr sz="1800" b="1">
                <a:solidFill>
                  <a:srgbClr val="595959"/>
                </a:solidFill>
                <a:latin typeface="+mn-lt"/>
                <a:ea typeface="+mn-ea"/>
                <a:cs typeface="+mn-cs"/>
                <a:sym typeface="Calibri"/>
              </a:defRPr>
            </a:pPr>
            <a:endParaRPr sz="2400" dirty="0">
              <a:solidFill>
                <a:srgbClr val="2F2F7B"/>
              </a:solidFill>
              <a:latin typeface="Roboto" panose="02000000000000000000" pitchFamily="2" charset="0"/>
              <a:ea typeface="Roboto" panose="02000000000000000000" pitchFamily="2" charset="0"/>
            </a:endParaRPr>
          </a:p>
          <a:p>
            <a:pPr marL="342900" indent="-342900">
              <a:buSzPct val="100000"/>
              <a:buFont typeface="Symbol"/>
              <a:buChar char="·"/>
              <a:defRPr sz="1800">
                <a:solidFill>
                  <a:srgbClr val="595959"/>
                </a:solidFill>
                <a:latin typeface="+mn-lt"/>
                <a:ea typeface="+mn-ea"/>
                <a:cs typeface="+mn-cs"/>
                <a:sym typeface="Calibri"/>
              </a:defRPr>
            </a:pPr>
            <a:r>
              <a:rPr sz="2400" i="1" dirty="0">
                <a:solidFill>
                  <a:srgbClr val="2F2F7B"/>
                </a:solidFill>
                <a:latin typeface="Roboto" panose="02000000000000000000" pitchFamily="2" charset="0"/>
                <a:ea typeface="Roboto" panose="02000000000000000000" pitchFamily="2" charset="0"/>
              </a:rPr>
              <a:t>Better absorption</a:t>
            </a:r>
          </a:p>
          <a:p>
            <a:pPr marL="342900" indent="-342900">
              <a:buSzPct val="100000"/>
              <a:buFont typeface="Symbol"/>
              <a:buChar char="·"/>
              <a:defRPr sz="1800">
                <a:solidFill>
                  <a:srgbClr val="595959"/>
                </a:solidFill>
                <a:latin typeface="+mn-lt"/>
                <a:ea typeface="+mn-ea"/>
                <a:cs typeface="+mn-cs"/>
                <a:sym typeface="Calibri"/>
              </a:defRPr>
            </a:pPr>
            <a:r>
              <a:rPr sz="2400" i="1" dirty="0">
                <a:solidFill>
                  <a:srgbClr val="2F2F7B"/>
                </a:solidFill>
                <a:latin typeface="Roboto" panose="02000000000000000000" pitchFamily="2" charset="0"/>
                <a:ea typeface="Roboto" panose="02000000000000000000" pitchFamily="2" charset="0"/>
              </a:rPr>
              <a:t>Novel biological properties</a:t>
            </a:r>
          </a:p>
        </p:txBody>
      </p:sp>
      <p:pic>
        <p:nvPicPr>
          <p:cNvPr id="11" name="Picture 10" descr="Picture 6">
            <a:extLst>
              <a:ext uri="{FF2B5EF4-FFF2-40B4-BE49-F238E27FC236}">
                <a16:creationId xmlns:a16="http://schemas.microsoft.com/office/drawing/2014/main" id="{F494D751-A7B7-6D42-825D-FCD5F933B9C0}"/>
              </a:ext>
            </a:extLst>
          </p:cNvPr>
          <p:cNvPicPr>
            <a:picLocks noChangeAspect="1"/>
          </p:cNvPicPr>
          <p:nvPr/>
        </p:nvPicPr>
        <p:blipFill>
          <a:blip r:embed="rId3"/>
          <a:stretch>
            <a:fillRect/>
          </a:stretch>
        </p:blipFill>
        <p:spPr>
          <a:xfrm>
            <a:off x="9743164" y="6184020"/>
            <a:ext cx="1938553" cy="399342"/>
          </a:xfrm>
          <a:prstGeom prst="rect">
            <a:avLst/>
          </a:prstGeom>
          <a:ln w="12700">
            <a:miter lim="400000"/>
          </a:ln>
        </p:spPr>
      </p:pic>
      <p:pic>
        <p:nvPicPr>
          <p:cNvPr id="2" name="Picture 1">
            <a:extLst>
              <a:ext uri="{FF2B5EF4-FFF2-40B4-BE49-F238E27FC236}">
                <a16:creationId xmlns:a16="http://schemas.microsoft.com/office/drawing/2014/main" id="{F7E08AC7-11F5-1C5B-DCAA-2F35D774E8A8}"/>
              </a:ext>
            </a:extLst>
          </p:cNvPr>
          <p:cNvPicPr>
            <a:picLocks noChangeAspect="1"/>
          </p:cNvPicPr>
          <p:nvPr/>
        </p:nvPicPr>
        <p:blipFill>
          <a:blip r:embed="rId4"/>
          <a:stretch>
            <a:fillRect/>
          </a:stretch>
        </p:blipFill>
        <p:spPr>
          <a:xfrm>
            <a:off x="1179139" y="1680219"/>
            <a:ext cx="4631838" cy="4300993"/>
          </a:xfrm>
          <a:prstGeom prst="rect">
            <a:avLst/>
          </a:prstGeom>
          <a:ln>
            <a:noFill/>
          </a:ln>
        </p:spPr>
      </p:pic>
    </p:spTree>
    <p:extLst>
      <p:ext uri="{BB962C8B-B14F-4D97-AF65-F5344CB8AC3E}">
        <p14:creationId xmlns:p14="http://schemas.microsoft.com/office/powerpoint/2010/main" val="373036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9A3FD72-67D1-51FB-1C64-335838DA62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6455" y="1476897"/>
            <a:ext cx="9519089" cy="4878533"/>
          </a:xfrm>
          <a:prstGeom prst="roundRect">
            <a:avLst>
              <a:gd name="adj" fmla="val 8594"/>
            </a:avLst>
          </a:prstGeom>
          <a:solidFill>
            <a:srgbClr val="FFFFFF">
              <a:shade val="85000"/>
            </a:srgbClr>
          </a:solidFill>
          <a:ln>
            <a:noFill/>
          </a:ln>
          <a:effectLst>
            <a:reflection blurRad="12700" stA="38000" endPos="7910" dist="5000" dir="5400000" sy="-100000" algn="bl" rotWithShape="0"/>
          </a:effectLst>
        </p:spPr>
      </p:pic>
      <p:sp>
        <p:nvSpPr>
          <p:cNvPr id="3" name="TextBox 2">
            <a:extLst>
              <a:ext uri="{FF2B5EF4-FFF2-40B4-BE49-F238E27FC236}">
                <a16:creationId xmlns:a16="http://schemas.microsoft.com/office/drawing/2014/main" id="{0C5CF385-841C-CA46-86D2-5841021349CE}"/>
              </a:ext>
            </a:extLst>
          </p:cNvPr>
          <p:cNvSpPr txBox="1"/>
          <p:nvPr/>
        </p:nvSpPr>
        <p:spPr>
          <a:xfrm>
            <a:off x="565079" y="236305"/>
            <a:ext cx="11116638" cy="1138773"/>
          </a:xfrm>
          <a:prstGeom prst="rect">
            <a:avLst/>
          </a:prstGeom>
          <a:noFill/>
        </p:spPr>
        <p:txBody>
          <a:bodyPr wrap="square" rtlCol="0">
            <a:spAutoFit/>
          </a:bodyPr>
          <a:lstStyle/>
          <a:p>
            <a:pPr algn="ctr"/>
            <a:r>
              <a:rPr lang="en-US" sz="4000" b="1" dirty="0" err="1">
                <a:solidFill>
                  <a:srgbClr val="2A2D88"/>
                </a:solidFill>
                <a:latin typeface="Roboto" panose="02000000000000000000" pitchFamily="2" charset="0"/>
                <a:ea typeface="Roboto" panose="02000000000000000000" pitchFamily="2" charset="0"/>
                <a:cs typeface="Arial" panose="020B0604020202020204" pitchFamily="34" charset="0"/>
              </a:rPr>
              <a:t>BioCell</a:t>
            </a:r>
            <a:r>
              <a:rPr lang="en-US" sz="4000" b="1" dirty="0">
                <a:solidFill>
                  <a:srgbClr val="2A2D88"/>
                </a:solidFill>
                <a:latin typeface="Roboto" panose="02000000000000000000" pitchFamily="2" charset="0"/>
                <a:ea typeface="Roboto" panose="02000000000000000000" pitchFamily="2" charset="0"/>
                <a:cs typeface="Arial" panose="020B0604020202020204" pitchFamily="34" charset="0"/>
              </a:rPr>
              <a:t> Collagen</a:t>
            </a:r>
            <a:r>
              <a:rPr lang="en-US" sz="4000" b="1" baseline="30000" dirty="0">
                <a:solidFill>
                  <a:srgbClr val="2A2D88"/>
                </a:solidFill>
                <a:latin typeface="Roboto" panose="02000000000000000000" pitchFamily="2" charset="0"/>
                <a:ea typeface="Roboto" panose="02000000000000000000" pitchFamily="2" charset="0"/>
                <a:cs typeface="Arial" panose="020B0604020202020204" pitchFamily="34" charset="0"/>
              </a:rPr>
              <a:t>®</a:t>
            </a:r>
          </a:p>
          <a:p>
            <a:pPr algn="ctr"/>
            <a:r>
              <a:rPr lang="en-US" sz="2800" dirty="0">
                <a:solidFill>
                  <a:srgbClr val="2A2D88"/>
                </a:solidFill>
                <a:latin typeface="Roboto Light" panose="02000000000000000000" pitchFamily="2" charset="0"/>
                <a:ea typeface="Roboto Light" panose="02000000000000000000" pitchFamily="2" charset="0"/>
                <a:cs typeface="Arial" panose="020B0604020202020204" pitchFamily="34" charset="0"/>
              </a:rPr>
              <a:t>Nutricosmetic Human Studies</a:t>
            </a:r>
          </a:p>
        </p:txBody>
      </p:sp>
      <p:sp>
        <p:nvSpPr>
          <p:cNvPr id="6" name="TextBox 5">
            <a:extLst>
              <a:ext uri="{FF2B5EF4-FFF2-40B4-BE49-F238E27FC236}">
                <a16:creationId xmlns:a16="http://schemas.microsoft.com/office/drawing/2014/main" id="{461BAB6E-BF95-4E87-0B72-4091F9F5EA11}"/>
              </a:ext>
            </a:extLst>
          </p:cNvPr>
          <p:cNvSpPr txBox="1"/>
          <p:nvPr/>
        </p:nvSpPr>
        <p:spPr>
          <a:xfrm>
            <a:off x="3006473" y="4782240"/>
            <a:ext cx="5689601" cy="1063753"/>
          </a:xfrm>
          <a:prstGeom prst="rect">
            <a:avLst/>
          </a:prstGeom>
          <a:noFill/>
        </p:spPr>
        <p:txBody>
          <a:bodyPr wrap="square" rtlCol="0">
            <a:spAutoFit/>
          </a:bodyPr>
          <a:lstStyle/>
          <a:p>
            <a:pPr algn="ctr">
              <a:lnSpc>
                <a:spcPts val="3680"/>
              </a:lnSpc>
            </a:pPr>
            <a:r>
              <a:rPr lang="en-US" sz="4400" b="1" dirty="0">
                <a:solidFill>
                  <a:schemeClr val="bg1"/>
                </a:solidFill>
                <a:latin typeface="Roboto" panose="02000000000000000000" pitchFamily="2" charset="0"/>
                <a:ea typeface="Roboto" panose="02000000000000000000" pitchFamily="2" charset="0"/>
                <a:cs typeface="Arial" panose="020B0604020202020204" pitchFamily="34" charset="0"/>
              </a:rPr>
              <a:t>BEAUTY FROM</a:t>
            </a:r>
          </a:p>
          <a:p>
            <a:pPr algn="ctr">
              <a:lnSpc>
                <a:spcPts val="3680"/>
              </a:lnSpc>
            </a:pPr>
            <a:r>
              <a:rPr lang="en-US" sz="4400" b="1" dirty="0">
                <a:solidFill>
                  <a:schemeClr val="bg1"/>
                </a:solidFill>
                <a:latin typeface="Roboto" panose="02000000000000000000" pitchFamily="2" charset="0"/>
                <a:ea typeface="Roboto" panose="02000000000000000000" pitchFamily="2" charset="0"/>
                <a:cs typeface="Arial" panose="020B0604020202020204" pitchFamily="34" charset="0"/>
              </a:rPr>
              <a:t>WITHIN</a:t>
            </a:r>
            <a:endParaRPr lang="en-US" sz="3200" dirty="0">
              <a:solidFill>
                <a:schemeClr val="bg1"/>
              </a:solidFill>
              <a:latin typeface="Roboto Light" panose="02000000000000000000" pitchFamily="2" charset="0"/>
              <a:ea typeface="Roboto Light" panose="02000000000000000000" pitchFamily="2" charset="0"/>
              <a:cs typeface="Arial" panose="020B0604020202020204" pitchFamily="34" charset="0"/>
            </a:endParaRPr>
          </a:p>
        </p:txBody>
      </p:sp>
      <p:pic>
        <p:nvPicPr>
          <p:cNvPr id="2" name="Picture 1">
            <a:extLst>
              <a:ext uri="{FF2B5EF4-FFF2-40B4-BE49-F238E27FC236}">
                <a16:creationId xmlns:a16="http://schemas.microsoft.com/office/drawing/2014/main" id="{191F1790-A367-4656-91D9-9F98433641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2940" y="5755263"/>
            <a:ext cx="1836665" cy="501500"/>
          </a:xfrm>
          <a:prstGeom prst="rect">
            <a:avLst/>
          </a:prstGeom>
        </p:spPr>
      </p:pic>
    </p:spTree>
    <p:extLst>
      <p:ext uri="{BB962C8B-B14F-4D97-AF65-F5344CB8AC3E}">
        <p14:creationId xmlns:p14="http://schemas.microsoft.com/office/powerpoint/2010/main" val="35048168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C5CF385-841C-CA46-86D2-5841021349CE}"/>
              </a:ext>
            </a:extLst>
          </p:cNvPr>
          <p:cNvSpPr txBox="1"/>
          <p:nvPr/>
        </p:nvSpPr>
        <p:spPr>
          <a:xfrm>
            <a:off x="565079" y="236305"/>
            <a:ext cx="11116638" cy="1200329"/>
          </a:xfrm>
          <a:prstGeom prst="rect">
            <a:avLst/>
          </a:prstGeom>
          <a:noFill/>
        </p:spPr>
        <p:txBody>
          <a:bodyPr wrap="square" rtlCol="0">
            <a:spAutoFit/>
          </a:bodyPr>
          <a:lstStyle/>
          <a:p>
            <a:pPr algn="ctr"/>
            <a:r>
              <a:rPr lang="en-US" sz="4000" b="1" dirty="0" err="1">
                <a:solidFill>
                  <a:srgbClr val="2A2D88"/>
                </a:solidFill>
                <a:latin typeface="Roboto" panose="02000000000000000000" pitchFamily="2" charset="0"/>
                <a:ea typeface="Roboto" panose="02000000000000000000" pitchFamily="2" charset="0"/>
                <a:cs typeface="Arial" panose="020B0604020202020204" pitchFamily="34" charset="0"/>
              </a:rPr>
              <a:t>BioCell</a:t>
            </a:r>
            <a:r>
              <a:rPr lang="en-US" sz="4000" b="1" dirty="0">
                <a:solidFill>
                  <a:srgbClr val="2A2D88"/>
                </a:solidFill>
                <a:latin typeface="Roboto" panose="02000000000000000000" pitchFamily="2" charset="0"/>
                <a:ea typeface="Roboto" panose="02000000000000000000" pitchFamily="2" charset="0"/>
                <a:cs typeface="Arial" panose="020B0604020202020204" pitchFamily="34" charset="0"/>
              </a:rPr>
              <a:t> Collagen</a:t>
            </a:r>
            <a:r>
              <a:rPr lang="en-US" sz="4000" b="1" baseline="30000" dirty="0">
                <a:solidFill>
                  <a:srgbClr val="2A2D88"/>
                </a:solidFill>
                <a:latin typeface="Roboto" panose="02000000000000000000" pitchFamily="2" charset="0"/>
                <a:ea typeface="Roboto" panose="02000000000000000000" pitchFamily="2" charset="0"/>
                <a:cs typeface="Arial" panose="020B0604020202020204" pitchFamily="34" charset="0"/>
              </a:rPr>
              <a:t>®</a:t>
            </a:r>
          </a:p>
          <a:p>
            <a:pPr algn="ctr"/>
            <a:r>
              <a:rPr lang="en-US" sz="3200" dirty="0">
                <a:solidFill>
                  <a:srgbClr val="2A2D88"/>
                </a:solidFill>
                <a:latin typeface="Roboto Light" panose="02000000000000000000" pitchFamily="2" charset="0"/>
                <a:ea typeface="Roboto Light" panose="02000000000000000000" pitchFamily="2" charset="0"/>
                <a:cs typeface="Arial" panose="020B0604020202020204" pitchFamily="34" charset="0"/>
              </a:rPr>
              <a:t>Human Case Study</a:t>
            </a:r>
          </a:p>
        </p:txBody>
      </p:sp>
      <p:pic>
        <p:nvPicPr>
          <p:cNvPr id="9" name="Picture 8" descr="Picture 6">
            <a:extLst>
              <a:ext uri="{FF2B5EF4-FFF2-40B4-BE49-F238E27FC236}">
                <a16:creationId xmlns:a16="http://schemas.microsoft.com/office/drawing/2014/main" id="{6A630F0C-374E-3A47-9581-0305F2CC59C6}"/>
              </a:ext>
            </a:extLst>
          </p:cNvPr>
          <p:cNvPicPr>
            <a:picLocks noChangeAspect="1"/>
          </p:cNvPicPr>
          <p:nvPr/>
        </p:nvPicPr>
        <p:blipFill>
          <a:blip r:embed="rId2"/>
          <a:stretch>
            <a:fillRect/>
          </a:stretch>
        </p:blipFill>
        <p:spPr>
          <a:xfrm>
            <a:off x="9743164" y="6222353"/>
            <a:ext cx="1938553" cy="399342"/>
          </a:xfrm>
          <a:prstGeom prst="rect">
            <a:avLst/>
          </a:prstGeom>
          <a:ln w="12700">
            <a:miter lim="400000"/>
          </a:ln>
        </p:spPr>
      </p:pic>
      <p:pic>
        <p:nvPicPr>
          <p:cNvPr id="5" name="Picture 4" descr="Picture 4">
            <a:extLst>
              <a:ext uri="{FF2B5EF4-FFF2-40B4-BE49-F238E27FC236}">
                <a16:creationId xmlns:a16="http://schemas.microsoft.com/office/drawing/2014/main" id="{4C88ED63-EFD2-9245-BCFF-10FD0C82CC5C}"/>
              </a:ext>
            </a:extLst>
          </p:cNvPr>
          <p:cNvPicPr>
            <a:picLocks noChangeAspect="1"/>
          </p:cNvPicPr>
          <p:nvPr/>
        </p:nvPicPr>
        <p:blipFill>
          <a:blip r:embed="rId3"/>
          <a:stretch>
            <a:fillRect/>
          </a:stretch>
        </p:blipFill>
        <p:spPr>
          <a:xfrm>
            <a:off x="2590604" y="1631950"/>
            <a:ext cx="6894769" cy="4470310"/>
          </a:xfrm>
          <a:prstGeom prst="rect">
            <a:avLst/>
          </a:prstGeom>
          <a:ln w="12700">
            <a:solidFill>
              <a:schemeClr val="bg1">
                <a:lumMod val="75000"/>
              </a:schemeClr>
            </a:solidFill>
            <a:miter lim="400000"/>
          </a:ln>
        </p:spPr>
      </p:pic>
      <p:sp>
        <p:nvSpPr>
          <p:cNvPr id="6" name="TextBox 5">
            <a:extLst>
              <a:ext uri="{FF2B5EF4-FFF2-40B4-BE49-F238E27FC236}">
                <a16:creationId xmlns:a16="http://schemas.microsoft.com/office/drawing/2014/main" id="{F4CA5D37-C08F-FB43-8631-FF0E4596AC34}"/>
              </a:ext>
            </a:extLst>
          </p:cNvPr>
          <p:cNvSpPr txBox="1"/>
          <p:nvPr/>
        </p:nvSpPr>
        <p:spPr>
          <a:xfrm>
            <a:off x="9743164" y="4236592"/>
            <a:ext cx="1801136" cy="163121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000" i="1" u="none" strike="noStrike" cap="none" spc="0" normalizeH="0" baseline="0" dirty="0">
                <a:ln>
                  <a:noFill/>
                </a:ln>
                <a:solidFill>
                  <a:srgbClr val="2F2F7B"/>
                </a:solidFill>
                <a:effectLst/>
                <a:uFillTx/>
                <a:latin typeface="Roboto" panose="02000000000000000000" pitchFamily="2" charset="0"/>
                <a:ea typeface="Roboto" panose="02000000000000000000" pitchFamily="2" charset="0"/>
                <a:cs typeface="Arial"/>
                <a:sym typeface="Arial"/>
              </a:rPr>
              <a:t>*</a:t>
            </a:r>
            <a:r>
              <a:rPr kumimoji="0" lang="en-US" sz="1000" i="1" u="none" strike="noStrike" cap="none" spc="0" normalizeH="0" baseline="0" dirty="0" err="1">
                <a:ln>
                  <a:noFill/>
                </a:ln>
                <a:solidFill>
                  <a:srgbClr val="2F2F7B"/>
                </a:solidFill>
                <a:effectLst/>
                <a:uFillTx/>
                <a:latin typeface="Roboto" panose="02000000000000000000" pitchFamily="2" charset="0"/>
                <a:ea typeface="Roboto" panose="02000000000000000000" pitchFamily="2" charset="0"/>
                <a:cs typeface="Arial"/>
                <a:sym typeface="Arial"/>
              </a:rPr>
              <a:t>BioCel</a:t>
            </a:r>
            <a:r>
              <a:rPr lang="en-US" sz="1000" i="1" dirty="0" err="1">
                <a:solidFill>
                  <a:srgbClr val="2F2F7B"/>
                </a:solidFill>
                <a:latin typeface="Roboto" panose="02000000000000000000" pitchFamily="2" charset="0"/>
                <a:ea typeface="Roboto" panose="02000000000000000000" pitchFamily="2" charset="0"/>
              </a:rPr>
              <a:t>l</a:t>
            </a:r>
            <a:r>
              <a:rPr lang="en-US" sz="1000" i="1" dirty="0">
                <a:solidFill>
                  <a:srgbClr val="2F2F7B"/>
                </a:solidFill>
                <a:latin typeface="Roboto" panose="02000000000000000000" pitchFamily="2" charset="0"/>
                <a:ea typeface="Roboto" panose="02000000000000000000" pitchFamily="2" charset="0"/>
              </a:rPr>
              <a:t> Collagen® supplementation in conjunction with facial exercises. Results not typical, individual results may vary.</a:t>
            </a:r>
          </a:p>
          <a:p>
            <a:pPr marL="0" marR="0" indent="0" algn="l" defTabSz="914400" rtl="0" fontAlgn="auto" latinLnBrk="0" hangingPunct="0">
              <a:lnSpc>
                <a:spcPct val="100000"/>
              </a:lnSpc>
              <a:spcBef>
                <a:spcPts val="0"/>
              </a:spcBef>
              <a:spcAft>
                <a:spcPts val="0"/>
              </a:spcAft>
              <a:buClrTx/>
              <a:buSzTx/>
              <a:buFontTx/>
              <a:buNone/>
              <a:tabLst/>
            </a:pPr>
            <a:endParaRPr kumimoji="0" lang="en-US" sz="1000" i="1" u="none" strike="noStrike" cap="none" spc="0" normalizeH="0" baseline="0" dirty="0">
              <a:ln>
                <a:noFill/>
              </a:ln>
              <a:solidFill>
                <a:srgbClr val="2F2F7B"/>
              </a:solidFill>
              <a:effectLst/>
              <a:uFillTx/>
              <a:latin typeface="Roboto" panose="02000000000000000000" pitchFamily="2" charset="0"/>
              <a:ea typeface="Roboto" panose="02000000000000000000" pitchFamily="2" charset="0"/>
              <a:cs typeface="Arial"/>
              <a:sym typeface="Arial"/>
            </a:endParaRPr>
          </a:p>
          <a:p>
            <a:pPr marL="0" marR="0" indent="0" algn="l" defTabSz="914400" rtl="0" fontAlgn="auto" latinLnBrk="0" hangingPunct="0">
              <a:lnSpc>
                <a:spcPct val="100000"/>
              </a:lnSpc>
              <a:spcBef>
                <a:spcPts val="0"/>
              </a:spcBef>
              <a:spcAft>
                <a:spcPts val="0"/>
              </a:spcAft>
              <a:buClrTx/>
              <a:buSzTx/>
              <a:buFontTx/>
              <a:buNone/>
              <a:tabLst/>
            </a:pPr>
            <a:r>
              <a:rPr kumimoji="0" lang="en-US" sz="1000" i="1" u="none" strike="noStrike" cap="none" spc="0" normalizeH="0" baseline="0" dirty="0">
                <a:ln>
                  <a:noFill/>
                </a:ln>
                <a:solidFill>
                  <a:srgbClr val="2F2F7B"/>
                </a:solidFill>
                <a:effectLst/>
                <a:uFillTx/>
                <a:latin typeface="Roboto" panose="02000000000000000000" pitchFamily="2" charset="0"/>
                <a:ea typeface="Roboto" panose="02000000000000000000" pitchFamily="2" charset="0"/>
                <a:cs typeface="Arial"/>
                <a:sym typeface="Arial"/>
              </a:rPr>
              <a:t>Source: </a:t>
            </a:r>
            <a:r>
              <a:rPr kumimoji="0" lang="en-US" sz="1000" i="1" u="none" strike="noStrike" cap="none" spc="0" normalizeH="0" baseline="0" dirty="0" err="1">
                <a:ln>
                  <a:noFill/>
                </a:ln>
                <a:solidFill>
                  <a:srgbClr val="2F2F7B"/>
                </a:solidFill>
                <a:effectLst/>
                <a:uFillTx/>
                <a:latin typeface="Roboto" panose="02000000000000000000" pitchFamily="2" charset="0"/>
                <a:ea typeface="Roboto" panose="02000000000000000000" pitchFamily="2" charset="0"/>
                <a:cs typeface="Arial"/>
                <a:sym typeface="Arial"/>
              </a:rPr>
              <a:t>Sa</a:t>
            </a:r>
            <a:r>
              <a:rPr lang="en-US" sz="1000" i="1" dirty="0" err="1">
                <a:solidFill>
                  <a:srgbClr val="2F2F7B"/>
                </a:solidFill>
                <a:latin typeface="Roboto" panose="02000000000000000000" pitchFamily="2" charset="0"/>
                <a:ea typeface="Roboto" panose="02000000000000000000" pitchFamily="2" charset="0"/>
              </a:rPr>
              <a:t>rdi</a:t>
            </a:r>
            <a:r>
              <a:rPr lang="en-US" sz="1000" i="1" dirty="0">
                <a:solidFill>
                  <a:srgbClr val="2F2F7B"/>
                </a:solidFill>
                <a:latin typeface="Roboto" panose="02000000000000000000" pitchFamily="2" charset="0"/>
                <a:ea typeface="Roboto" panose="02000000000000000000" pitchFamily="2" charset="0"/>
              </a:rPr>
              <a:t>, B. (2002). How to Live 100 Years Without Growing Old. San Dimas: Here and Now Books</a:t>
            </a:r>
            <a:endParaRPr kumimoji="0" lang="en-US" sz="1000" i="1" u="none" strike="noStrike" cap="none" spc="0" normalizeH="0" baseline="0" dirty="0">
              <a:ln>
                <a:noFill/>
              </a:ln>
              <a:solidFill>
                <a:srgbClr val="2F2F7B"/>
              </a:solidFill>
              <a:effectLst/>
              <a:uFillTx/>
              <a:latin typeface="Roboto" panose="02000000000000000000" pitchFamily="2" charset="0"/>
              <a:ea typeface="Roboto" panose="02000000000000000000" pitchFamily="2" charset="0"/>
              <a:cs typeface="Arial"/>
              <a:sym typeface="Arial"/>
            </a:endParaRPr>
          </a:p>
        </p:txBody>
      </p:sp>
    </p:spTree>
    <p:extLst>
      <p:ext uri="{BB962C8B-B14F-4D97-AF65-F5344CB8AC3E}">
        <p14:creationId xmlns:p14="http://schemas.microsoft.com/office/powerpoint/2010/main" val="2310148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Picture 6">
            <a:extLst>
              <a:ext uri="{FF2B5EF4-FFF2-40B4-BE49-F238E27FC236}">
                <a16:creationId xmlns:a16="http://schemas.microsoft.com/office/drawing/2014/main" id="{6A630F0C-374E-3A47-9581-0305F2CC59C6}"/>
              </a:ext>
            </a:extLst>
          </p:cNvPr>
          <p:cNvPicPr>
            <a:picLocks noChangeAspect="1"/>
          </p:cNvPicPr>
          <p:nvPr/>
        </p:nvPicPr>
        <p:blipFill>
          <a:blip r:embed="rId2"/>
          <a:stretch>
            <a:fillRect/>
          </a:stretch>
        </p:blipFill>
        <p:spPr>
          <a:xfrm>
            <a:off x="9743164" y="6222353"/>
            <a:ext cx="1938553" cy="399342"/>
          </a:xfrm>
          <a:prstGeom prst="rect">
            <a:avLst/>
          </a:prstGeom>
          <a:ln w="12700">
            <a:miter lim="400000"/>
          </a:ln>
        </p:spPr>
      </p:pic>
      <p:pic>
        <p:nvPicPr>
          <p:cNvPr id="7" name="Picture 2" descr="Picture 2">
            <a:extLst>
              <a:ext uri="{FF2B5EF4-FFF2-40B4-BE49-F238E27FC236}">
                <a16:creationId xmlns:a16="http://schemas.microsoft.com/office/drawing/2014/main" id="{437D61DE-C728-9641-BD16-7DDB469F2AFF}"/>
              </a:ext>
            </a:extLst>
          </p:cNvPr>
          <p:cNvPicPr>
            <a:picLocks noChangeAspect="1"/>
          </p:cNvPicPr>
          <p:nvPr/>
        </p:nvPicPr>
        <p:blipFill>
          <a:blip r:embed="rId3"/>
          <a:stretch>
            <a:fillRect/>
          </a:stretch>
        </p:blipFill>
        <p:spPr>
          <a:xfrm>
            <a:off x="2946165" y="1629531"/>
            <a:ext cx="6354466" cy="4554489"/>
          </a:xfrm>
          <a:prstGeom prst="rect">
            <a:avLst/>
          </a:prstGeom>
          <a:ln w="12700">
            <a:solidFill>
              <a:schemeClr val="bg1">
                <a:lumMod val="75000"/>
              </a:schemeClr>
            </a:solidFill>
            <a:miter lim="400000"/>
          </a:ln>
        </p:spPr>
      </p:pic>
      <p:sp>
        <p:nvSpPr>
          <p:cNvPr id="4" name="TextBox 3">
            <a:extLst>
              <a:ext uri="{FF2B5EF4-FFF2-40B4-BE49-F238E27FC236}">
                <a16:creationId xmlns:a16="http://schemas.microsoft.com/office/drawing/2014/main" id="{C57086E7-1A27-6B8F-7869-4E2A832F78D4}"/>
              </a:ext>
            </a:extLst>
          </p:cNvPr>
          <p:cNvSpPr txBox="1"/>
          <p:nvPr/>
        </p:nvSpPr>
        <p:spPr>
          <a:xfrm>
            <a:off x="565079" y="236305"/>
            <a:ext cx="11116638" cy="1200329"/>
          </a:xfrm>
          <a:prstGeom prst="rect">
            <a:avLst/>
          </a:prstGeom>
          <a:noFill/>
        </p:spPr>
        <p:txBody>
          <a:bodyPr wrap="square" rtlCol="0">
            <a:spAutoFit/>
          </a:bodyPr>
          <a:lstStyle/>
          <a:p>
            <a:pPr algn="ctr"/>
            <a:r>
              <a:rPr lang="en-US" sz="4000" b="1" dirty="0" err="1">
                <a:solidFill>
                  <a:srgbClr val="2A2D88"/>
                </a:solidFill>
                <a:latin typeface="Roboto" panose="02000000000000000000" pitchFamily="2" charset="0"/>
                <a:ea typeface="Roboto" panose="02000000000000000000" pitchFamily="2" charset="0"/>
                <a:cs typeface="Arial" panose="020B0604020202020204" pitchFamily="34" charset="0"/>
              </a:rPr>
              <a:t>BioCell</a:t>
            </a:r>
            <a:r>
              <a:rPr lang="en-US" sz="4000" b="1" dirty="0">
                <a:solidFill>
                  <a:srgbClr val="2A2D88"/>
                </a:solidFill>
                <a:latin typeface="Roboto" panose="02000000000000000000" pitchFamily="2" charset="0"/>
                <a:ea typeface="Roboto" panose="02000000000000000000" pitchFamily="2" charset="0"/>
                <a:cs typeface="Arial" panose="020B0604020202020204" pitchFamily="34" charset="0"/>
              </a:rPr>
              <a:t> Collagen</a:t>
            </a:r>
            <a:r>
              <a:rPr lang="en-US" sz="4000" b="1" baseline="30000" dirty="0">
                <a:solidFill>
                  <a:srgbClr val="2A2D88"/>
                </a:solidFill>
                <a:latin typeface="Roboto" panose="02000000000000000000" pitchFamily="2" charset="0"/>
                <a:ea typeface="Roboto" panose="02000000000000000000" pitchFamily="2" charset="0"/>
                <a:cs typeface="Arial" panose="020B0604020202020204" pitchFamily="34" charset="0"/>
              </a:rPr>
              <a:t>®</a:t>
            </a:r>
          </a:p>
          <a:p>
            <a:pPr algn="ctr"/>
            <a:r>
              <a:rPr lang="en-US" sz="3200" dirty="0">
                <a:solidFill>
                  <a:srgbClr val="2A2D88"/>
                </a:solidFill>
                <a:latin typeface="Roboto Light" panose="02000000000000000000" pitchFamily="2" charset="0"/>
                <a:ea typeface="Roboto Light" panose="02000000000000000000" pitchFamily="2" charset="0"/>
                <a:cs typeface="Arial" panose="020B0604020202020204" pitchFamily="34" charset="0"/>
              </a:rPr>
              <a:t>Human Case Study</a:t>
            </a:r>
          </a:p>
        </p:txBody>
      </p:sp>
      <p:sp>
        <p:nvSpPr>
          <p:cNvPr id="5" name="TextBox 4">
            <a:extLst>
              <a:ext uri="{FF2B5EF4-FFF2-40B4-BE49-F238E27FC236}">
                <a16:creationId xmlns:a16="http://schemas.microsoft.com/office/drawing/2014/main" id="{1CE4423C-2350-0463-E618-4609EFAB204D}"/>
              </a:ext>
            </a:extLst>
          </p:cNvPr>
          <p:cNvSpPr txBox="1"/>
          <p:nvPr/>
        </p:nvSpPr>
        <p:spPr>
          <a:xfrm>
            <a:off x="9743164" y="4236592"/>
            <a:ext cx="1706267" cy="178510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000" i="1" u="none" strike="noStrike" cap="none" spc="0" normalizeH="0" baseline="0" dirty="0">
                <a:ln>
                  <a:noFill/>
                </a:ln>
                <a:solidFill>
                  <a:srgbClr val="2F2F7B"/>
                </a:solidFill>
                <a:effectLst/>
                <a:uFillTx/>
                <a:latin typeface="Roboto" panose="02000000000000000000" pitchFamily="2" charset="0"/>
                <a:ea typeface="Roboto" panose="02000000000000000000" pitchFamily="2" charset="0"/>
                <a:cs typeface="Arial"/>
                <a:sym typeface="Arial"/>
              </a:rPr>
              <a:t>*</a:t>
            </a:r>
            <a:r>
              <a:rPr kumimoji="0" lang="en-US" sz="1000" i="1" u="none" strike="noStrike" cap="none" spc="0" normalizeH="0" baseline="0" dirty="0" err="1">
                <a:ln>
                  <a:noFill/>
                </a:ln>
                <a:solidFill>
                  <a:srgbClr val="2F2F7B"/>
                </a:solidFill>
                <a:effectLst/>
                <a:uFillTx/>
                <a:latin typeface="Roboto" panose="02000000000000000000" pitchFamily="2" charset="0"/>
                <a:ea typeface="Roboto" panose="02000000000000000000" pitchFamily="2" charset="0"/>
                <a:cs typeface="Arial"/>
                <a:sym typeface="Arial"/>
              </a:rPr>
              <a:t>BioCel</a:t>
            </a:r>
            <a:r>
              <a:rPr lang="en-US" sz="1000" i="1" dirty="0" err="1">
                <a:solidFill>
                  <a:srgbClr val="2F2F7B"/>
                </a:solidFill>
                <a:latin typeface="Roboto" panose="02000000000000000000" pitchFamily="2" charset="0"/>
                <a:ea typeface="Roboto" panose="02000000000000000000" pitchFamily="2" charset="0"/>
              </a:rPr>
              <a:t>l</a:t>
            </a:r>
            <a:r>
              <a:rPr lang="en-US" sz="1000" i="1" dirty="0">
                <a:solidFill>
                  <a:srgbClr val="2F2F7B"/>
                </a:solidFill>
                <a:latin typeface="Roboto" panose="02000000000000000000" pitchFamily="2" charset="0"/>
                <a:ea typeface="Roboto" panose="02000000000000000000" pitchFamily="2" charset="0"/>
              </a:rPr>
              <a:t> Collagen® supplementation in conjunction with facial exercises. Results not typical, individual results may vary.</a:t>
            </a:r>
          </a:p>
          <a:p>
            <a:pPr marL="0" marR="0" indent="0" algn="l" defTabSz="914400" rtl="0" fontAlgn="auto" latinLnBrk="0" hangingPunct="0">
              <a:lnSpc>
                <a:spcPct val="100000"/>
              </a:lnSpc>
              <a:spcBef>
                <a:spcPts val="0"/>
              </a:spcBef>
              <a:spcAft>
                <a:spcPts val="0"/>
              </a:spcAft>
              <a:buClrTx/>
              <a:buSzTx/>
              <a:buFontTx/>
              <a:buNone/>
              <a:tabLst/>
            </a:pPr>
            <a:endParaRPr kumimoji="0" lang="en-US" sz="1000" i="1" u="none" strike="noStrike" cap="none" spc="0" normalizeH="0" baseline="0" dirty="0">
              <a:ln>
                <a:noFill/>
              </a:ln>
              <a:solidFill>
                <a:srgbClr val="2F2F7B"/>
              </a:solidFill>
              <a:effectLst/>
              <a:uFillTx/>
              <a:latin typeface="Roboto" panose="02000000000000000000" pitchFamily="2" charset="0"/>
              <a:ea typeface="Roboto" panose="02000000000000000000" pitchFamily="2" charset="0"/>
              <a:cs typeface="Arial"/>
              <a:sym typeface="Arial"/>
            </a:endParaRPr>
          </a:p>
          <a:p>
            <a:pPr marL="0" marR="0" indent="0" algn="l" defTabSz="914400" rtl="0" fontAlgn="auto" latinLnBrk="0" hangingPunct="0">
              <a:lnSpc>
                <a:spcPct val="100000"/>
              </a:lnSpc>
              <a:spcBef>
                <a:spcPts val="0"/>
              </a:spcBef>
              <a:spcAft>
                <a:spcPts val="0"/>
              </a:spcAft>
              <a:buClrTx/>
              <a:buSzTx/>
              <a:buFontTx/>
              <a:buNone/>
              <a:tabLst/>
            </a:pPr>
            <a:r>
              <a:rPr kumimoji="0" lang="en-US" sz="1000" i="1" u="none" strike="noStrike" cap="none" spc="0" normalizeH="0" baseline="0" dirty="0">
                <a:ln>
                  <a:noFill/>
                </a:ln>
                <a:solidFill>
                  <a:srgbClr val="2F2F7B"/>
                </a:solidFill>
                <a:effectLst/>
                <a:uFillTx/>
                <a:latin typeface="Roboto" panose="02000000000000000000" pitchFamily="2" charset="0"/>
                <a:ea typeface="Roboto" panose="02000000000000000000" pitchFamily="2" charset="0"/>
                <a:cs typeface="Arial"/>
                <a:sym typeface="Arial"/>
              </a:rPr>
              <a:t>Source: </a:t>
            </a:r>
            <a:r>
              <a:rPr kumimoji="0" lang="en-US" sz="1000" i="1" u="none" strike="noStrike" cap="none" spc="0" normalizeH="0" baseline="0" dirty="0" err="1">
                <a:ln>
                  <a:noFill/>
                </a:ln>
                <a:solidFill>
                  <a:srgbClr val="2F2F7B"/>
                </a:solidFill>
                <a:effectLst/>
                <a:uFillTx/>
                <a:latin typeface="Roboto" panose="02000000000000000000" pitchFamily="2" charset="0"/>
                <a:ea typeface="Roboto" panose="02000000000000000000" pitchFamily="2" charset="0"/>
                <a:cs typeface="Arial"/>
                <a:sym typeface="Arial"/>
              </a:rPr>
              <a:t>Sa</a:t>
            </a:r>
            <a:r>
              <a:rPr lang="en-US" sz="1000" i="1" dirty="0" err="1">
                <a:solidFill>
                  <a:srgbClr val="2F2F7B"/>
                </a:solidFill>
                <a:latin typeface="Roboto" panose="02000000000000000000" pitchFamily="2" charset="0"/>
                <a:ea typeface="Roboto" panose="02000000000000000000" pitchFamily="2" charset="0"/>
              </a:rPr>
              <a:t>rdi</a:t>
            </a:r>
            <a:r>
              <a:rPr lang="en-US" sz="1000" i="1" dirty="0">
                <a:solidFill>
                  <a:srgbClr val="2F2F7B"/>
                </a:solidFill>
                <a:latin typeface="Roboto" panose="02000000000000000000" pitchFamily="2" charset="0"/>
                <a:ea typeface="Roboto" panose="02000000000000000000" pitchFamily="2" charset="0"/>
              </a:rPr>
              <a:t>, B. (2002). How to Live 100 Years Without Growing Old. San Dimas: Here and Now Books</a:t>
            </a:r>
            <a:endParaRPr kumimoji="0" lang="en-US" sz="1000" i="1" u="none" strike="noStrike" cap="none" spc="0" normalizeH="0" baseline="0" dirty="0">
              <a:ln>
                <a:noFill/>
              </a:ln>
              <a:solidFill>
                <a:srgbClr val="2F2F7B"/>
              </a:solidFill>
              <a:effectLst/>
              <a:uFillTx/>
              <a:latin typeface="Roboto" panose="02000000000000000000" pitchFamily="2" charset="0"/>
              <a:ea typeface="Roboto" panose="02000000000000000000" pitchFamily="2" charset="0"/>
              <a:cs typeface="Arial"/>
              <a:sym typeface="Arial"/>
            </a:endParaRPr>
          </a:p>
        </p:txBody>
      </p:sp>
    </p:spTree>
    <p:extLst>
      <p:ext uri="{BB962C8B-B14F-4D97-AF65-F5344CB8AC3E}">
        <p14:creationId xmlns:p14="http://schemas.microsoft.com/office/powerpoint/2010/main" val="2927738253"/>
      </p:ext>
    </p:extLst>
  </p:cSld>
  <p:clrMapOvr>
    <a:masterClrMapping/>
  </p:clrMapOvr>
</p:sld>
</file>

<file path=ppt/theme/theme1.xml><?xml version="1.0" encoding="utf-8"?>
<a:theme xmlns:a="http://schemas.openxmlformats.org/drawingml/2006/main" name="Webinar Slides">
  <a:themeElements>
    <a:clrScheme name="Innova Colors">
      <a:dk1>
        <a:sysClr val="windowText" lastClr="000000"/>
      </a:dk1>
      <a:lt1>
        <a:sysClr val="window" lastClr="FFFFFF"/>
      </a:lt1>
      <a:dk2>
        <a:srgbClr val="44546A"/>
      </a:dk2>
      <a:lt2>
        <a:srgbClr val="E7E6E6"/>
      </a:lt2>
      <a:accent1>
        <a:srgbClr val="2E5494"/>
      </a:accent1>
      <a:accent2>
        <a:srgbClr val="96A8C9"/>
      </a:accent2>
      <a:accent3>
        <a:srgbClr val="59C7EB"/>
      </a:accent3>
      <a:accent4>
        <a:srgbClr val="058245"/>
      </a:accent4>
      <a:accent5>
        <a:srgbClr val="82BFA3"/>
      </a:accent5>
      <a:accent6>
        <a:srgbClr val="854091"/>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Webinar Slides">
  <a:themeElements>
    <a:clrScheme name="Innova">
      <a:dk1>
        <a:srgbClr val="555555"/>
      </a:dk1>
      <a:lt1>
        <a:sysClr val="window" lastClr="FFFFFF"/>
      </a:lt1>
      <a:dk2>
        <a:srgbClr val="2A2D88"/>
      </a:dk2>
      <a:lt2>
        <a:srgbClr val="E25303"/>
      </a:lt2>
      <a:accent1>
        <a:srgbClr val="2E5494"/>
      </a:accent1>
      <a:accent2>
        <a:srgbClr val="96A8C9"/>
      </a:accent2>
      <a:accent3>
        <a:srgbClr val="59C7EB"/>
      </a:accent3>
      <a:accent4>
        <a:srgbClr val="ABE3F5"/>
      </a:accent4>
      <a:accent5>
        <a:srgbClr val="058245"/>
      </a:accent5>
      <a:accent6>
        <a:srgbClr val="82BFA3"/>
      </a:accent6>
      <a:hlink>
        <a:srgbClr val="854091"/>
      </a:hlink>
      <a:folHlink>
        <a:srgbClr val="C2A1C7"/>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ebinar Slides">
  <a:themeElements>
    <a:clrScheme name="Innova Colors">
      <a:dk1>
        <a:sysClr val="windowText" lastClr="000000"/>
      </a:dk1>
      <a:lt1>
        <a:sysClr val="window" lastClr="FFFFFF"/>
      </a:lt1>
      <a:dk2>
        <a:srgbClr val="44546A"/>
      </a:dk2>
      <a:lt2>
        <a:srgbClr val="E7E6E6"/>
      </a:lt2>
      <a:accent1>
        <a:srgbClr val="2E5494"/>
      </a:accent1>
      <a:accent2>
        <a:srgbClr val="96A8C9"/>
      </a:accent2>
      <a:accent3>
        <a:srgbClr val="59C7EB"/>
      </a:accent3>
      <a:accent4>
        <a:srgbClr val="058245"/>
      </a:accent4>
      <a:accent5>
        <a:srgbClr val="82BFA3"/>
      </a:accent5>
      <a:accent6>
        <a:srgbClr val="854091"/>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Webinar Slides">
  <a:themeElements>
    <a:clrScheme name="Innova Colors">
      <a:dk1>
        <a:sysClr val="windowText" lastClr="000000"/>
      </a:dk1>
      <a:lt1>
        <a:sysClr val="window" lastClr="FFFFFF"/>
      </a:lt1>
      <a:dk2>
        <a:srgbClr val="44546A"/>
      </a:dk2>
      <a:lt2>
        <a:srgbClr val="E7E6E6"/>
      </a:lt2>
      <a:accent1>
        <a:srgbClr val="2E5494"/>
      </a:accent1>
      <a:accent2>
        <a:srgbClr val="96A8C9"/>
      </a:accent2>
      <a:accent3>
        <a:srgbClr val="59C7EB"/>
      </a:accent3>
      <a:accent4>
        <a:srgbClr val="058245"/>
      </a:accent4>
      <a:accent5>
        <a:srgbClr val="82BFA3"/>
      </a:accent5>
      <a:accent6>
        <a:srgbClr val="854091"/>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Webinar Slides">
  <a:themeElements>
    <a:clrScheme name="Innova">
      <a:dk1>
        <a:srgbClr val="555555"/>
      </a:dk1>
      <a:lt1>
        <a:sysClr val="window" lastClr="FFFFFF"/>
      </a:lt1>
      <a:dk2>
        <a:srgbClr val="2A2D88"/>
      </a:dk2>
      <a:lt2>
        <a:srgbClr val="E25303"/>
      </a:lt2>
      <a:accent1>
        <a:srgbClr val="2E5494"/>
      </a:accent1>
      <a:accent2>
        <a:srgbClr val="96A8C9"/>
      </a:accent2>
      <a:accent3>
        <a:srgbClr val="59C7EB"/>
      </a:accent3>
      <a:accent4>
        <a:srgbClr val="ABE3F5"/>
      </a:accent4>
      <a:accent5>
        <a:srgbClr val="058245"/>
      </a:accent5>
      <a:accent6>
        <a:srgbClr val="82BFA3"/>
      </a:accent6>
      <a:hlink>
        <a:srgbClr val="854091"/>
      </a:hlink>
      <a:folHlink>
        <a:srgbClr val="C2A1C7"/>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Innova 2019">
  <a:themeElements>
    <a:clrScheme name="Innova">
      <a:dk1>
        <a:srgbClr val="555555"/>
      </a:dk1>
      <a:lt1>
        <a:sysClr val="window" lastClr="FFFFFF"/>
      </a:lt1>
      <a:dk2>
        <a:srgbClr val="2A2D88"/>
      </a:dk2>
      <a:lt2>
        <a:srgbClr val="E25303"/>
      </a:lt2>
      <a:accent1>
        <a:srgbClr val="2E5494"/>
      </a:accent1>
      <a:accent2>
        <a:srgbClr val="96A8C9"/>
      </a:accent2>
      <a:accent3>
        <a:srgbClr val="59C7EB"/>
      </a:accent3>
      <a:accent4>
        <a:srgbClr val="ABE3F5"/>
      </a:accent4>
      <a:accent5>
        <a:srgbClr val="058245"/>
      </a:accent5>
      <a:accent6>
        <a:srgbClr val="82BFA3"/>
      </a:accent6>
      <a:hlink>
        <a:srgbClr val="854091"/>
      </a:hlink>
      <a:folHlink>
        <a:srgbClr val="C2A1C7"/>
      </a:folHlink>
    </a:clrScheme>
    <a:fontScheme name="Innova 2019">
      <a:majorFont>
        <a:latin typeface="Proxima Nova Rg"/>
        <a:ea typeface=""/>
        <a:cs typeface=""/>
      </a:majorFont>
      <a:minorFont>
        <a:latin typeface="AvenirNext LT Pro Regular"/>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nova 2019" id="{0EAE097C-C532-409A-BF38-1F9B9619DD7C}" vid="{1545E467-C428-47A9-A207-F64F331B1DBF}"/>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Innova 2019</Template>
  <TotalTime>13775</TotalTime>
  <Words>1885</Words>
  <Application>Microsoft Office PowerPoint</Application>
  <PresentationFormat>Widescreen</PresentationFormat>
  <Paragraphs>281</Paragraphs>
  <Slides>30</Slides>
  <Notes>17</Notes>
  <HiddenSlides>0</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30</vt:i4>
      </vt:variant>
    </vt:vector>
  </HeadingPairs>
  <TitlesOfParts>
    <vt:vector size="48" baseType="lpstr">
      <vt:lpstr>☞AKCELERBALT-BOLD</vt:lpstr>
      <vt:lpstr>☞AKCELERBALT-MEDIUM</vt:lpstr>
      <vt:lpstr>Aptos</vt:lpstr>
      <vt:lpstr>Arial</vt:lpstr>
      <vt:lpstr>AvenirNext LT Pro Regular</vt:lpstr>
      <vt:lpstr>Calibri</vt:lpstr>
      <vt:lpstr>Roboto</vt:lpstr>
      <vt:lpstr>Roboto Black</vt:lpstr>
      <vt:lpstr>Roboto Light</vt:lpstr>
      <vt:lpstr>Roboto Medium</vt:lpstr>
      <vt:lpstr>Symbol</vt:lpstr>
      <vt:lpstr>Wingdings</vt:lpstr>
      <vt:lpstr>Webinar Slides</vt:lpstr>
      <vt:lpstr>5_Webinar Slides</vt:lpstr>
      <vt:lpstr>1_Webinar Slides</vt:lpstr>
      <vt:lpstr>3_Webinar Slides</vt:lpstr>
      <vt:lpstr>2_Webinar Slides</vt:lpstr>
      <vt:lpstr>3_Innova 2019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Trader</dc:creator>
  <cp:lastModifiedBy>Pooja Tharwal</cp:lastModifiedBy>
  <cp:revision>485</cp:revision>
  <dcterms:created xsi:type="dcterms:W3CDTF">2019-06-05T13:33:27Z</dcterms:created>
  <dcterms:modified xsi:type="dcterms:W3CDTF">2025-12-02T17:19:01Z</dcterms:modified>
</cp:coreProperties>
</file>