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500" r:id="rId4"/>
    <p:sldId id="619" r:id="rId5"/>
    <p:sldId id="777" r:id="rId6"/>
    <p:sldId id="802" r:id="rId7"/>
    <p:sldId id="804" r:id="rId8"/>
    <p:sldId id="801" r:id="rId9"/>
    <p:sldId id="702" r:id="rId10"/>
    <p:sldId id="809" r:id="rId11"/>
    <p:sldId id="578" r:id="rId12"/>
    <p:sldId id="805" r:id="rId13"/>
    <p:sldId id="779" r:id="rId14"/>
    <p:sldId id="807" r:id="rId15"/>
    <p:sldId id="808" r:id="rId16"/>
    <p:sldId id="604" r:id="rId17"/>
    <p:sldId id="811" r:id="rId18"/>
    <p:sldId id="810" r:id="rId19"/>
    <p:sldId id="485" r:id="rId20"/>
    <p:sldId id="517" r:id="rId21"/>
    <p:sldId id="579" r:id="rId22"/>
    <p:sldId id="567" r:id="rId23"/>
    <p:sldId id="573" r:id="rId24"/>
    <p:sldId id="806"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F40"/>
    <a:srgbClr val="98B5DE"/>
    <a:srgbClr val="5377B9"/>
    <a:srgbClr val="1F6134"/>
    <a:srgbClr val="5478BA"/>
    <a:srgbClr val="55B9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623" autoAdjust="0"/>
    <p:restoredTop sz="95706" autoAdjust="0"/>
  </p:normalViewPr>
  <p:slideViewPr>
    <p:cSldViewPr snapToGrid="0">
      <p:cViewPr>
        <p:scale>
          <a:sx n="57" d="100"/>
          <a:sy n="57" d="100"/>
        </p:scale>
        <p:origin x="710" y="902"/>
      </p:cViewPr>
      <p:guideLst/>
    </p:cSldViewPr>
  </p:slideViewPr>
  <p:notesTextViewPr>
    <p:cViewPr>
      <p:scale>
        <a:sx n="125" d="100"/>
        <a:sy n="125" d="100"/>
      </p:scale>
      <p:origin x="0" y="0"/>
    </p:cViewPr>
  </p:notesTextViewPr>
  <p:sorterViewPr>
    <p:cViewPr>
      <p:scale>
        <a:sx n="100" d="100"/>
        <a:sy n="100" d="100"/>
      </p:scale>
      <p:origin x="0" y="-264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D7E6D0-1A24-4A04-BD0D-6B16564C90E7}" type="datetimeFigureOut">
              <a:rPr lang="en-US" smtClean="0"/>
              <a:t>11/29/2025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84D65F-C6FE-42CB-8D97-8227D40D7969}" type="slidenum">
              <a:rPr lang="en-US" smtClean="0"/>
              <a:t>‹#›</a:t>
            </a:fld>
            <a:endParaRPr lang="en-US"/>
          </a:p>
        </p:txBody>
      </p:sp>
    </p:spTree>
    <p:extLst>
      <p:ext uri="{BB962C8B-B14F-4D97-AF65-F5344CB8AC3E}">
        <p14:creationId xmlns:p14="http://schemas.microsoft.com/office/powerpoint/2010/main" val="11564263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BB8AB-6994-453E-9563-2314FB6C4F91}" type="datetimeFigureOut">
              <a:rPr lang="en-US" smtClean="0"/>
              <a:t>11/29/2025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3751-4C04-40CB-8812-ACE707B90A42}" type="slidenum">
              <a:rPr lang="en-US" smtClean="0"/>
              <a:t>‹#›</a:t>
            </a:fld>
            <a:endParaRPr lang="en-US"/>
          </a:p>
        </p:txBody>
      </p:sp>
    </p:spTree>
    <p:extLst>
      <p:ext uri="{BB962C8B-B14F-4D97-AF65-F5344CB8AC3E}">
        <p14:creationId xmlns:p14="http://schemas.microsoft.com/office/powerpoint/2010/main" val="12049417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65604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6E3BE-10F5-5196-B72A-DF78E5BB6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FD5A8-F8F9-B0A0-8D44-135F4CD7DE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3047C-52D7-6EB0-F48B-FB3B08BE2C09}"/>
              </a:ext>
            </a:extLst>
          </p:cNvPr>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84287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cs typeface="Calibri"/>
            </a:endParaRPr>
          </a:p>
          <a:p>
            <a:pPr defTabSz="942289">
              <a:defRPr/>
            </a:pPr>
            <a:endParaRPr lang="en-US" dirty="0">
              <a:cs typeface="Calibri"/>
            </a:endParaRPr>
          </a:p>
          <a:p>
            <a:pPr defTabSz="942289">
              <a:defRPr/>
            </a:pPr>
            <a:r>
              <a:rPr lang="en-US" dirty="0">
                <a:cs typeface="Calibri"/>
              </a:rPr>
              <a:t>.</a:t>
            </a:r>
          </a:p>
          <a:p>
            <a:pPr defTabSz="942289">
              <a:defRPr/>
            </a:pPr>
            <a:endParaRPr lang="en-US" dirty="0">
              <a:cs typeface="Calibri"/>
            </a:endParaRPr>
          </a:p>
          <a:p>
            <a:endParaRPr lang="en-US" dirty="0"/>
          </a:p>
        </p:txBody>
      </p:sp>
    </p:spTree>
    <p:extLst>
      <p:ext uri="{BB962C8B-B14F-4D97-AF65-F5344CB8AC3E}">
        <p14:creationId xmlns:p14="http://schemas.microsoft.com/office/powerpoint/2010/main" val="397086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47C4A-3F7A-B985-D763-819979FD7B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644D2-FE52-0C15-DECB-4A27475D9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043A5-0E17-580F-FED2-053BB90D8F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180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AFBCB-5EAB-0AE8-E853-65A39F4FC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31A7E-DDAF-6076-386A-64C7DD02A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6D1A8D-7E7E-29CD-0692-1F180AE7E3AA}"/>
              </a:ext>
            </a:extLst>
          </p:cNvPr>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45846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F3451-F988-06B1-273B-19E844CA6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A9863-DF11-24BF-72D1-ED791819F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7CFDD-42AD-B55B-9785-37DAD543E968}"/>
              </a:ext>
            </a:extLst>
          </p:cNvPr>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174553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DC415-430F-7C1B-B7E4-A56D5D9C1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1C557-9D92-CE2E-F2E2-A3F4DEB9C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E6BB9-6D61-34EA-EEB8-E6A8B9F3C3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1875217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1"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94812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FC15E-362F-B002-08FE-4825F3F86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00A1A-0064-C38B-99BC-9AABD2327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8E230-6C5A-AC27-3821-19DB461960FC}"/>
              </a:ext>
            </a:extLst>
          </p:cNvPr>
          <p:cNvSpPr>
            <a:spLocks noGrp="1"/>
          </p:cNvSpPr>
          <p:nvPr>
            <p:ph type="body" idx="1"/>
          </p:nvPr>
        </p:nvSpPr>
        <p:spPr/>
        <p:txBody>
          <a:bodyPr/>
          <a:lstStyle/>
          <a:p>
            <a:pPr algn="l">
              <a:buFont typeface="Arial" panose="020B0604020202020204" pitchFamily="34" charset="0"/>
              <a:buNone/>
            </a:pPr>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609222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4308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844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5506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4308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9754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56611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44115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3AAD3-B473-50BF-1D37-5B8C3A0C5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C2052-1088-73A9-7ABA-2935A0E66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A5886-4220-FDF2-1B1E-4016803F2D7D}"/>
              </a:ext>
            </a:extLst>
          </p:cNvPr>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497563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30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352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1" dirty="0"/>
          </a:p>
        </p:txBody>
      </p:sp>
    </p:spTree>
    <p:extLst>
      <p:ext uri="{BB962C8B-B14F-4D97-AF65-F5344CB8AC3E}">
        <p14:creationId xmlns:p14="http://schemas.microsoft.com/office/powerpoint/2010/main" val="4107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980FF-16A8-DAF0-9018-401D39349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A579C-30A0-32E6-74F0-9B2DEF0FD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8ACC94-12F1-7439-BD41-66716A56BE52}"/>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C90AD58E-17A6-67F8-7B22-EFF0D9BA14AB}"/>
              </a:ext>
            </a:extLst>
          </p:cNvPr>
          <p:cNvSpPr>
            <a:spLocks noGrp="1"/>
          </p:cNvSpPr>
          <p:nvPr>
            <p:ph type="sldNum" sz="quarter" idx="5"/>
          </p:nvPr>
        </p:nvSpPr>
        <p:spPr/>
        <p:txBody>
          <a:bodyPr/>
          <a:lstStyle/>
          <a:p>
            <a:fld id="{CD1F629B-73B0-48D8-B5FB-0E1B501CA5AC}" type="slidenum">
              <a:rPr lang="en-US" smtClean="0"/>
              <a:t>5</a:t>
            </a:fld>
            <a:endParaRPr lang="en-US"/>
          </a:p>
        </p:txBody>
      </p:sp>
    </p:spTree>
    <p:extLst>
      <p:ext uri="{BB962C8B-B14F-4D97-AF65-F5344CB8AC3E}">
        <p14:creationId xmlns:p14="http://schemas.microsoft.com/office/powerpoint/2010/main" val="340175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8CAB2-84EB-BECB-D23E-59C4FCB29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88A19-9F6B-A6BB-C5C6-4A6464DE3A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3AD53-512C-CB31-BA84-00FEFA858C6B}"/>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1F2DCC24-444C-67A1-ECA4-BEC6DEA46FA9}"/>
              </a:ext>
            </a:extLst>
          </p:cNvPr>
          <p:cNvSpPr>
            <a:spLocks noGrp="1"/>
          </p:cNvSpPr>
          <p:nvPr>
            <p:ph type="sldNum" sz="quarter" idx="5"/>
          </p:nvPr>
        </p:nvSpPr>
        <p:spPr/>
        <p:txBody>
          <a:bodyPr/>
          <a:lstStyle/>
          <a:p>
            <a:fld id="{CD1F629B-73B0-48D8-B5FB-0E1B501CA5AC}" type="slidenum">
              <a:rPr lang="en-US" smtClean="0"/>
              <a:t>6</a:t>
            </a:fld>
            <a:endParaRPr lang="en-US"/>
          </a:p>
        </p:txBody>
      </p:sp>
    </p:spTree>
    <p:extLst>
      <p:ext uri="{BB962C8B-B14F-4D97-AF65-F5344CB8AC3E}">
        <p14:creationId xmlns:p14="http://schemas.microsoft.com/office/powerpoint/2010/main" val="76553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E28B0-FFFD-F2F1-4F90-7CAD7BE72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B86C3-3937-6F77-9E65-7AD917CD5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9D487-41A6-3BA2-80DE-A446B5A9E0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10D8CC-33FB-6324-974F-461D966C6691}"/>
              </a:ext>
            </a:extLst>
          </p:cNvPr>
          <p:cNvSpPr>
            <a:spLocks noGrp="1"/>
          </p:cNvSpPr>
          <p:nvPr>
            <p:ph type="sldNum" sz="quarter" idx="5"/>
          </p:nvPr>
        </p:nvSpPr>
        <p:spPr/>
        <p:txBody>
          <a:bodyPr/>
          <a:lstStyle/>
          <a:p>
            <a:fld id="{CD1F629B-73B0-48D8-B5FB-0E1B501CA5AC}" type="slidenum">
              <a:rPr lang="en-US" smtClean="0"/>
              <a:t>7</a:t>
            </a:fld>
            <a:endParaRPr lang="en-US"/>
          </a:p>
        </p:txBody>
      </p:sp>
    </p:spTree>
    <p:extLst>
      <p:ext uri="{BB962C8B-B14F-4D97-AF65-F5344CB8AC3E}">
        <p14:creationId xmlns:p14="http://schemas.microsoft.com/office/powerpoint/2010/main" val="229349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off by talking about Structure/Function clams  which are a type of claim established by FDA,  and I have a few guiding principes of what this means here on the slide, &gt;&gt;&gt; but essentially these are claims the structure or function of the body but do not have an impact on disease.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84A5882-368D-AB9C-2FFB-17DF612CBD56}"/>
              </a:ext>
            </a:extLst>
          </p:cNvPr>
          <p:cNvSpPr>
            <a:spLocks noGrp="1"/>
          </p:cNvSpPr>
          <p:nvPr>
            <p:ph type="sldNum" sz="quarter" idx="5"/>
          </p:nvPr>
        </p:nvSpPr>
        <p:spPr/>
        <p:txBody>
          <a:bodyPr/>
          <a:lstStyle/>
          <a:p>
            <a:fld id="{CD1F629B-73B0-48D8-B5FB-0E1B501CA5AC}" type="slidenum">
              <a:rPr lang="en-US" smtClean="0"/>
              <a:t>8</a:t>
            </a:fld>
            <a:endParaRPr lang="en-US"/>
          </a:p>
        </p:txBody>
      </p:sp>
    </p:spTree>
    <p:extLst>
      <p:ext uri="{BB962C8B-B14F-4D97-AF65-F5344CB8AC3E}">
        <p14:creationId xmlns:p14="http://schemas.microsoft.com/office/powerpoint/2010/main" val="1460494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FB8DB7F5-F6A4-F7C8-149D-0AC20F8874FF}"/>
              </a:ext>
            </a:extLst>
          </p:cNvPr>
          <p:cNvSpPr>
            <a:spLocks noGrp="1"/>
          </p:cNvSpPr>
          <p:nvPr>
            <p:ph type="sldNum" sz="quarter" idx="5"/>
          </p:nvPr>
        </p:nvSpPr>
        <p:spPr/>
        <p:txBody>
          <a:bodyPr/>
          <a:lstStyle/>
          <a:p>
            <a:fld id="{CD1F629B-73B0-48D8-B5FB-0E1B501CA5AC}" type="slidenum">
              <a:rPr lang="en-US" smtClean="0"/>
              <a:t>9</a:t>
            </a:fld>
            <a:endParaRPr lang="en-US"/>
          </a:p>
        </p:txBody>
      </p:sp>
    </p:spTree>
    <p:extLst>
      <p:ext uri="{BB962C8B-B14F-4D97-AF65-F5344CB8AC3E}">
        <p14:creationId xmlns:p14="http://schemas.microsoft.com/office/powerpoint/2010/main" val="211355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5AE984-768B-492D-89AA-291CDCAA38AF}"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C7825-A91B-4C26-9015-2A8BD2B695C0}" type="slidenum">
              <a:rPr lang="en-US" smtClean="0"/>
              <a:t>‹#›</a:t>
            </a:fld>
            <a:endParaRPr lang="en-US"/>
          </a:p>
        </p:txBody>
      </p:sp>
    </p:spTree>
    <p:extLst>
      <p:ext uri="{BB962C8B-B14F-4D97-AF65-F5344CB8AC3E}">
        <p14:creationId xmlns:p14="http://schemas.microsoft.com/office/powerpoint/2010/main" val="300025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AE984-768B-492D-89AA-291CDCAA38AF}"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C7825-A91B-4C26-9015-2A8BD2B695C0}" type="slidenum">
              <a:rPr lang="en-US" smtClean="0"/>
              <a:t>‹#›</a:t>
            </a:fld>
            <a:endParaRPr lang="en-US"/>
          </a:p>
        </p:txBody>
      </p:sp>
    </p:spTree>
    <p:extLst>
      <p:ext uri="{BB962C8B-B14F-4D97-AF65-F5344CB8AC3E}">
        <p14:creationId xmlns:p14="http://schemas.microsoft.com/office/powerpoint/2010/main" val="354226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AE984-768B-492D-89AA-291CDCAA38AF}"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C7825-A91B-4C26-9015-2A8BD2B695C0}" type="slidenum">
              <a:rPr lang="en-US" smtClean="0"/>
              <a:t>‹#›</a:t>
            </a:fld>
            <a:endParaRPr lang="en-US"/>
          </a:p>
        </p:txBody>
      </p:sp>
    </p:spTree>
    <p:extLst>
      <p:ext uri="{BB962C8B-B14F-4D97-AF65-F5344CB8AC3E}">
        <p14:creationId xmlns:p14="http://schemas.microsoft.com/office/powerpoint/2010/main" val="4046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AE984-768B-492D-89AA-291CDCAA38AF}"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C7825-A91B-4C26-9015-2A8BD2B695C0}" type="slidenum">
              <a:rPr lang="en-US" smtClean="0"/>
              <a:t>‹#›</a:t>
            </a:fld>
            <a:endParaRPr lang="en-US"/>
          </a:p>
        </p:txBody>
      </p:sp>
    </p:spTree>
    <p:extLst>
      <p:ext uri="{BB962C8B-B14F-4D97-AF65-F5344CB8AC3E}">
        <p14:creationId xmlns:p14="http://schemas.microsoft.com/office/powerpoint/2010/main" val="316419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AE984-768B-492D-89AA-291CDCAA38AF}"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C7825-A91B-4C26-9015-2A8BD2B695C0}" type="slidenum">
              <a:rPr lang="en-US" smtClean="0"/>
              <a:t>‹#›</a:t>
            </a:fld>
            <a:endParaRPr lang="en-US"/>
          </a:p>
        </p:txBody>
      </p:sp>
    </p:spTree>
    <p:extLst>
      <p:ext uri="{BB962C8B-B14F-4D97-AF65-F5344CB8AC3E}">
        <p14:creationId xmlns:p14="http://schemas.microsoft.com/office/powerpoint/2010/main" val="36970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5AE984-768B-492D-89AA-291CDCAA38AF}" type="datetimeFigureOut">
              <a:rPr lang="en-US" smtClean="0"/>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C7825-A91B-4C26-9015-2A8BD2B695C0}" type="slidenum">
              <a:rPr lang="en-US" smtClean="0"/>
              <a:t>‹#›</a:t>
            </a:fld>
            <a:endParaRPr lang="en-US"/>
          </a:p>
        </p:txBody>
      </p:sp>
    </p:spTree>
    <p:extLst>
      <p:ext uri="{BB962C8B-B14F-4D97-AF65-F5344CB8AC3E}">
        <p14:creationId xmlns:p14="http://schemas.microsoft.com/office/powerpoint/2010/main" val="12333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5AE984-768B-492D-89AA-291CDCAA38AF}" type="datetimeFigureOut">
              <a:rPr lang="en-US" smtClean="0"/>
              <a:t>11/29/2025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C7825-A91B-4C26-9015-2A8BD2B695C0}" type="slidenum">
              <a:rPr lang="en-US" smtClean="0"/>
              <a:t>‹#›</a:t>
            </a:fld>
            <a:endParaRPr lang="en-US"/>
          </a:p>
        </p:txBody>
      </p:sp>
    </p:spTree>
    <p:extLst>
      <p:ext uri="{BB962C8B-B14F-4D97-AF65-F5344CB8AC3E}">
        <p14:creationId xmlns:p14="http://schemas.microsoft.com/office/powerpoint/2010/main" val="399266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5AE984-768B-492D-89AA-291CDCAA38AF}" type="datetimeFigureOut">
              <a:rPr lang="en-US" smtClean="0"/>
              <a:t>11/29/2025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C7825-A91B-4C26-9015-2A8BD2B695C0}" type="slidenum">
              <a:rPr lang="en-US" smtClean="0"/>
              <a:t>‹#›</a:t>
            </a:fld>
            <a:endParaRPr lang="en-US"/>
          </a:p>
        </p:txBody>
      </p:sp>
    </p:spTree>
    <p:extLst>
      <p:ext uri="{BB962C8B-B14F-4D97-AF65-F5344CB8AC3E}">
        <p14:creationId xmlns:p14="http://schemas.microsoft.com/office/powerpoint/2010/main" val="149328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AE984-768B-492D-89AA-291CDCAA38AF}" type="datetimeFigureOut">
              <a:rPr lang="en-US" smtClean="0"/>
              <a:t>11/29/2025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7C7825-A91B-4C26-9015-2A8BD2B695C0}" type="slidenum">
              <a:rPr lang="en-US" smtClean="0"/>
              <a:t>‹#›</a:t>
            </a:fld>
            <a:endParaRPr lang="en-US"/>
          </a:p>
        </p:txBody>
      </p:sp>
    </p:spTree>
    <p:extLst>
      <p:ext uri="{BB962C8B-B14F-4D97-AF65-F5344CB8AC3E}">
        <p14:creationId xmlns:p14="http://schemas.microsoft.com/office/powerpoint/2010/main" val="403756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5AE984-768B-492D-89AA-291CDCAA38AF}" type="datetimeFigureOut">
              <a:rPr lang="en-US" smtClean="0"/>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C7825-A91B-4C26-9015-2A8BD2B695C0}" type="slidenum">
              <a:rPr lang="en-US" smtClean="0"/>
              <a:t>‹#›</a:t>
            </a:fld>
            <a:endParaRPr lang="en-US"/>
          </a:p>
        </p:txBody>
      </p:sp>
    </p:spTree>
    <p:extLst>
      <p:ext uri="{BB962C8B-B14F-4D97-AF65-F5344CB8AC3E}">
        <p14:creationId xmlns:p14="http://schemas.microsoft.com/office/powerpoint/2010/main" val="268385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5AE984-768B-492D-89AA-291CDCAA38AF}" type="datetimeFigureOut">
              <a:rPr lang="en-US" smtClean="0"/>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C7825-A91B-4C26-9015-2A8BD2B695C0}" type="slidenum">
              <a:rPr lang="en-US" smtClean="0"/>
              <a:t>‹#›</a:t>
            </a:fld>
            <a:endParaRPr lang="en-US"/>
          </a:p>
        </p:txBody>
      </p:sp>
    </p:spTree>
    <p:extLst>
      <p:ext uri="{BB962C8B-B14F-4D97-AF65-F5344CB8AC3E}">
        <p14:creationId xmlns:p14="http://schemas.microsoft.com/office/powerpoint/2010/main" val="231382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AE984-768B-492D-89AA-291CDCAA38AF}" type="datetimeFigureOut">
              <a:rPr lang="en-US" smtClean="0"/>
              <a:t>11/29/2025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C7825-A91B-4C26-9015-2A8BD2B695C0}" type="slidenum">
              <a:rPr lang="en-US" smtClean="0"/>
              <a:t>‹#›</a:t>
            </a:fld>
            <a:endParaRPr lang="en-US"/>
          </a:p>
        </p:txBody>
      </p:sp>
    </p:spTree>
    <p:extLst>
      <p:ext uri="{BB962C8B-B14F-4D97-AF65-F5344CB8AC3E}">
        <p14:creationId xmlns:p14="http://schemas.microsoft.com/office/powerpoint/2010/main" val="31972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emf"/><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4.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hyperlink" Target="http://empowermentmomentsblog.com/2016/01/11/8-ways-to-improve-brain-power-infographic/" TargetMode="External"/><Relationship Id="rId3" Type="http://schemas.openxmlformats.org/officeDocument/2006/relationships/image" Target="../media/image2.emf"/><Relationship Id="rId7"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pxhere.com/en/photo/1142372" TargetMode="External"/><Relationship Id="rId5" Type="http://schemas.openxmlformats.org/officeDocument/2006/relationships/image" Target="../media/image32.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emf"/><Relationship Id="rId7"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medicaljane.com/2013/10/23/cannabis-based-epilepsy-drug-approved-for-clinical-trials" TargetMode="External"/><Relationship Id="rId5" Type="http://schemas.openxmlformats.org/officeDocument/2006/relationships/image" Target="../media/image9.jpeg"/><Relationship Id="rId10"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em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2700" y="5103000"/>
            <a:ext cx="12204700" cy="1755000"/>
          </a:xfrm>
          <a:prstGeom prst="rect">
            <a:avLst/>
          </a:prstGeom>
        </p:spPr>
      </p:pic>
      <p:pic>
        <p:nvPicPr>
          <p:cNvPr id="5" name="Picture 4"/>
          <p:cNvPicPr>
            <a:picLocks noChangeAspect="1"/>
          </p:cNvPicPr>
          <p:nvPr/>
        </p:nvPicPr>
        <p:blipFill rotWithShape="1">
          <a:blip r:embed="rId4"/>
          <a:srcRect l="14474" t="67837" r="12613"/>
          <a:stretch/>
        </p:blipFill>
        <p:spPr>
          <a:xfrm>
            <a:off x="-12700" y="0"/>
            <a:ext cx="12204700" cy="35941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9969" y="670154"/>
            <a:ext cx="2714831" cy="1349629"/>
          </a:xfrm>
          <a:prstGeom prst="rect">
            <a:avLst/>
          </a:prstGeom>
        </p:spPr>
      </p:pic>
      <p:sp>
        <p:nvSpPr>
          <p:cNvPr id="7" name="TextBox 6">
            <a:extLst>
              <a:ext uri="{FF2B5EF4-FFF2-40B4-BE49-F238E27FC236}">
                <a16:creationId xmlns:a16="http://schemas.microsoft.com/office/drawing/2014/main" id="{8DF38BE6-7E7A-4E7A-AFD6-94FB79358F26}"/>
              </a:ext>
            </a:extLst>
          </p:cNvPr>
          <p:cNvSpPr txBox="1"/>
          <p:nvPr/>
        </p:nvSpPr>
        <p:spPr>
          <a:xfrm>
            <a:off x="2217964" y="5647785"/>
            <a:ext cx="7743371" cy="923330"/>
          </a:xfrm>
          <a:prstGeom prst="rect">
            <a:avLst/>
          </a:prstGeom>
          <a:noFill/>
        </p:spPr>
        <p:txBody>
          <a:bodyPr wrap="square" rtlCol="0">
            <a:spAutoFit/>
          </a:bodyPr>
          <a:lstStyle/>
          <a:p>
            <a:pPr algn="ctr"/>
            <a:endParaRPr lang="en-US" b="1" dirty="0">
              <a:latin typeface="Raleway" panose="020B0503030101060003" pitchFamily="34" charset="0"/>
            </a:endParaRPr>
          </a:p>
          <a:p>
            <a:pPr algn="ctr"/>
            <a:r>
              <a:rPr lang="en-US" b="1" dirty="0">
                <a:latin typeface="Raleway" panose="020B0503030101060003" pitchFamily="34" charset="0"/>
              </a:rPr>
              <a:t>Asa Waldstein</a:t>
            </a:r>
          </a:p>
          <a:p>
            <a:pPr algn="ctr"/>
            <a:r>
              <a:rPr lang="en-US" dirty="0">
                <a:latin typeface="Raleway" panose="020B0503030101060003" pitchFamily="34" charset="0"/>
              </a:rPr>
              <a:t>Principal, Supplement Advisory Group</a:t>
            </a:r>
          </a:p>
        </p:txBody>
      </p:sp>
      <p:sp>
        <p:nvSpPr>
          <p:cNvPr id="8" name="TextBox 7"/>
          <p:cNvSpPr txBox="1"/>
          <p:nvPr/>
        </p:nvSpPr>
        <p:spPr>
          <a:xfrm>
            <a:off x="996043" y="2689937"/>
            <a:ext cx="10319657" cy="2308324"/>
          </a:xfrm>
          <a:prstGeom prst="rect">
            <a:avLst/>
          </a:prstGeom>
          <a:noFill/>
        </p:spPr>
        <p:txBody>
          <a:bodyPr wrap="square" rtlCol="0">
            <a:spAutoFit/>
          </a:bodyPr>
          <a:lstStyle/>
          <a:p>
            <a:pPr algn="ctr"/>
            <a:r>
              <a:rPr lang="en-US" sz="4800" b="1" dirty="0">
                <a:solidFill>
                  <a:schemeClr val="accent6">
                    <a:lumMod val="50000"/>
                  </a:schemeClr>
                </a:solidFill>
              </a:rPr>
              <a:t>Regulatory Reality Check: </a:t>
            </a:r>
          </a:p>
          <a:p>
            <a:pPr algn="ctr"/>
            <a:r>
              <a:rPr lang="en-US" sz="4800" b="1" dirty="0">
                <a:solidFill>
                  <a:schemeClr val="accent6"/>
                </a:solidFill>
              </a:rPr>
              <a:t>What Supplement Brands Need to Know About the </a:t>
            </a:r>
            <a:r>
              <a:rPr lang="en-US" sz="4800" b="1" dirty="0" err="1">
                <a:solidFill>
                  <a:schemeClr val="accent6"/>
                </a:solidFill>
              </a:rPr>
              <a:t>Healthspan</a:t>
            </a:r>
            <a:r>
              <a:rPr lang="en-US" sz="4800" b="1" dirty="0">
                <a:solidFill>
                  <a:schemeClr val="accent6"/>
                </a:solidFill>
              </a:rPr>
              <a:t> Category</a:t>
            </a:r>
            <a:endParaRPr lang="en-US" sz="4800" dirty="0">
              <a:solidFill>
                <a:schemeClr val="accent6"/>
              </a:solidFill>
            </a:endParaRPr>
          </a:p>
        </p:txBody>
      </p:sp>
    </p:spTree>
    <p:extLst>
      <p:ext uri="{BB962C8B-B14F-4D97-AF65-F5344CB8AC3E}">
        <p14:creationId xmlns:p14="http://schemas.microsoft.com/office/powerpoint/2010/main" val="3399807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E4EC1-746C-25E2-AF46-6066EB1A5CDC}"/>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6E1FBA6E-CD0C-2020-B6FC-08FE880C12D7}"/>
              </a:ext>
            </a:extLst>
          </p:cNvPr>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 name="Picture 3">
            <a:extLst>
              <a:ext uri="{FF2B5EF4-FFF2-40B4-BE49-F238E27FC236}">
                <a16:creationId xmlns:a16="http://schemas.microsoft.com/office/drawing/2014/main" id="{5E1703FD-916F-36D2-6B02-4608513DFDDC}"/>
              </a:ext>
            </a:extLst>
          </p:cNvPr>
          <p:cNvPicPr>
            <a:picLocks noChangeAspect="1"/>
          </p:cNvPicPr>
          <p:nvPr/>
        </p:nvPicPr>
        <p:blipFill>
          <a:blip r:embed="rId4"/>
          <a:stretch>
            <a:fillRect/>
          </a:stretch>
        </p:blipFill>
        <p:spPr>
          <a:xfrm>
            <a:off x="-12700" y="5103000"/>
            <a:ext cx="12204700" cy="1755000"/>
          </a:xfrm>
          <a:prstGeom prst="rect">
            <a:avLst/>
          </a:prstGeom>
        </p:spPr>
      </p:pic>
      <p:pic>
        <p:nvPicPr>
          <p:cNvPr id="5" name="Picture 4">
            <a:extLst>
              <a:ext uri="{FF2B5EF4-FFF2-40B4-BE49-F238E27FC236}">
                <a16:creationId xmlns:a16="http://schemas.microsoft.com/office/drawing/2014/main" id="{ABE9A038-AC9C-241D-588A-1A4F08B730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a:extLst>
              <a:ext uri="{FF2B5EF4-FFF2-40B4-BE49-F238E27FC236}">
                <a16:creationId xmlns:a16="http://schemas.microsoft.com/office/drawing/2014/main" id="{8F38BE15-A1F7-D8AB-A22A-0B7DF5398EAE}"/>
              </a:ext>
            </a:extLst>
          </p:cNvPr>
          <p:cNvGrpSpPr/>
          <p:nvPr/>
        </p:nvGrpSpPr>
        <p:grpSpPr>
          <a:xfrm>
            <a:off x="11607800" y="547024"/>
            <a:ext cx="143933" cy="317502"/>
            <a:chOff x="11607800" y="547024"/>
            <a:chExt cx="143933" cy="317502"/>
          </a:xfrm>
        </p:grpSpPr>
        <p:sp>
          <p:nvSpPr>
            <p:cNvPr id="7" name="Oval 6">
              <a:extLst>
                <a:ext uri="{FF2B5EF4-FFF2-40B4-BE49-F238E27FC236}">
                  <a16:creationId xmlns:a16="http://schemas.microsoft.com/office/drawing/2014/main" id="{9E331953-753D-7D59-BEFA-24570D8C0F8D}"/>
                </a:ext>
              </a:extLst>
            </p:cNvPr>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DF3A35C-4674-98D1-1CAF-9A3478E02380}"/>
                </a:ext>
              </a:extLst>
            </p:cNvPr>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2781D5DC-FDF3-2A58-4D53-0C5FDB1F5222}"/>
              </a:ext>
            </a:extLst>
          </p:cNvPr>
          <p:cNvGrpSpPr/>
          <p:nvPr/>
        </p:nvGrpSpPr>
        <p:grpSpPr>
          <a:xfrm>
            <a:off x="-111544" y="6323952"/>
            <a:ext cx="12303544" cy="261610"/>
            <a:chOff x="-111544" y="6323952"/>
            <a:chExt cx="12303544" cy="261610"/>
          </a:xfrm>
        </p:grpSpPr>
        <p:sp>
          <p:nvSpPr>
            <p:cNvPr id="6" name="TextBox 5">
              <a:extLst>
                <a:ext uri="{FF2B5EF4-FFF2-40B4-BE49-F238E27FC236}">
                  <a16:creationId xmlns:a16="http://schemas.microsoft.com/office/drawing/2014/main" id="{211467CF-998A-7379-0CAA-1ADC7471E29E}"/>
                </a:ext>
              </a:extLst>
            </p:cNvPr>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a:extLst>
                <a:ext uri="{FF2B5EF4-FFF2-40B4-BE49-F238E27FC236}">
                  <a16:creationId xmlns:a16="http://schemas.microsoft.com/office/drawing/2014/main" id="{170DC54C-2ECC-B724-420F-FC071E179189}"/>
                </a:ext>
              </a:extLst>
            </p:cNvPr>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a:extLst>
                <a:ext uri="{FF2B5EF4-FFF2-40B4-BE49-F238E27FC236}">
                  <a16:creationId xmlns:a16="http://schemas.microsoft.com/office/drawing/2014/main" id="{4F1E9D58-8A2E-AD70-A0A2-53E5BF0C9215}"/>
                </a:ext>
              </a:extLst>
            </p:cNvPr>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a:extLst>
              <a:ext uri="{FF2B5EF4-FFF2-40B4-BE49-F238E27FC236}">
                <a16:creationId xmlns:a16="http://schemas.microsoft.com/office/drawing/2014/main" id="{854FA5A5-7A06-E1C8-B5C0-698D1D3BA3CC}"/>
              </a:ext>
            </a:extLst>
          </p:cNvPr>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3BA69DD6-248E-4A7C-6712-90A40C3364C5}"/>
              </a:ext>
            </a:extLst>
          </p:cNvPr>
          <p:cNvSpPr txBox="1">
            <a:spLocks/>
          </p:cNvSpPr>
          <p:nvPr/>
        </p:nvSpPr>
        <p:spPr>
          <a:xfrm>
            <a:off x="459317" y="702237"/>
            <a:ext cx="11732684" cy="18320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Lifespan:  </a:t>
            </a:r>
            <a:r>
              <a:rPr lang="en-US" b="1" dirty="0">
                <a:solidFill>
                  <a:schemeClr val="accent6"/>
                </a:solidFill>
                <a:latin typeface="Raleway ExtraBold" panose="020B0903030101060003" pitchFamily="34" charset="0"/>
              </a:rPr>
              <a:t>Targeted</a:t>
            </a:r>
            <a:r>
              <a:rPr lang="en-US" b="1" dirty="0">
                <a:solidFill>
                  <a:srgbClr val="1F6134"/>
                </a:solidFill>
                <a:latin typeface="Raleway ExtraBold" panose="020B0903030101060003" pitchFamily="34" charset="0"/>
              </a:rPr>
              <a:t> </a:t>
            </a:r>
            <a:r>
              <a:rPr lang="en-US" b="1" dirty="0">
                <a:solidFill>
                  <a:schemeClr val="accent6"/>
                </a:solidFill>
                <a:latin typeface="Raleway ExtraBold" panose="020B0903030101060003" pitchFamily="34" charset="0"/>
              </a:rPr>
              <a:t>Claims Areas</a:t>
            </a:r>
          </a:p>
        </p:txBody>
      </p:sp>
      <p:sp>
        <p:nvSpPr>
          <p:cNvPr id="17" name="Title 1">
            <a:extLst>
              <a:ext uri="{FF2B5EF4-FFF2-40B4-BE49-F238E27FC236}">
                <a16:creationId xmlns:a16="http://schemas.microsoft.com/office/drawing/2014/main" id="{7A9A6502-1B35-0BC3-B6DA-27F82915DEC3}"/>
              </a:ext>
            </a:extLst>
          </p:cNvPr>
          <p:cNvSpPr txBox="1">
            <a:spLocks/>
          </p:cNvSpPr>
          <p:nvPr/>
        </p:nvSpPr>
        <p:spPr>
          <a:xfrm>
            <a:off x="878511" y="1757018"/>
            <a:ext cx="6270398" cy="39432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nSpc>
                <a:spcPct val="90000"/>
              </a:lnSpc>
              <a:spcBef>
                <a:spcPts val="1000"/>
              </a:spcBef>
            </a:pPr>
            <a:endParaRPr lang="en-US" sz="2400" dirty="0">
              <a:latin typeface="Raleway" panose="020B0503030101060003" pitchFamily="34" charset="0"/>
            </a:endParaRPr>
          </a:p>
          <a:p>
            <a:r>
              <a:rPr lang="en-US" sz="2400" b="0" i="0" dirty="0">
                <a:effectLst/>
                <a:latin typeface="Raleway" panose="020B0503030101060003" pitchFamily="34" charset="0"/>
              </a:rPr>
              <a:t>   </a:t>
            </a:r>
          </a:p>
        </p:txBody>
      </p:sp>
      <p:sp>
        <p:nvSpPr>
          <p:cNvPr id="23" name="Footer Placeholder 3">
            <a:extLst>
              <a:ext uri="{FF2B5EF4-FFF2-40B4-BE49-F238E27FC236}">
                <a16:creationId xmlns:a16="http://schemas.microsoft.com/office/drawing/2014/main" id="{D0CBCE27-1022-5694-4573-1DADEEDB91EB}"/>
              </a:ext>
            </a:extLst>
          </p:cNvPr>
          <p:cNvSpPr>
            <a:spLocks noGrp="1"/>
          </p:cNvSpPr>
          <p:nvPr>
            <p:ph type="ftr" sz="quarter" idx="11"/>
          </p:nvPr>
        </p:nvSpPr>
        <p:spPr>
          <a:xfrm>
            <a:off x="0" y="6408738"/>
            <a:ext cx="12192000" cy="54309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    Not For Public Use</a:t>
            </a:r>
          </a:p>
        </p:txBody>
      </p:sp>
      <p:sp>
        <p:nvSpPr>
          <p:cNvPr id="12" name="TextBox 11">
            <a:extLst>
              <a:ext uri="{FF2B5EF4-FFF2-40B4-BE49-F238E27FC236}">
                <a16:creationId xmlns:a16="http://schemas.microsoft.com/office/drawing/2014/main" id="{92E32FFA-8E88-E562-43FB-2A11D3168020}"/>
              </a:ext>
            </a:extLst>
          </p:cNvPr>
          <p:cNvSpPr txBox="1"/>
          <p:nvPr/>
        </p:nvSpPr>
        <p:spPr>
          <a:xfrm>
            <a:off x="1684721" y="2211137"/>
            <a:ext cx="7493437" cy="369332"/>
          </a:xfrm>
          <a:prstGeom prst="rect">
            <a:avLst/>
          </a:prstGeom>
          <a:noFill/>
        </p:spPr>
        <p:txBody>
          <a:bodyPr wrap="square">
            <a:spAutoFit/>
          </a:bodyPr>
          <a:lstStyle/>
          <a:p>
            <a:endParaRPr lang="en-US" dirty="0"/>
          </a:p>
        </p:txBody>
      </p:sp>
      <p:pic>
        <p:nvPicPr>
          <p:cNvPr id="10" name="Picture 9" descr="A puzzle and a brain&#10;&#10;AI-generated content may be incorrect.">
            <a:extLst>
              <a:ext uri="{FF2B5EF4-FFF2-40B4-BE49-F238E27FC236}">
                <a16:creationId xmlns:a16="http://schemas.microsoft.com/office/drawing/2014/main" id="{E848C380-4C71-334F-9BCC-109E212DFF76}"/>
              </a:ext>
            </a:extLst>
          </p:cNvPr>
          <p:cNvPicPr>
            <a:picLocks noChangeAspect="1"/>
          </p:cNvPicPr>
          <p:nvPr/>
        </p:nvPicPr>
        <p:blipFill>
          <a:blip r:embed="rId6" cstate="print">
            <a:extLst>
              <a:ext uri="{28A0092B-C50C-407E-A947-70E740481C1C}">
                <a14:useLocalDpi xmlns:a14="http://schemas.microsoft.com/office/drawing/2010/main" val="0"/>
              </a:ext>
            </a:extLst>
          </a:blip>
          <a:srcRect b="11051"/>
          <a:stretch>
            <a:fillRect/>
          </a:stretch>
        </p:blipFill>
        <p:spPr>
          <a:xfrm>
            <a:off x="5107057" y="2035744"/>
            <a:ext cx="2291334" cy="2038135"/>
          </a:xfrm>
          <a:prstGeom prst="rect">
            <a:avLst/>
          </a:prstGeom>
        </p:spPr>
      </p:pic>
      <p:pic>
        <p:nvPicPr>
          <p:cNvPr id="13" name="Picture 12" descr="A person holding a knee with a glowing hologram&#10;&#10;AI-generated content may be incorrect.">
            <a:extLst>
              <a:ext uri="{FF2B5EF4-FFF2-40B4-BE49-F238E27FC236}">
                <a16:creationId xmlns:a16="http://schemas.microsoft.com/office/drawing/2014/main" id="{AE302E4E-8F41-9E57-41D6-DB5C199FB195}"/>
              </a:ext>
            </a:extLst>
          </p:cNvPr>
          <p:cNvPicPr>
            <a:picLocks noChangeAspect="1"/>
          </p:cNvPicPr>
          <p:nvPr/>
        </p:nvPicPr>
        <p:blipFill>
          <a:blip r:embed="rId7" cstate="print">
            <a:extLst>
              <a:ext uri="{28A0092B-C50C-407E-A947-70E740481C1C}">
                <a14:useLocalDpi xmlns:a14="http://schemas.microsoft.com/office/drawing/2010/main" val="0"/>
              </a:ext>
            </a:extLst>
          </a:blip>
          <a:srcRect b="8955"/>
          <a:stretch>
            <a:fillRect/>
          </a:stretch>
        </p:blipFill>
        <p:spPr>
          <a:xfrm>
            <a:off x="8618070" y="2122430"/>
            <a:ext cx="2247592" cy="2046329"/>
          </a:xfrm>
          <a:prstGeom prst="rect">
            <a:avLst/>
          </a:prstGeom>
        </p:spPr>
      </p:pic>
      <p:pic>
        <p:nvPicPr>
          <p:cNvPr id="15" name="Picture 14" descr="A hand holding a gavel and a shield with a hammer&#10;&#10;AI-generated content may be incorrect.">
            <a:extLst>
              <a:ext uri="{FF2B5EF4-FFF2-40B4-BE49-F238E27FC236}">
                <a16:creationId xmlns:a16="http://schemas.microsoft.com/office/drawing/2014/main" id="{FB3F8158-127E-D8FB-9397-DB46146FE283}"/>
              </a:ext>
            </a:extLst>
          </p:cNvPr>
          <p:cNvPicPr>
            <a:picLocks noChangeAspect="1"/>
          </p:cNvPicPr>
          <p:nvPr/>
        </p:nvPicPr>
        <p:blipFill>
          <a:blip r:embed="rId8" cstate="print">
            <a:extLst>
              <a:ext uri="{28A0092B-C50C-407E-A947-70E740481C1C}">
                <a14:useLocalDpi xmlns:a14="http://schemas.microsoft.com/office/drawing/2010/main" val="0"/>
              </a:ext>
            </a:extLst>
          </a:blip>
          <a:srcRect b="11051"/>
          <a:stretch>
            <a:fillRect/>
          </a:stretch>
        </p:blipFill>
        <p:spPr>
          <a:xfrm>
            <a:off x="1536696" y="2005003"/>
            <a:ext cx="2291334" cy="2038135"/>
          </a:xfrm>
          <a:prstGeom prst="rect">
            <a:avLst/>
          </a:prstGeom>
        </p:spPr>
      </p:pic>
      <p:sp>
        <p:nvSpPr>
          <p:cNvPr id="19" name="TextBox 18">
            <a:extLst>
              <a:ext uri="{FF2B5EF4-FFF2-40B4-BE49-F238E27FC236}">
                <a16:creationId xmlns:a16="http://schemas.microsoft.com/office/drawing/2014/main" id="{1B23D5BC-360D-B2E8-E608-C2BC7B437E1A}"/>
              </a:ext>
            </a:extLst>
          </p:cNvPr>
          <p:cNvSpPr txBox="1"/>
          <p:nvPr/>
        </p:nvSpPr>
        <p:spPr>
          <a:xfrm>
            <a:off x="1447903" y="4374893"/>
            <a:ext cx="2380127" cy="461665"/>
          </a:xfrm>
          <a:prstGeom prst="rect">
            <a:avLst/>
          </a:prstGeom>
          <a:noFill/>
        </p:spPr>
        <p:txBody>
          <a:bodyPr wrap="square" rtlCol="0">
            <a:spAutoFit/>
          </a:bodyPr>
          <a:lstStyle/>
          <a:p>
            <a:r>
              <a:rPr lang="en-US" sz="2400" b="1" dirty="0">
                <a:latin typeface="Raleway" pitchFamily="2" charset="0"/>
              </a:rPr>
              <a:t>  Heart Disease</a:t>
            </a:r>
          </a:p>
        </p:txBody>
      </p:sp>
      <p:sp>
        <p:nvSpPr>
          <p:cNvPr id="21" name="TextBox 20">
            <a:extLst>
              <a:ext uri="{FF2B5EF4-FFF2-40B4-BE49-F238E27FC236}">
                <a16:creationId xmlns:a16="http://schemas.microsoft.com/office/drawing/2014/main" id="{CE00F37C-4494-506A-CC29-1BC171324CFF}"/>
              </a:ext>
            </a:extLst>
          </p:cNvPr>
          <p:cNvSpPr txBox="1"/>
          <p:nvPr/>
        </p:nvSpPr>
        <p:spPr>
          <a:xfrm>
            <a:off x="5107057" y="4394569"/>
            <a:ext cx="2611244" cy="461665"/>
          </a:xfrm>
          <a:prstGeom prst="rect">
            <a:avLst/>
          </a:prstGeom>
          <a:noFill/>
        </p:spPr>
        <p:txBody>
          <a:bodyPr wrap="square" rtlCol="0">
            <a:spAutoFit/>
          </a:bodyPr>
          <a:lstStyle/>
          <a:p>
            <a:r>
              <a:rPr lang="en-US" sz="2400" b="1" dirty="0">
                <a:latin typeface="Raleway" pitchFamily="2" charset="0"/>
              </a:rPr>
              <a:t>Mind &amp; Memory</a:t>
            </a:r>
          </a:p>
        </p:txBody>
      </p:sp>
      <p:sp>
        <p:nvSpPr>
          <p:cNvPr id="25" name="TextBox 24">
            <a:extLst>
              <a:ext uri="{FF2B5EF4-FFF2-40B4-BE49-F238E27FC236}">
                <a16:creationId xmlns:a16="http://schemas.microsoft.com/office/drawing/2014/main" id="{6FC400AE-A1CB-6100-9129-68A80712BA87}"/>
              </a:ext>
            </a:extLst>
          </p:cNvPr>
          <p:cNvSpPr txBox="1"/>
          <p:nvPr/>
        </p:nvSpPr>
        <p:spPr>
          <a:xfrm>
            <a:off x="8427936" y="4374893"/>
            <a:ext cx="2757133" cy="1384995"/>
          </a:xfrm>
          <a:prstGeom prst="rect">
            <a:avLst/>
          </a:prstGeom>
          <a:noFill/>
        </p:spPr>
        <p:txBody>
          <a:bodyPr wrap="square" rtlCol="0">
            <a:spAutoFit/>
          </a:bodyPr>
          <a:lstStyle/>
          <a:p>
            <a:pPr algn="ctr"/>
            <a:r>
              <a:rPr lang="en-US" sz="2400" b="1" dirty="0">
                <a:latin typeface="Raleway" pitchFamily="2" charset="0"/>
              </a:rPr>
              <a:t>Joint Health (Implied Arthritis)</a:t>
            </a:r>
            <a:endParaRPr lang="en-US" sz="2400" dirty="0">
              <a:latin typeface="Raleway" pitchFamily="2" charset="0"/>
            </a:endParaRPr>
          </a:p>
          <a:p>
            <a:br>
              <a:rPr lang="en-US" dirty="0"/>
            </a:br>
            <a:endParaRPr lang="en-US" dirty="0"/>
          </a:p>
        </p:txBody>
      </p:sp>
    </p:spTree>
    <p:extLst>
      <p:ext uri="{BB962C8B-B14F-4D97-AF65-F5344CB8AC3E}">
        <p14:creationId xmlns:p14="http://schemas.microsoft.com/office/powerpoint/2010/main" val="3364600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 name="Picture 3"/>
          <p:cNvPicPr>
            <a:picLocks noChangeAspect="1"/>
          </p:cNvPicPr>
          <p:nvPr/>
        </p:nvPicPr>
        <p:blipFill>
          <a:blip r:embed="rId4"/>
          <a:stretch>
            <a:fillRect/>
          </a:stretch>
        </p:blipFill>
        <p:spPr>
          <a:xfrm>
            <a:off x="-12700" y="5103000"/>
            <a:ext cx="12204700" cy="1755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A9BBFA9F-D479-43C4-9651-B3EEA0537F09}"/>
              </a:ext>
            </a:extLst>
          </p:cNvPr>
          <p:cNvSpPr txBox="1">
            <a:spLocks/>
          </p:cNvSpPr>
          <p:nvPr/>
        </p:nvSpPr>
        <p:spPr>
          <a:xfrm>
            <a:off x="809127" y="943198"/>
            <a:ext cx="10401299" cy="11193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Biomarker Claims</a:t>
            </a:r>
            <a:r>
              <a:rPr lang="en-US" b="1" dirty="0">
                <a:solidFill>
                  <a:srgbClr val="8ABF40"/>
                </a:solidFill>
                <a:latin typeface="Raleway ExtraBold" panose="020B0903030101060003" pitchFamily="34" charset="0"/>
              </a:rPr>
              <a:t> Enforcement</a:t>
            </a:r>
            <a:endParaRPr lang="en-US" b="1" dirty="0">
              <a:solidFill>
                <a:srgbClr val="1F6134"/>
              </a:solidFill>
              <a:latin typeface="Raleway ExtraBold" panose="020B0903030101060003" pitchFamily="34" charset="0"/>
            </a:endParaRPr>
          </a:p>
        </p:txBody>
      </p:sp>
      <p:sp>
        <p:nvSpPr>
          <p:cNvPr id="19" name="Title 1">
            <a:extLst>
              <a:ext uri="{FF2B5EF4-FFF2-40B4-BE49-F238E27FC236}">
                <a16:creationId xmlns:a16="http://schemas.microsoft.com/office/drawing/2014/main" id="{A9BBFA9F-D479-43C4-9651-B3EEA0537F09}"/>
              </a:ext>
            </a:extLst>
          </p:cNvPr>
          <p:cNvSpPr txBox="1">
            <a:spLocks/>
          </p:cNvSpPr>
          <p:nvPr/>
        </p:nvSpPr>
        <p:spPr>
          <a:xfrm>
            <a:off x="527470" y="2300003"/>
            <a:ext cx="10401301" cy="34788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2400" dirty="0" err="1">
                <a:latin typeface="Raleway" pitchFamily="2" charset="0"/>
              </a:rPr>
              <a:t>BergaMet</a:t>
            </a:r>
            <a:r>
              <a:rPr lang="en-US" sz="2400" dirty="0">
                <a:latin typeface="Raleway" pitchFamily="2" charset="0"/>
              </a:rPr>
              <a:t> North America LLC, FDA </a:t>
            </a:r>
            <a:r>
              <a:rPr lang="en-US" sz="2400" dirty="0">
                <a:latin typeface="Raleway" panose="020B0503030101060003" pitchFamily="34" charset="0"/>
              </a:rPr>
              <a:t>Warning Letter </a:t>
            </a:r>
          </a:p>
          <a:p>
            <a:pPr lvl="1"/>
            <a:endParaRPr lang="en-US" sz="2800" b="0" i="0" dirty="0">
              <a:solidFill>
                <a:srgbClr val="333333"/>
              </a:solidFill>
              <a:effectLst/>
              <a:latin typeface="Raleway" pitchFamily="2" charset="0"/>
            </a:endParaRPr>
          </a:p>
          <a:p>
            <a:pPr marL="457200" indent="-457200">
              <a:buFont typeface="Arial" panose="020B0604020202020204" pitchFamily="34" charset="0"/>
              <a:buChar char="•"/>
            </a:pPr>
            <a:r>
              <a:rPr lang="en-US" sz="3200" dirty="0">
                <a:solidFill>
                  <a:srgbClr val="333333"/>
                </a:solidFill>
                <a:latin typeface="Raleway" pitchFamily="2" charset="0"/>
              </a:rPr>
              <a:t>“</a:t>
            </a:r>
            <a:r>
              <a:rPr lang="en-US" sz="3200" dirty="0" err="1">
                <a:latin typeface="Raleway" pitchFamily="2" charset="0"/>
              </a:rPr>
              <a:t>BergaMet</a:t>
            </a:r>
            <a:r>
              <a:rPr lang="en-US" sz="3200" dirty="0">
                <a:latin typeface="Raleway" pitchFamily="2" charset="0"/>
              </a:rPr>
              <a:t> Cholesterol Command is clinically proven to improve cholesterol levels. It reduces LDL”</a:t>
            </a:r>
          </a:p>
          <a:p>
            <a:pPr marL="0" lvl="2">
              <a:lnSpc>
                <a:spcPct val="90000"/>
              </a:lnSpc>
              <a:spcBef>
                <a:spcPts val="1000"/>
              </a:spcBef>
            </a:pPr>
            <a:endParaRPr lang="en-US" sz="2400" dirty="0">
              <a:latin typeface="Raleway" panose="020B0503030101060003" pitchFamily="34" charset="0"/>
            </a:endParaRPr>
          </a:p>
          <a:p>
            <a:r>
              <a:rPr lang="en-US" sz="2400" b="0" i="0" dirty="0">
                <a:effectLst/>
                <a:latin typeface="Raleway" panose="020B0503030101060003" pitchFamily="34" charset="0"/>
              </a:rPr>
              <a:t>   </a:t>
            </a:r>
          </a:p>
        </p:txBody>
      </p:sp>
      <p:sp>
        <p:nvSpPr>
          <p:cNvPr id="21" name="Footer Placeholder 3">
            <a:extLst>
              <a:ext uri="{FF2B5EF4-FFF2-40B4-BE49-F238E27FC236}">
                <a16:creationId xmlns:a16="http://schemas.microsoft.com/office/drawing/2014/main" id="{B726F016-5948-4005-B12B-CA32D5CF3E53}"/>
              </a:ext>
            </a:extLst>
          </p:cNvPr>
          <p:cNvSpPr>
            <a:spLocks noGrp="1"/>
          </p:cNvSpPr>
          <p:nvPr>
            <p:ph type="ftr" sz="quarter" idx="11"/>
          </p:nvPr>
        </p:nvSpPr>
        <p:spPr>
          <a:xfrm>
            <a:off x="2869324" y="6408738"/>
            <a:ext cx="6412788" cy="44926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    Not For Public Use</a:t>
            </a:r>
          </a:p>
        </p:txBody>
      </p:sp>
    </p:spTree>
    <p:extLst>
      <p:ext uri="{BB962C8B-B14F-4D97-AF65-F5344CB8AC3E}">
        <p14:creationId xmlns:p14="http://schemas.microsoft.com/office/powerpoint/2010/main" val="34051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E0B71-6D6D-2E50-3234-948E7416F2AE}"/>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2168D9CE-C915-0620-5297-256C2E65A10A}"/>
              </a:ext>
            </a:extLst>
          </p:cNvPr>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 name="Picture 3">
            <a:extLst>
              <a:ext uri="{FF2B5EF4-FFF2-40B4-BE49-F238E27FC236}">
                <a16:creationId xmlns:a16="http://schemas.microsoft.com/office/drawing/2014/main" id="{5EC854A4-1F12-8172-6AF9-CE11EA2EA919}"/>
              </a:ext>
            </a:extLst>
          </p:cNvPr>
          <p:cNvPicPr>
            <a:picLocks noChangeAspect="1"/>
          </p:cNvPicPr>
          <p:nvPr/>
        </p:nvPicPr>
        <p:blipFill>
          <a:blip r:embed="rId4"/>
          <a:stretch>
            <a:fillRect/>
          </a:stretch>
        </p:blipFill>
        <p:spPr>
          <a:xfrm>
            <a:off x="-12700" y="5103000"/>
            <a:ext cx="12204700" cy="1755000"/>
          </a:xfrm>
          <a:prstGeom prst="rect">
            <a:avLst/>
          </a:prstGeom>
        </p:spPr>
      </p:pic>
      <p:pic>
        <p:nvPicPr>
          <p:cNvPr id="5" name="Picture 4">
            <a:extLst>
              <a:ext uri="{FF2B5EF4-FFF2-40B4-BE49-F238E27FC236}">
                <a16:creationId xmlns:a16="http://schemas.microsoft.com/office/drawing/2014/main" id="{3BF51BC3-444B-9A0D-A48E-5007785EEB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a:extLst>
              <a:ext uri="{FF2B5EF4-FFF2-40B4-BE49-F238E27FC236}">
                <a16:creationId xmlns:a16="http://schemas.microsoft.com/office/drawing/2014/main" id="{479D6F25-1360-4002-58F0-AFD8A5EDE5DE}"/>
              </a:ext>
            </a:extLst>
          </p:cNvPr>
          <p:cNvGrpSpPr/>
          <p:nvPr/>
        </p:nvGrpSpPr>
        <p:grpSpPr>
          <a:xfrm>
            <a:off x="11607800" y="547024"/>
            <a:ext cx="143933" cy="317502"/>
            <a:chOff x="11607800" y="547024"/>
            <a:chExt cx="143933" cy="317502"/>
          </a:xfrm>
        </p:grpSpPr>
        <p:sp>
          <p:nvSpPr>
            <p:cNvPr id="7" name="Oval 6">
              <a:extLst>
                <a:ext uri="{FF2B5EF4-FFF2-40B4-BE49-F238E27FC236}">
                  <a16:creationId xmlns:a16="http://schemas.microsoft.com/office/drawing/2014/main" id="{EA66E363-FD81-1638-AC3C-B3B597F83F43}"/>
                </a:ext>
              </a:extLst>
            </p:cNvPr>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C9C6E39-971B-0D72-B883-8E0808B4C738}"/>
                </a:ext>
              </a:extLst>
            </p:cNvPr>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0B52742-5A37-109E-FEDA-EE9442E6C7A7}"/>
              </a:ext>
            </a:extLst>
          </p:cNvPr>
          <p:cNvGrpSpPr/>
          <p:nvPr/>
        </p:nvGrpSpPr>
        <p:grpSpPr>
          <a:xfrm>
            <a:off x="-111544" y="6323952"/>
            <a:ext cx="12303544" cy="261610"/>
            <a:chOff x="-111544" y="6323952"/>
            <a:chExt cx="12303544" cy="261610"/>
          </a:xfrm>
        </p:grpSpPr>
        <p:sp>
          <p:nvSpPr>
            <p:cNvPr id="6" name="TextBox 5">
              <a:extLst>
                <a:ext uri="{FF2B5EF4-FFF2-40B4-BE49-F238E27FC236}">
                  <a16:creationId xmlns:a16="http://schemas.microsoft.com/office/drawing/2014/main" id="{3E595A56-E248-2C4B-3ABC-0AFA4936ADCB}"/>
                </a:ext>
              </a:extLst>
            </p:cNvPr>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a:extLst>
                <a:ext uri="{FF2B5EF4-FFF2-40B4-BE49-F238E27FC236}">
                  <a16:creationId xmlns:a16="http://schemas.microsoft.com/office/drawing/2014/main" id="{8919B1C4-6423-1B10-2A5F-1AE658F85700}"/>
                </a:ext>
              </a:extLst>
            </p:cNvPr>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a:extLst>
                <a:ext uri="{FF2B5EF4-FFF2-40B4-BE49-F238E27FC236}">
                  <a16:creationId xmlns:a16="http://schemas.microsoft.com/office/drawing/2014/main" id="{B80C4AF7-F3CD-F1E3-B9E7-95E6B3F9C91D}"/>
                </a:ext>
              </a:extLst>
            </p:cNvPr>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a:extLst>
              <a:ext uri="{FF2B5EF4-FFF2-40B4-BE49-F238E27FC236}">
                <a16:creationId xmlns:a16="http://schemas.microsoft.com/office/drawing/2014/main" id="{AD1BB42A-F42E-AE30-3365-EC88529E4B18}"/>
              </a:ext>
            </a:extLst>
          </p:cNvPr>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F28F962B-5D16-70EE-7F94-E8CD4FBC2B0D}"/>
              </a:ext>
            </a:extLst>
          </p:cNvPr>
          <p:cNvSpPr txBox="1">
            <a:spLocks/>
          </p:cNvSpPr>
          <p:nvPr/>
        </p:nvSpPr>
        <p:spPr>
          <a:xfrm>
            <a:off x="809127" y="943198"/>
            <a:ext cx="10401299" cy="11193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Discussing Ingredient Benefits </a:t>
            </a:r>
          </a:p>
          <a:p>
            <a:pPr algn="ctr"/>
            <a:r>
              <a:rPr lang="en-US" b="1" dirty="0">
                <a:solidFill>
                  <a:srgbClr val="8ABF40"/>
                </a:solidFill>
                <a:latin typeface="Raleway ExtraBold" panose="020B0903030101060003" pitchFamily="34" charset="0"/>
              </a:rPr>
              <a:t>Are Marketing Claims</a:t>
            </a:r>
          </a:p>
        </p:txBody>
      </p:sp>
      <p:sp>
        <p:nvSpPr>
          <p:cNvPr id="19" name="Title 1">
            <a:extLst>
              <a:ext uri="{FF2B5EF4-FFF2-40B4-BE49-F238E27FC236}">
                <a16:creationId xmlns:a16="http://schemas.microsoft.com/office/drawing/2014/main" id="{B05A2B89-4329-2B0B-5F13-1DDFC3AC7EC6}"/>
              </a:ext>
            </a:extLst>
          </p:cNvPr>
          <p:cNvSpPr txBox="1">
            <a:spLocks/>
          </p:cNvSpPr>
          <p:nvPr/>
        </p:nvSpPr>
        <p:spPr>
          <a:xfrm>
            <a:off x="527470" y="2300003"/>
            <a:ext cx="10401301" cy="34788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sz="2400" dirty="0">
                <a:latin typeface="Raleway" panose="020B0503030101060003" pitchFamily="34" charset="0"/>
              </a:rPr>
              <a:t>Essential Nutrients, FDA Warning Letter </a:t>
            </a:r>
          </a:p>
          <a:p>
            <a:pPr lvl="1"/>
            <a:endParaRPr lang="en-US" sz="2800" b="0" i="0" dirty="0">
              <a:solidFill>
                <a:srgbClr val="333333"/>
              </a:solidFill>
              <a:effectLst/>
              <a:latin typeface="Raleway" pitchFamily="2" charset="0"/>
            </a:endParaRPr>
          </a:p>
          <a:p>
            <a:pPr marL="800100" lvl="1" indent="-342900">
              <a:buFont typeface="Arial" panose="020B0604020202020204" pitchFamily="34" charset="0"/>
              <a:buChar char="•"/>
            </a:pPr>
            <a:r>
              <a:rPr lang="en-US" sz="2800" b="0" i="0" dirty="0">
                <a:solidFill>
                  <a:srgbClr val="333333"/>
                </a:solidFill>
                <a:effectLst/>
                <a:latin typeface="Raleway" pitchFamily="2" charset="0"/>
              </a:rPr>
              <a:t>"Vitamin B3, red yeast rice, and pine bark extract [ingredients in </a:t>
            </a:r>
            <a:r>
              <a:rPr lang="en-US" sz="2800" b="0" i="0" dirty="0" err="1">
                <a:solidFill>
                  <a:srgbClr val="333333"/>
                </a:solidFill>
                <a:effectLst/>
                <a:latin typeface="Raleway" pitchFamily="2" charset="0"/>
              </a:rPr>
              <a:t>CholestAid</a:t>
            </a:r>
            <a:r>
              <a:rPr lang="en-US" sz="2800" b="0" i="0" dirty="0">
                <a:solidFill>
                  <a:srgbClr val="333333"/>
                </a:solidFill>
                <a:effectLst/>
                <a:latin typeface="Raleway" pitchFamily="2" charset="0"/>
              </a:rPr>
              <a:t>] supply a natural way to help your body lower bad cholesterol levels"</a:t>
            </a:r>
            <a:endParaRPr lang="en-US" sz="2800" dirty="0">
              <a:solidFill>
                <a:srgbClr val="333333"/>
              </a:solidFill>
              <a:latin typeface="Raleway" pitchFamily="2" charset="0"/>
            </a:endParaRPr>
          </a:p>
          <a:p>
            <a:pPr marL="0" lvl="2">
              <a:lnSpc>
                <a:spcPct val="90000"/>
              </a:lnSpc>
              <a:spcBef>
                <a:spcPts val="1000"/>
              </a:spcBef>
            </a:pPr>
            <a:endParaRPr lang="en-US" sz="2400" dirty="0">
              <a:latin typeface="Raleway" panose="020B0503030101060003" pitchFamily="34" charset="0"/>
            </a:endParaRPr>
          </a:p>
          <a:p>
            <a:r>
              <a:rPr lang="en-US" sz="2400" b="0" i="0" dirty="0">
                <a:effectLst/>
                <a:latin typeface="Raleway" panose="020B0503030101060003" pitchFamily="34" charset="0"/>
              </a:rPr>
              <a:t>   </a:t>
            </a:r>
          </a:p>
        </p:txBody>
      </p:sp>
      <p:sp>
        <p:nvSpPr>
          <p:cNvPr id="21" name="Footer Placeholder 3">
            <a:extLst>
              <a:ext uri="{FF2B5EF4-FFF2-40B4-BE49-F238E27FC236}">
                <a16:creationId xmlns:a16="http://schemas.microsoft.com/office/drawing/2014/main" id="{987E53B5-E0A0-1DD5-9E6F-B7BC5058F616}"/>
              </a:ext>
            </a:extLst>
          </p:cNvPr>
          <p:cNvSpPr>
            <a:spLocks noGrp="1"/>
          </p:cNvSpPr>
          <p:nvPr>
            <p:ph type="ftr" sz="quarter" idx="11"/>
          </p:nvPr>
        </p:nvSpPr>
        <p:spPr>
          <a:xfrm>
            <a:off x="2869324" y="6408738"/>
            <a:ext cx="6412788" cy="44926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    Not For Public Use</a:t>
            </a:r>
          </a:p>
        </p:txBody>
      </p:sp>
    </p:spTree>
    <p:extLst>
      <p:ext uri="{BB962C8B-B14F-4D97-AF65-F5344CB8AC3E}">
        <p14:creationId xmlns:p14="http://schemas.microsoft.com/office/powerpoint/2010/main" val="43253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AE68F-17D2-ED37-8080-CCE308777686}"/>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9A4CE843-5EB3-2853-8230-61DB9BA7EAC3}"/>
              </a:ext>
            </a:extLst>
          </p:cNvPr>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 name="Picture 3">
            <a:extLst>
              <a:ext uri="{FF2B5EF4-FFF2-40B4-BE49-F238E27FC236}">
                <a16:creationId xmlns:a16="http://schemas.microsoft.com/office/drawing/2014/main" id="{8C509E62-33D6-0344-88E9-BAAB34F3B359}"/>
              </a:ext>
            </a:extLst>
          </p:cNvPr>
          <p:cNvPicPr>
            <a:picLocks noChangeAspect="1"/>
          </p:cNvPicPr>
          <p:nvPr/>
        </p:nvPicPr>
        <p:blipFill>
          <a:blip r:embed="rId4"/>
          <a:stretch>
            <a:fillRect/>
          </a:stretch>
        </p:blipFill>
        <p:spPr>
          <a:xfrm>
            <a:off x="-12700" y="5103000"/>
            <a:ext cx="12204700" cy="1755000"/>
          </a:xfrm>
          <a:prstGeom prst="rect">
            <a:avLst/>
          </a:prstGeom>
        </p:spPr>
      </p:pic>
      <p:pic>
        <p:nvPicPr>
          <p:cNvPr id="5" name="Picture 4">
            <a:extLst>
              <a:ext uri="{FF2B5EF4-FFF2-40B4-BE49-F238E27FC236}">
                <a16:creationId xmlns:a16="http://schemas.microsoft.com/office/drawing/2014/main" id="{AF3180D7-5C8D-3EE9-A793-1FDB4AF09E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a:extLst>
              <a:ext uri="{FF2B5EF4-FFF2-40B4-BE49-F238E27FC236}">
                <a16:creationId xmlns:a16="http://schemas.microsoft.com/office/drawing/2014/main" id="{43FA0F47-ECBE-89EA-0462-ACD72D0F4536}"/>
              </a:ext>
            </a:extLst>
          </p:cNvPr>
          <p:cNvGrpSpPr/>
          <p:nvPr/>
        </p:nvGrpSpPr>
        <p:grpSpPr>
          <a:xfrm>
            <a:off x="11607800" y="547024"/>
            <a:ext cx="143933" cy="317502"/>
            <a:chOff x="11607800" y="547024"/>
            <a:chExt cx="143933" cy="317502"/>
          </a:xfrm>
        </p:grpSpPr>
        <p:sp>
          <p:nvSpPr>
            <p:cNvPr id="7" name="Oval 6">
              <a:extLst>
                <a:ext uri="{FF2B5EF4-FFF2-40B4-BE49-F238E27FC236}">
                  <a16:creationId xmlns:a16="http://schemas.microsoft.com/office/drawing/2014/main" id="{D130206A-37F3-5EB2-D96A-7B17DAB327DB}"/>
                </a:ext>
              </a:extLst>
            </p:cNvPr>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6171E0A-1C41-61E8-F076-3AD822465ABE}"/>
                </a:ext>
              </a:extLst>
            </p:cNvPr>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FCBEC36-223D-4261-5A75-3130A67FD11B}"/>
              </a:ext>
            </a:extLst>
          </p:cNvPr>
          <p:cNvGrpSpPr/>
          <p:nvPr/>
        </p:nvGrpSpPr>
        <p:grpSpPr>
          <a:xfrm>
            <a:off x="-111544" y="6323952"/>
            <a:ext cx="12303544" cy="261610"/>
            <a:chOff x="-111544" y="6323952"/>
            <a:chExt cx="12303544" cy="261610"/>
          </a:xfrm>
        </p:grpSpPr>
        <p:sp>
          <p:nvSpPr>
            <p:cNvPr id="6" name="TextBox 5">
              <a:extLst>
                <a:ext uri="{FF2B5EF4-FFF2-40B4-BE49-F238E27FC236}">
                  <a16:creationId xmlns:a16="http://schemas.microsoft.com/office/drawing/2014/main" id="{AB736660-3FFD-CA4B-ECA7-F68A98DCA847}"/>
                </a:ext>
              </a:extLst>
            </p:cNvPr>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a:extLst>
                <a:ext uri="{FF2B5EF4-FFF2-40B4-BE49-F238E27FC236}">
                  <a16:creationId xmlns:a16="http://schemas.microsoft.com/office/drawing/2014/main" id="{6C20F6BE-086F-214A-7C05-97E9D4E31F73}"/>
                </a:ext>
              </a:extLst>
            </p:cNvPr>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a:extLst>
                <a:ext uri="{FF2B5EF4-FFF2-40B4-BE49-F238E27FC236}">
                  <a16:creationId xmlns:a16="http://schemas.microsoft.com/office/drawing/2014/main" id="{303DFD2D-6A48-C386-5D63-E1BC88F27105}"/>
                </a:ext>
              </a:extLst>
            </p:cNvPr>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a:extLst>
              <a:ext uri="{FF2B5EF4-FFF2-40B4-BE49-F238E27FC236}">
                <a16:creationId xmlns:a16="http://schemas.microsoft.com/office/drawing/2014/main" id="{DE20B1B1-90F5-632B-9E9D-B2E1F0ABEA8F}"/>
              </a:ext>
            </a:extLst>
          </p:cNvPr>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ED2D7D79-2AD1-E992-C4FD-3A7B02B9A36B}"/>
              </a:ext>
            </a:extLst>
          </p:cNvPr>
          <p:cNvSpPr txBox="1">
            <a:spLocks/>
          </p:cNvSpPr>
          <p:nvPr/>
        </p:nvSpPr>
        <p:spPr>
          <a:xfrm>
            <a:off x="-111544" y="403241"/>
            <a:ext cx="12303545" cy="21309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Menopause </a:t>
            </a:r>
            <a:r>
              <a:rPr lang="en-US" b="1" dirty="0">
                <a:solidFill>
                  <a:schemeClr val="accent6"/>
                </a:solidFill>
                <a:latin typeface="Raleway ExtraBold" panose="020B0903030101060003" pitchFamily="34" charset="0"/>
              </a:rPr>
              <a:t>Related</a:t>
            </a:r>
            <a:r>
              <a:rPr lang="en-US" b="1" dirty="0">
                <a:solidFill>
                  <a:srgbClr val="1F6134"/>
                </a:solidFill>
                <a:latin typeface="Raleway ExtraBold" panose="020B0903030101060003" pitchFamily="34" charset="0"/>
              </a:rPr>
              <a:t> </a:t>
            </a:r>
            <a:r>
              <a:rPr lang="en-US" b="1" dirty="0">
                <a:solidFill>
                  <a:schemeClr val="accent6"/>
                </a:solidFill>
                <a:latin typeface="Raleway ExtraBold" panose="020B0903030101060003" pitchFamily="34" charset="0"/>
              </a:rPr>
              <a:t>Claims</a:t>
            </a:r>
          </a:p>
        </p:txBody>
      </p:sp>
      <p:sp>
        <p:nvSpPr>
          <p:cNvPr id="17" name="Title 1">
            <a:extLst>
              <a:ext uri="{FF2B5EF4-FFF2-40B4-BE49-F238E27FC236}">
                <a16:creationId xmlns:a16="http://schemas.microsoft.com/office/drawing/2014/main" id="{F65DE3BC-F9AC-40CD-0532-67278E0D4379}"/>
              </a:ext>
            </a:extLst>
          </p:cNvPr>
          <p:cNvSpPr txBox="1">
            <a:spLocks/>
          </p:cNvSpPr>
          <p:nvPr/>
        </p:nvSpPr>
        <p:spPr>
          <a:xfrm>
            <a:off x="878511" y="1757018"/>
            <a:ext cx="6270398" cy="39432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nSpc>
                <a:spcPct val="90000"/>
              </a:lnSpc>
              <a:spcBef>
                <a:spcPts val="1000"/>
              </a:spcBef>
            </a:pPr>
            <a:endParaRPr lang="en-US" sz="2400" dirty="0">
              <a:latin typeface="Raleway" panose="020B0503030101060003" pitchFamily="34" charset="0"/>
            </a:endParaRPr>
          </a:p>
          <a:p>
            <a:r>
              <a:rPr lang="en-US" sz="2400" b="0" i="0" dirty="0">
                <a:effectLst/>
                <a:latin typeface="Raleway" panose="020B0503030101060003" pitchFamily="34" charset="0"/>
              </a:rPr>
              <a:t>   </a:t>
            </a:r>
          </a:p>
        </p:txBody>
      </p:sp>
      <p:sp>
        <p:nvSpPr>
          <p:cNvPr id="23" name="Footer Placeholder 3">
            <a:extLst>
              <a:ext uri="{FF2B5EF4-FFF2-40B4-BE49-F238E27FC236}">
                <a16:creationId xmlns:a16="http://schemas.microsoft.com/office/drawing/2014/main" id="{BD618B33-AB07-5F16-AD7D-30F135D9F228}"/>
              </a:ext>
            </a:extLst>
          </p:cNvPr>
          <p:cNvSpPr>
            <a:spLocks noGrp="1"/>
          </p:cNvSpPr>
          <p:nvPr>
            <p:ph type="ftr" sz="quarter" idx="11"/>
          </p:nvPr>
        </p:nvSpPr>
        <p:spPr>
          <a:xfrm>
            <a:off x="0" y="6408738"/>
            <a:ext cx="12192000" cy="54309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    Not For Public Use</a:t>
            </a:r>
          </a:p>
        </p:txBody>
      </p:sp>
      <p:sp>
        <p:nvSpPr>
          <p:cNvPr id="12" name="TextBox 11">
            <a:extLst>
              <a:ext uri="{FF2B5EF4-FFF2-40B4-BE49-F238E27FC236}">
                <a16:creationId xmlns:a16="http://schemas.microsoft.com/office/drawing/2014/main" id="{5E485099-E105-1B24-B6B2-745A83D9EB44}"/>
              </a:ext>
            </a:extLst>
          </p:cNvPr>
          <p:cNvSpPr txBox="1"/>
          <p:nvPr/>
        </p:nvSpPr>
        <p:spPr>
          <a:xfrm>
            <a:off x="1684721" y="2211137"/>
            <a:ext cx="7493437" cy="369332"/>
          </a:xfrm>
          <a:prstGeom prst="rect">
            <a:avLst/>
          </a:prstGeom>
          <a:noFill/>
        </p:spPr>
        <p:txBody>
          <a:bodyPr wrap="square">
            <a:spAutoFit/>
          </a:bodyPr>
          <a:lstStyle/>
          <a:p>
            <a:endParaRPr lang="en-US" dirty="0"/>
          </a:p>
        </p:txBody>
      </p:sp>
      <p:sp>
        <p:nvSpPr>
          <p:cNvPr id="9" name="TextBox 8">
            <a:extLst>
              <a:ext uri="{FF2B5EF4-FFF2-40B4-BE49-F238E27FC236}">
                <a16:creationId xmlns:a16="http://schemas.microsoft.com/office/drawing/2014/main" id="{C5F15503-3AEA-63EF-57AB-753DD811A4B6}"/>
              </a:ext>
            </a:extLst>
          </p:cNvPr>
          <p:cNvSpPr txBox="1"/>
          <p:nvPr/>
        </p:nvSpPr>
        <p:spPr>
          <a:xfrm>
            <a:off x="2493821" y="1606757"/>
            <a:ext cx="7232069" cy="1815882"/>
          </a:xfrm>
          <a:prstGeom prst="rect">
            <a:avLst/>
          </a:prstGeom>
          <a:noFill/>
        </p:spPr>
        <p:txBody>
          <a:bodyPr wrap="square">
            <a:spAutoFit/>
          </a:bodyPr>
          <a:lstStyle/>
          <a:p>
            <a:r>
              <a:rPr lang="en-US" sz="2400" b="1" dirty="0">
                <a:latin typeface="Raleway" pitchFamily="2" charset="0"/>
              </a:rPr>
              <a:t>Attribute statements to menopause</a:t>
            </a:r>
          </a:p>
          <a:p>
            <a:endParaRPr lang="en-US" sz="2200" dirty="0">
              <a:solidFill>
                <a:srgbClr val="333333"/>
              </a:solidFill>
              <a:latin typeface="Raleway" pitchFamily="2" charset="0"/>
            </a:endParaRPr>
          </a:p>
          <a:p>
            <a:r>
              <a:rPr lang="en-US" sz="2200" dirty="0">
                <a:solidFill>
                  <a:srgbClr val="333333"/>
                </a:solidFill>
                <a:latin typeface="Raleway" pitchFamily="2" charset="0"/>
              </a:rPr>
              <a:t>Night sweats = crossing the compliance line </a:t>
            </a:r>
          </a:p>
          <a:p>
            <a:endParaRPr lang="en-US" sz="2200" b="0" i="0" dirty="0">
              <a:solidFill>
                <a:srgbClr val="333333"/>
              </a:solidFill>
              <a:effectLst/>
              <a:latin typeface="Raleway" pitchFamily="2" charset="0"/>
            </a:endParaRPr>
          </a:p>
          <a:p>
            <a:r>
              <a:rPr lang="en-US" sz="2200" b="0" i="0" dirty="0">
                <a:solidFill>
                  <a:srgbClr val="333333"/>
                </a:solidFill>
                <a:effectLst/>
                <a:latin typeface="Raleway" pitchFamily="2" charset="0"/>
              </a:rPr>
              <a:t>Menopause-related night sweats = more compliant</a:t>
            </a:r>
            <a:endParaRPr lang="en-US" sz="2200" dirty="0">
              <a:latin typeface="Raleway" pitchFamily="2" charset="0"/>
            </a:endParaRPr>
          </a:p>
        </p:txBody>
      </p:sp>
      <p:pic>
        <p:nvPicPr>
          <p:cNvPr id="3" name="Picture 2" descr="A person with her hand on her face&#10;&#10;AI-generated content may be incorrect.">
            <a:extLst>
              <a:ext uri="{FF2B5EF4-FFF2-40B4-BE49-F238E27FC236}">
                <a16:creationId xmlns:a16="http://schemas.microsoft.com/office/drawing/2014/main" id="{F4F86AF7-EE4A-60D2-6647-33E4812DFA0B}"/>
              </a:ext>
            </a:extLst>
          </p:cNvPr>
          <p:cNvPicPr>
            <a:picLocks noChangeAspect="1"/>
          </p:cNvPicPr>
          <p:nvPr/>
        </p:nvPicPr>
        <p:blipFill>
          <a:blip r:embed="rId6"/>
          <a:stretch>
            <a:fillRect/>
          </a:stretch>
        </p:blipFill>
        <p:spPr>
          <a:xfrm>
            <a:off x="4684547" y="3566573"/>
            <a:ext cx="2711361" cy="2711361"/>
          </a:xfrm>
          <a:prstGeom prst="rect">
            <a:avLst/>
          </a:prstGeom>
        </p:spPr>
      </p:pic>
    </p:spTree>
    <p:extLst>
      <p:ext uri="{BB962C8B-B14F-4D97-AF65-F5344CB8AC3E}">
        <p14:creationId xmlns:p14="http://schemas.microsoft.com/office/powerpoint/2010/main" val="317833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79E40-B9BA-7AF7-B158-D10C2CEB20EC}"/>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B91B4E8C-DACA-0390-EB14-01538AB1EF2C}"/>
              </a:ext>
            </a:extLst>
          </p:cNvPr>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 name="Picture 3">
            <a:extLst>
              <a:ext uri="{FF2B5EF4-FFF2-40B4-BE49-F238E27FC236}">
                <a16:creationId xmlns:a16="http://schemas.microsoft.com/office/drawing/2014/main" id="{A16188B8-B469-76BA-CDA7-8E8FB098A146}"/>
              </a:ext>
            </a:extLst>
          </p:cNvPr>
          <p:cNvPicPr>
            <a:picLocks noChangeAspect="1"/>
          </p:cNvPicPr>
          <p:nvPr/>
        </p:nvPicPr>
        <p:blipFill>
          <a:blip r:embed="rId4"/>
          <a:stretch>
            <a:fillRect/>
          </a:stretch>
        </p:blipFill>
        <p:spPr>
          <a:xfrm>
            <a:off x="-12700" y="5103000"/>
            <a:ext cx="12204700" cy="1755000"/>
          </a:xfrm>
          <a:prstGeom prst="rect">
            <a:avLst/>
          </a:prstGeom>
        </p:spPr>
      </p:pic>
      <p:pic>
        <p:nvPicPr>
          <p:cNvPr id="5" name="Picture 4">
            <a:extLst>
              <a:ext uri="{FF2B5EF4-FFF2-40B4-BE49-F238E27FC236}">
                <a16:creationId xmlns:a16="http://schemas.microsoft.com/office/drawing/2014/main" id="{5B99DCEC-1F79-B457-6B7F-1C41B25083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a:extLst>
              <a:ext uri="{FF2B5EF4-FFF2-40B4-BE49-F238E27FC236}">
                <a16:creationId xmlns:a16="http://schemas.microsoft.com/office/drawing/2014/main" id="{48DD5A30-2E38-1D5E-A790-24CDBDE641FB}"/>
              </a:ext>
            </a:extLst>
          </p:cNvPr>
          <p:cNvGrpSpPr/>
          <p:nvPr/>
        </p:nvGrpSpPr>
        <p:grpSpPr>
          <a:xfrm>
            <a:off x="11607800" y="547024"/>
            <a:ext cx="143933" cy="317502"/>
            <a:chOff x="11607800" y="547024"/>
            <a:chExt cx="143933" cy="317502"/>
          </a:xfrm>
        </p:grpSpPr>
        <p:sp>
          <p:nvSpPr>
            <p:cNvPr id="7" name="Oval 6">
              <a:extLst>
                <a:ext uri="{FF2B5EF4-FFF2-40B4-BE49-F238E27FC236}">
                  <a16:creationId xmlns:a16="http://schemas.microsoft.com/office/drawing/2014/main" id="{DF3E842D-A56F-10DE-92D8-5E42A4CB7DAB}"/>
                </a:ext>
              </a:extLst>
            </p:cNvPr>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7A95CAB-39DE-B029-DED3-AD8ACF59E7D1}"/>
                </a:ext>
              </a:extLst>
            </p:cNvPr>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84EE5B86-CAAA-8C2A-0554-99C33283B2C3}"/>
              </a:ext>
            </a:extLst>
          </p:cNvPr>
          <p:cNvGrpSpPr/>
          <p:nvPr/>
        </p:nvGrpSpPr>
        <p:grpSpPr>
          <a:xfrm>
            <a:off x="-111544" y="6323952"/>
            <a:ext cx="12303544" cy="261610"/>
            <a:chOff x="-111544" y="6323952"/>
            <a:chExt cx="12303544" cy="261610"/>
          </a:xfrm>
        </p:grpSpPr>
        <p:sp>
          <p:nvSpPr>
            <p:cNvPr id="6" name="TextBox 5">
              <a:extLst>
                <a:ext uri="{FF2B5EF4-FFF2-40B4-BE49-F238E27FC236}">
                  <a16:creationId xmlns:a16="http://schemas.microsoft.com/office/drawing/2014/main" id="{D37373A0-0396-AF8A-1F1B-023C6AC31A1E}"/>
                </a:ext>
              </a:extLst>
            </p:cNvPr>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a:extLst>
                <a:ext uri="{FF2B5EF4-FFF2-40B4-BE49-F238E27FC236}">
                  <a16:creationId xmlns:a16="http://schemas.microsoft.com/office/drawing/2014/main" id="{B99F4264-5DFF-E4D6-6F5C-FD06B2D4E287}"/>
                </a:ext>
              </a:extLst>
            </p:cNvPr>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a:extLst>
                <a:ext uri="{FF2B5EF4-FFF2-40B4-BE49-F238E27FC236}">
                  <a16:creationId xmlns:a16="http://schemas.microsoft.com/office/drawing/2014/main" id="{BE468590-C17E-BF8C-D500-EDFF2ADA1AA3}"/>
                </a:ext>
              </a:extLst>
            </p:cNvPr>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a:extLst>
              <a:ext uri="{FF2B5EF4-FFF2-40B4-BE49-F238E27FC236}">
                <a16:creationId xmlns:a16="http://schemas.microsoft.com/office/drawing/2014/main" id="{3D298E71-25C5-0D5E-4436-DDA745BF9F59}"/>
              </a:ext>
            </a:extLst>
          </p:cNvPr>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060FD9E6-A5B6-857A-2095-6D0CE0CA400B}"/>
              </a:ext>
            </a:extLst>
          </p:cNvPr>
          <p:cNvSpPr txBox="1">
            <a:spLocks/>
          </p:cNvSpPr>
          <p:nvPr/>
        </p:nvSpPr>
        <p:spPr>
          <a:xfrm>
            <a:off x="-111544" y="718356"/>
            <a:ext cx="12303545" cy="18158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Longevity Products = </a:t>
            </a:r>
            <a:r>
              <a:rPr lang="en-US" b="1" dirty="0">
                <a:solidFill>
                  <a:schemeClr val="accent6"/>
                </a:solidFill>
                <a:latin typeface="Raleway ExtraBold" panose="020B0903030101060003" pitchFamily="34" charset="0"/>
              </a:rPr>
              <a:t>Risky Category</a:t>
            </a:r>
          </a:p>
        </p:txBody>
      </p:sp>
      <p:sp>
        <p:nvSpPr>
          <p:cNvPr id="17" name="Title 1">
            <a:extLst>
              <a:ext uri="{FF2B5EF4-FFF2-40B4-BE49-F238E27FC236}">
                <a16:creationId xmlns:a16="http://schemas.microsoft.com/office/drawing/2014/main" id="{DE9CDEA9-3FE2-EA3A-F7EB-A432A266FD38}"/>
              </a:ext>
            </a:extLst>
          </p:cNvPr>
          <p:cNvSpPr txBox="1">
            <a:spLocks/>
          </p:cNvSpPr>
          <p:nvPr/>
        </p:nvSpPr>
        <p:spPr>
          <a:xfrm>
            <a:off x="878511" y="1757018"/>
            <a:ext cx="6270398" cy="39432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nSpc>
                <a:spcPct val="90000"/>
              </a:lnSpc>
              <a:spcBef>
                <a:spcPts val="1000"/>
              </a:spcBef>
            </a:pPr>
            <a:endParaRPr lang="en-US" sz="2400" dirty="0">
              <a:latin typeface="Raleway" panose="020B0503030101060003" pitchFamily="34" charset="0"/>
            </a:endParaRPr>
          </a:p>
          <a:p>
            <a:r>
              <a:rPr lang="en-US" sz="2400" b="0" i="0" dirty="0">
                <a:effectLst/>
                <a:latin typeface="Raleway" panose="020B0503030101060003" pitchFamily="34" charset="0"/>
              </a:rPr>
              <a:t>   </a:t>
            </a:r>
          </a:p>
        </p:txBody>
      </p:sp>
      <p:sp>
        <p:nvSpPr>
          <p:cNvPr id="23" name="Footer Placeholder 3">
            <a:extLst>
              <a:ext uri="{FF2B5EF4-FFF2-40B4-BE49-F238E27FC236}">
                <a16:creationId xmlns:a16="http://schemas.microsoft.com/office/drawing/2014/main" id="{BC8846AB-E302-255E-E354-824A52CDAF09}"/>
              </a:ext>
            </a:extLst>
          </p:cNvPr>
          <p:cNvSpPr>
            <a:spLocks noGrp="1"/>
          </p:cNvSpPr>
          <p:nvPr>
            <p:ph type="ftr" sz="quarter" idx="11"/>
          </p:nvPr>
        </p:nvSpPr>
        <p:spPr>
          <a:xfrm>
            <a:off x="0" y="6408738"/>
            <a:ext cx="12192000" cy="54309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    Not For Public Use</a:t>
            </a:r>
          </a:p>
        </p:txBody>
      </p:sp>
      <p:sp>
        <p:nvSpPr>
          <p:cNvPr id="12" name="TextBox 11">
            <a:extLst>
              <a:ext uri="{FF2B5EF4-FFF2-40B4-BE49-F238E27FC236}">
                <a16:creationId xmlns:a16="http://schemas.microsoft.com/office/drawing/2014/main" id="{8026F046-1F73-4B27-937E-6698B1A2223C}"/>
              </a:ext>
            </a:extLst>
          </p:cNvPr>
          <p:cNvSpPr txBox="1"/>
          <p:nvPr/>
        </p:nvSpPr>
        <p:spPr>
          <a:xfrm>
            <a:off x="1684721" y="2211137"/>
            <a:ext cx="7493437" cy="369332"/>
          </a:xfrm>
          <a:prstGeom prst="rect">
            <a:avLst/>
          </a:prstGeom>
          <a:noFill/>
        </p:spPr>
        <p:txBody>
          <a:bodyPr wrap="square">
            <a:spAutoFit/>
          </a:bodyPr>
          <a:lstStyle/>
          <a:p>
            <a:endParaRPr lang="en-US" dirty="0"/>
          </a:p>
        </p:txBody>
      </p:sp>
      <p:sp>
        <p:nvSpPr>
          <p:cNvPr id="9" name="TextBox 8">
            <a:extLst>
              <a:ext uri="{FF2B5EF4-FFF2-40B4-BE49-F238E27FC236}">
                <a16:creationId xmlns:a16="http://schemas.microsoft.com/office/drawing/2014/main" id="{6A532EDE-F67F-6D78-3A45-5502B1E8392D}"/>
              </a:ext>
            </a:extLst>
          </p:cNvPr>
          <p:cNvSpPr txBox="1"/>
          <p:nvPr/>
        </p:nvSpPr>
        <p:spPr>
          <a:xfrm>
            <a:off x="2493821" y="1606757"/>
            <a:ext cx="7232069" cy="2523768"/>
          </a:xfrm>
          <a:prstGeom prst="rect">
            <a:avLst/>
          </a:prstGeom>
          <a:noFill/>
        </p:spPr>
        <p:txBody>
          <a:bodyPr wrap="square">
            <a:spAutoFit/>
          </a:bodyPr>
          <a:lstStyle/>
          <a:p>
            <a:endParaRPr lang="en-US" sz="2400" dirty="0">
              <a:latin typeface="Raleway" pitchFamily="2" charset="0"/>
            </a:endParaRPr>
          </a:p>
          <a:p>
            <a:r>
              <a:rPr lang="en-US" sz="2400" dirty="0">
                <a:latin typeface="Raleway" pitchFamily="2" charset="0"/>
              </a:rPr>
              <a:t>Older adults = vulnerable population</a:t>
            </a:r>
          </a:p>
          <a:p>
            <a:endParaRPr lang="en-US" sz="2200" dirty="0">
              <a:solidFill>
                <a:srgbClr val="333333"/>
              </a:solidFill>
              <a:latin typeface="Raleway" pitchFamily="2" charset="0"/>
            </a:endParaRPr>
          </a:p>
          <a:p>
            <a:endParaRPr lang="en-US" sz="2200" dirty="0">
              <a:solidFill>
                <a:srgbClr val="333333"/>
              </a:solidFill>
              <a:latin typeface="Raleway" pitchFamily="2" charset="0"/>
            </a:endParaRPr>
          </a:p>
          <a:p>
            <a:endParaRPr lang="en-US" sz="2200" dirty="0">
              <a:solidFill>
                <a:srgbClr val="333333"/>
              </a:solidFill>
              <a:latin typeface="Raleway" pitchFamily="2" charset="0"/>
            </a:endParaRPr>
          </a:p>
          <a:p>
            <a:endParaRPr lang="en-US" sz="2200" dirty="0">
              <a:solidFill>
                <a:srgbClr val="333333"/>
              </a:solidFill>
              <a:latin typeface="Raleway" pitchFamily="2" charset="0"/>
            </a:endParaRPr>
          </a:p>
          <a:p>
            <a:endParaRPr lang="en-US" sz="2200" b="0" i="0" dirty="0">
              <a:solidFill>
                <a:srgbClr val="333333"/>
              </a:solidFill>
              <a:effectLst/>
              <a:latin typeface="Raleway" pitchFamily="2" charset="0"/>
            </a:endParaRPr>
          </a:p>
        </p:txBody>
      </p:sp>
      <p:pic>
        <p:nvPicPr>
          <p:cNvPr id="13" name="Picture 12">
            <a:extLst>
              <a:ext uri="{FF2B5EF4-FFF2-40B4-BE49-F238E27FC236}">
                <a16:creationId xmlns:a16="http://schemas.microsoft.com/office/drawing/2014/main" id="{A80E4604-ACE6-A5AA-7E08-59895311B1A8}"/>
              </a:ext>
            </a:extLst>
          </p:cNvPr>
          <p:cNvPicPr>
            <a:picLocks noChangeAspect="1"/>
          </p:cNvPicPr>
          <p:nvPr/>
        </p:nvPicPr>
        <p:blipFill>
          <a:blip r:embed="rId6"/>
          <a:stretch>
            <a:fillRect/>
          </a:stretch>
        </p:blipFill>
        <p:spPr>
          <a:xfrm>
            <a:off x="1137080" y="2769314"/>
            <a:ext cx="9945549" cy="1052824"/>
          </a:xfrm>
          <a:prstGeom prst="rect">
            <a:avLst/>
          </a:prstGeom>
        </p:spPr>
      </p:pic>
      <p:pic>
        <p:nvPicPr>
          <p:cNvPr id="14" name="Picture 13" descr="A close up of words&#10;&#10;AI-generated content may be incorrect.">
            <a:extLst>
              <a:ext uri="{FF2B5EF4-FFF2-40B4-BE49-F238E27FC236}">
                <a16:creationId xmlns:a16="http://schemas.microsoft.com/office/drawing/2014/main" id="{4D452C34-0981-9FC2-10BE-1E602CB556D1}"/>
              </a:ext>
            </a:extLst>
          </p:cNvPr>
          <p:cNvPicPr>
            <a:picLocks noChangeAspect="1"/>
          </p:cNvPicPr>
          <p:nvPr/>
        </p:nvPicPr>
        <p:blipFill>
          <a:blip r:embed="rId7"/>
          <a:stretch>
            <a:fillRect/>
          </a:stretch>
        </p:blipFill>
        <p:spPr>
          <a:xfrm>
            <a:off x="964812" y="4048869"/>
            <a:ext cx="10374173" cy="1314633"/>
          </a:xfrm>
          <a:prstGeom prst="rect">
            <a:avLst/>
          </a:prstGeom>
        </p:spPr>
      </p:pic>
    </p:spTree>
    <p:extLst>
      <p:ext uri="{BB962C8B-B14F-4D97-AF65-F5344CB8AC3E}">
        <p14:creationId xmlns:p14="http://schemas.microsoft.com/office/powerpoint/2010/main" val="3987224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EB069-0AEC-7D7A-A89E-A1AD8B84D107}"/>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71C52D7B-CDE4-BF8D-C165-F85A113EAA7B}"/>
              </a:ext>
            </a:extLst>
          </p:cNvPr>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 name="Picture 3">
            <a:extLst>
              <a:ext uri="{FF2B5EF4-FFF2-40B4-BE49-F238E27FC236}">
                <a16:creationId xmlns:a16="http://schemas.microsoft.com/office/drawing/2014/main" id="{374CA14E-EB85-3601-C02A-A493E3A27544}"/>
              </a:ext>
            </a:extLst>
          </p:cNvPr>
          <p:cNvPicPr>
            <a:picLocks noChangeAspect="1"/>
          </p:cNvPicPr>
          <p:nvPr/>
        </p:nvPicPr>
        <p:blipFill>
          <a:blip r:embed="rId4"/>
          <a:stretch>
            <a:fillRect/>
          </a:stretch>
        </p:blipFill>
        <p:spPr>
          <a:xfrm>
            <a:off x="-12700" y="5103000"/>
            <a:ext cx="12204700" cy="1755000"/>
          </a:xfrm>
          <a:prstGeom prst="rect">
            <a:avLst/>
          </a:prstGeom>
        </p:spPr>
      </p:pic>
      <p:pic>
        <p:nvPicPr>
          <p:cNvPr id="5" name="Picture 4">
            <a:extLst>
              <a:ext uri="{FF2B5EF4-FFF2-40B4-BE49-F238E27FC236}">
                <a16:creationId xmlns:a16="http://schemas.microsoft.com/office/drawing/2014/main" id="{E78132F7-8BFC-2E7D-2623-DE9D9BF9BB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a:extLst>
              <a:ext uri="{FF2B5EF4-FFF2-40B4-BE49-F238E27FC236}">
                <a16:creationId xmlns:a16="http://schemas.microsoft.com/office/drawing/2014/main" id="{9A8B614C-E4E5-BA9E-F99D-38F21BD13B77}"/>
              </a:ext>
            </a:extLst>
          </p:cNvPr>
          <p:cNvGrpSpPr/>
          <p:nvPr/>
        </p:nvGrpSpPr>
        <p:grpSpPr>
          <a:xfrm>
            <a:off x="11607800" y="547024"/>
            <a:ext cx="143933" cy="317502"/>
            <a:chOff x="11607800" y="547024"/>
            <a:chExt cx="143933" cy="317502"/>
          </a:xfrm>
        </p:grpSpPr>
        <p:sp>
          <p:nvSpPr>
            <p:cNvPr id="7" name="Oval 6">
              <a:extLst>
                <a:ext uri="{FF2B5EF4-FFF2-40B4-BE49-F238E27FC236}">
                  <a16:creationId xmlns:a16="http://schemas.microsoft.com/office/drawing/2014/main" id="{011257DA-79D2-45EB-0E81-617A85A1415E}"/>
                </a:ext>
              </a:extLst>
            </p:cNvPr>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9077591-8B70-2FC0-4F76-6768218D1FCB}"/>
                </a:ext>
              </a:extLst>
            </p:cNvPr>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98E729D-A766-2649-6394-CE2FFC0FCFF2}"/>
              </a:ext>
            </a:extLst>
          </p:cNvPr>
          <p:cNvGrpSpPr/>
          <p:nvPr/>
        </p:nvGrpSpPr>
        <p:grpSpPr>
          <a:xfrm>
            <a:off x="-111544" y="6323952"/>
            <a:ext cx="12303544" cy="261610"/>
            <a:chOff x="-111544" y="6323952"/>
            <a:chExt cx="12303544" cy="261610"/>
          </a:xfrm>
        </p:grpSpPr>
        <p:sp>
          <p:nvSpPr>
            <p:cNvPr id="6" name="TextBox 5">
              <a:extLst>
                <a:ext uri="{FF2B5EF4-FFF2-40B4-BE49-F238E27FC236}">
                  <a16:creationId xmlns:a16="http://schemas.microsoft.com/office/drawing/2014/main" id="{DFA1053A-4D3B-1FAB-02DF-246AE433BDCD}"/>
                </a:ext>
              </a:extLst>
            </p:cNvPr>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a:extLst>
                <a:ext uri="{FF2B5EF4-FFF2-40B4-BE49-F238E27FC236}">
                  <a16:creationId xmlns:a16="http://schemas.microsoft.com/office/drawing/2014/main" id="{59615393-85E2-AB14-8220-437928C58880}"/>
                </a:ext>
              </a:extLst>
            </p:cNvPr>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a:extLst>
                <a:ext uri="{FF2B5EF4-FFF2-40B4-BE49-F238E27FC236}">
                  <a16:creationId xmlns:a16="http://schemas.microsoft.com/office/drawing/2014/main" id="{BB7157B7-651A-E256-704B-040535556F24}"/>
                </a:ext>
              </a:extLst>
            </p:cNvPr>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a:extLst>
              <a:ext uri="{FF2B5EF4-FFF2-40B4-BE49-F238E27FC236}">
                <a16:creationId xmlns:a16="http://schemas.microsoft.com/office/drawing/2014/main" id="{56AEBC99-7A5E-0F97-6C5B-34C9994C3515}"/>
              </a:ext>
            </a:extLst>
          </p:cNvPr>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17411877-36EA-7FF3-1FA1-EE2887BCFD84}"/>
              </a:ext>
            </a:extLst>
          </p:cNvPr>
          <p:cNvSpPr txBox="1">
            <a:spLocks/>
          </p:cNvSpPr>
          <p:nvPr/>
        </p:nvSpPr>
        <p:spPr>
          <a:xfrm>
            <a:off x="-111544" y="718356"/>
            <a:ext cx="12303545" cy="18158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Vulnerable Populations + “Proven” Claims + Disease Prevention = </a:t>
            </a:r>
            <a:r>
              <a:rPr lang="en-US" b="1" dirty="0">
                <a:solidFill>
                  <a:schemeClr val="accent6"/>
                </a:solidFill>
                <a:latin typeface="Raleway ExtraBold" panose="020B0903030101060003" pitchFamily="34" charset="0"/>
              </a:rPr>
              <a:t>FTC Action</a:t>
            </a:r>
          </a:p>
        </p:txBody>
      </p:sp>
      <p:sp>
        <p:nvSpPr>
          <p:cNvPr id="17" name="Title 1">
            <a:extLst>
              <a:ext uri="{FF2B5EF4-FFF2-40B4-BE49-F238E27FC236}">
                <a16:creationId xmlns:a16="http://schemas.microsoft.com/office/drawing/2014/main" id="{9A03EAC1-21BD-FC3B-465C-68F43DD2D6B2}"/>
              </a:ext>
            </a:extLst>
          </p:cNvPr>
          <p:cNvSpPr txBox="1">
            <a:spLocks/>
          </p:cNvSpPr>
          <p:nvPr/>
        </p:nvSpPr>
        <p:spPr>
          <a:xfrm>
            <a:off x="878511" y="1757018"/>
            <a:ext cx="6270398" cy="39432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nSpc>
                <a:spcPct val="90000"/>
              </a:lnSpc>
              <a:spcBef>
                <a:spcPts val="1000"/>
              </a:spcBef>
            </a:pPr>
            <a:endParaRPr lang="en-US" sz="2400" dirty="0">
              <a:latin typeface="Raleway" panose="020B0503030101060003" pitchFamily="34" charset="0"/>
            </a:endParaRPr>
          </a:p>
          <a:p>
            <a:r>
              <a:rPr lang="en-US" sz="2400" b="0" i="0" dirty="0">
                <a:effectLst/>
                <a:latin typeface="Raleway" panose="020B0503030101060003" pitchFamily="34" charset="0"/>
              </a:rPr>
              <a:t>   </a:t>
            </a:r>
          </a:p>
        </p:txBody>
      </p:sp>
      <p:sp>
        <p:nvSpPr>
          <p:cNvPr id="23" name="Footer Placeholder 3">
            <a:extLst>
              <a:ext uri="{FF2B5EF4-FFF2-40B4-BE49-F238E27FC236}">
                <a16:creationId xmlns:a16="http://schemas.microsoft.com/office/drawing/2014/main" id="{7C1C9262-096D-FA57-CDD2-8CAE5CC9A4AD}"/>
              </a:ext>
            </a:extLst>
          </p:cNvPr>
          <p:cNvSpPr>
            <a:spLocks noGrp="1"/>
          </p:cNvSpPr>
          <p:nvPr>
            <p:ph type="ftr" sz="quarter" idx="11"/>
          </p:nvPr>
        </p:nvSpPr>
        <p:spPr>
          <a:xfrm>
            <a:off x="0" y="6408738"/>
            <a:ext cx="12192000" cy="54309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    Not For Public Use</a:t>
            </a:r>
          </a:p>
        </p:txBody>
      </p:sp>
      <p:sp>
        <p:nvSpPr>
          <p:cNvPr id="12" name="TextBox 11">
            <a:extLst>
              <a:ext uri="{FF2B5EF4-FFF2-40B4-BE49-F238E27FC236}">
                <a16:creationId xmlns:a16="http://schemas.microsoft.com/office/drawing/2014/main" id="{86F6BCEE-A717-5E60-4D19-1A16D816ADDC}"/>
              </a:ext>
            </a:extLst>
          </p:cNvPr>
          <p:cNvSpPr txBox="1"/>
          <p:nvPr/>
        </p:nvSpPr>
        <p:spPr>
          <a:xfrm>
            <a:off x="1684721" y="2211137"/>
            <a:ext cx="7493437" cy="369332"/>
          </a:xfrm>
          <a:prstGeom prst="rect">
            <a:avLst/>
          </a:prstGeom>
          <a:noFill/>
        </p:spPr>
        <p:txBody>
          <a:bodyPr wrap="square">
            <a:spAutoFit/>
          </a:bodyPr>
          <a:lstStyle/>
          <a:p>
            <a:endParaRPr lang="en-US" dirty="0"/>
          </a:p>
        </p:txBody>
      </p:sp>
      <p:sp>
        <p:nvSpPr>
          <p:cNvPr id="9" name="TextBox 8">
            <a:extLst>
              <a:ext uri="{FF2B5EF4-FFF2-40B4-BE49-F238E27FC236}">
                <a16:creationId xmlns:a16="http://schemas.microsoft.com/office/drawing/2014/main" id="{9B5976DA-6635-F896-0DC7-E0F517FC2839}"/>
              </a:ext>
            </a:extLst>
          </p:cNvPr>
          <p:cNvSpPr txBox="1"/>
          <p:nvPr/>
        </p:nvSpPr>
        <p:spPr>
          <a:xfrm>
            <a:off x="2493821" y="1606757"/>
            <a:ext cx="8364677" cy="2154436"/>
          </a:xfrm>
          <a:prstGeom prst="rect">
            <a:avLst/>
          </a:prstGeom>
          <a:noFill/>
        </p:spPr>
        <p:txBody>
          <a:bodyPr wrap="square">
            <a:spAutoFit/>
          </a:bodyPr>
          <a:lstStyle/>
          <a:p>
            <a:endParaRPr lang="en-US" sz="2400" dirty="0">
              <a:latin typeface="Raleway" pitchFamily="2" charset="0"/>
            </a:endParaRPr>
          </a:p>
          <a:p>
            <a:endParaRPr lang="en-US" sz="2200" dirty="0">
              <a:solidFill>
                <a:srgbClr val="333333"/>
              </a:solidFill>
              <a:latin typeface="Raleway" pitchFamily="2" charset="0"/>
            </a:endParaRPr>
          </a:p>
          <a:p>
            <a:endParaRPr lang="en-US" sz="2200" dirty="0">
              <a:solidFill>
                <a:srgbClr val="333333"/>
              </a:solidFill>
              <a:latin typeface="Raleway" pitchFamily="2" charset="0"/>
            </a:endParaRPr>
          </a:p>
          <a:p>
            <a:endParaRPr lang="en-US" sz="2200" dirty="0">
              <a:solidFill>
                <a:srgbClr val="333333"/>
              </a:solidFill>
              <a:latin typeface="Raleway" pitchFamily="2" charset="0"/>
            </a:endParaRPr>
          </a:p>
          <a:p>
            <a:endParaRPr lang="en-US" sz="2200" dirty="0">
              <a:solidFill>
                <a:srgbClr val="333333"/>
              </a:solidFill>
              <a:latin typeface="Raleway" pitchFamily="2" charset="0"/>
            </a:endParaRPr>
          </a:p>
          <a:p>
            <a:endParaRPr lang="en-US" sz="2200" b="0" i="0" dirty="0">
              <a:solidFill>
                <a:srgbClr val="333333"/>
              </a:solidFill>
              <a:effectLst/>
              <a:latin typeface="Raleway" pitchFamily="2" charset="0"/>
            </a:endParaRPr>
          </a:p>
        </p:txBody>
      </p:sp>
      <p:pic>
        <p:nvPicPr>
          <p:cNvPr id="3" name="Picture 2" descr="A diagram of a human body&#10;&#10;AI-generated content may be incorrect.">
            <a:extLst>
              <a:ext uri="{FF2B5EF4-FFF2-40B4-BE49-F238E27FC236}">
                <a16:creationId xmlns:a16="http://schemas.microsoft.com/office/drawing/2014/main" id="{6CF88799-F673-B35E-F5F0-E79D29380C44}"/>
              </a:ext>
            </a:extLst>
          </p:cNvPr>
          <p:cNvPicPr>
            <a:picLocks noChangeAspect="1"/>
          </p:cNvPicPr>
          <p:nvPr/>
        </p:nvPicPr>
        <p:blipFill>
          <a:blip r:embed="rId6"/>
          <a:stretch>
            <a:fillRect/>
          </a:stretch>
        </p:blipFill>
        <p:spPr>
          <a:xfrm>
            <a:off x="2490931" y="2109654"/>
            <a:ext cx="8172589" cy="4251269"/>
          </a:xfrm>
          <a:prstGeom prst="rect">
            <a:avLst/>
          </a:prstGeom>
        </p:spPr>
      </p:pic>
    </p:spTree>
    <p:extLst>
      <p:ext uri="{BB962C8B-B14F-4D97-AF65-F5344CB8AC3E}">
        <p14:creationId xmlns:p14="http://schemas.microsoft.com/office/powerpoint/2010/main" val="2421568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12700" y="5116213"/>
            <a:ext cx="12204700" cy="1755000"/>
          </a:xfrm>
          <a:prstGeom prst="rect">
            <a:avLst/>
          </a:prstGeom>
        </p:spPr>
      </p:pic>
      <p:pic>
        <p:nvPicPr>
          <p:cNvPr id="19" name="Picture 18"/>
          <p:cNvPicPr>
            <a:picLocks noChangeAspect="1"/>
          </p:cNvPicPr>
          <p:nvPr/>
        </p:nvPicPr>
        <p:blipFill rotWithShape="1">
          <a:blip r:embed="rId4"/>
          <a:srcRect l="14474" t="67837" r="12613"/>
          <a:stretch/>
        </p:blipFill>
        <p:spPr>
          <a:xfrm>
            <a:off x="0" y="19991"/>
            <a:ext cx="12204700" cy="35941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sp>
        <p:nvSpPr>
          <p:cNvPr id="17" name="Footer Placeholder 3">
            <a:extLst>
              <a:ext uri="{FF2B5EF4-FFF2-40B4-BE49-F238E27FC236}">
                <a16:creationId xmlns:a16="http://schemas.microsoft.com/office/drawing/2014/main" id="{B726F016-5948-4005-B12B-CA32D5CF3E53}"/>
              </a:ext>
            </a:extLst>
          </p:cNvPr>
          <p:cNvSpPr>
            <a:spLocks noGrp="1"/>
          </p:cNvSpPr>
          <p:nvPr>
            <p:ph type="ftr" sz="quarter" idx="11"/>
          </p:nvPr>
        </p:nvSpPr>
        <p:spPr>
          <a:xfrm>
            <a:off x="3340956" y="6492876"/>
            <a:ext cx="5410200" cy="365124"/>
          </a:xfrm>
        </p:spPr>
        <p:txBody>
          <a:bodyPr/>
          <a:lstStyle/>
          <a:p>
            <a:r>
              <a:rPr lang="en-US">
                <a:solidFill>
                  <a:schemeClr val="tx1"/>
                </a:solidFill>
                <a:latin typeface="Raleway" panose="020B0503030101060003" pitchFamily="34" charset="0"/>
              </a:rPr>
              <a:t>Education Use Only    Not For Public Use</a:t>
            </a:r>
            <a:endParaRPr lang="en-US" dirty="0">
              <a:solidFill>
                <a:schemeClr val="tx1"/>
              </a:solidFill>
              <a:latin typeface="Raleway" panose="020B0503030101060003" pitchFamily="34" charset="0"/>
            </a:endParaRPr>
          </a:p>
        </p:txBody>
      </p:sp>
      <p:sp>
        <p:nvSpPr>
          <p:cNvPr id="23" name="Content Placeholder 2">
            <a:extLst>
              <a:ext uri="{FF2B5EF4-FFF2-40B4-BE49-F238E27FC236}">
                <a16:creationId xmlns:a16="http://schemas.microsoft.com/office/drawing/2014/main" id="{70B3B3BC-8A8E-43EC-9B04-95129A42B2DF}"/>
              </a:ext>
            </a:extLst>
          </p:cNvPr>
          <p:cNvSpPr txBox="1">
            <a:spLocks/>
          </p:cNvSpPr>
          <p:nvPr/>
        </p:nvSpPr>
        <p:spPr>
          <a:xfrm>
            <a:off x="869951" y="2457413"/>
            <a:ext cx="9835697" cy="35941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buFont typeface="Courier New" panose="02070309020205020404" pitchFamily="49" charset="0"/>
              <a:buChar char="o"/>
            </a:pPr>
            <a:r>
              <a:rPr lang="en-US" sz="2400" dirty="0">
                <a:latin typeface="Raleway" pitchFamily="2" charset="0"/>
              </a:rPr>
              <a:t>“Supports a healthy inflammaging response”</a:t>
            </a:r>
          </a:p>
          <a:p>
            <a:pPr marL="0" indent="0">
              <a:spcBef>
                <a:spcPts val="0"/>
              </a:spcBef>
              <a:buNone/>
            </a:pPr>
            <a:endParaRPr lang="en-US" sz="2400" dirty="0">
              <a:latin typeface="Raleway" pitchFamily="2" charset="0"/>
            </a:endParaRPr>
          </a:p>
          <a:p>
            <a:pPr marL="0" indent="0">
              <a:spcBef>
                <a:spcPts val="0"/>
              </a:spcBef>
              <a:buNone/>
            </a:pPr>
            <a:r>
              <a:rPr lang="en-US" sz="2400" b="0" i="0" dirty="0">
                <a:solidFill>
                  <a:srgbClr val="222222"/>
                </a:solidFill>
                <a:effectLst/>
                <a:latin typeface="Raleway" pitchFamily="2" charset="0"/>
              </a:rPr>
              <a:t>ve</a:t>
            </a:r>
            <a:r>
              <a:rPr lang="en-US" sz="2400" dirty="0">
                <a:solidFill>
                  <a:srgbClr val="222222"/>
                </a:solidFill>
                <a:latin typeface="Raleway" pitchFamily="2" charset="0"/>
              </a:rPr>
              <a:t>rsus</a:t>
            </a:r>
          </a:p>
          <a:p>
            <a:pPr marL="0" indent="0">
              <a:spcBef>
                <a:spcPts val="0"/>
              </a:spcBef>
              <a:buNone/>
            </a:pPr>
            <a:endParaRPr lang="en-US" sz="2400" dirty="0">
              <a:solidFill>
                <a:srgbClr val="222222"/>
              </a:solidFill>
              <a:latin typeface="Raleway" pitchFamily="2" charset="0"/>
            </a:endParaRPr>
          </a:p>
          <a:p>
            <a:pPr marL="0">
              <a:spcBef>
                <a:spcPts val="0"/>
              </a:spcBef>
              <a:buFont typeface="Courier New" panose="02070309020205020404" pitchFamily="49" charset="0"/>
              <a:buChar char="o"/>
            </a:pPr>
            <a:endParaRPr lang="en-US" sz="500" b="0" i="0" dirty="0">
              <a:solidFill>
                <a:srgbClr val="222222"/>
              </a:solidFill>
              <a:effectLst/>
              <a:latin typeface="Raleway" pitchFamily="2" charset="0"/>
            </a:endParaRPr>
          </a:p>
          <a:p>
            <a:pPr marL="0">
              <a:spcBef>
                <a:spcPts val="0"/>
              </a:spcBef>
              <a:buFont typeface="Courier New" panose="02070309020205020404" pitchFamily="49" charset="0"/>
              <a:buChar char="o"/>
            </a:pPr>
            <a:r>
              <a:rPr lang="en-US" sz="2400" b="0" i="0" dirty="0">
                <a:solidFill>
                  <a:srgbClr val="222222"/>
                </a:solidFill>
                <a:effectLst/>
                <a:latin typeface="Raleway" pitchFamily="2" charset="0"/>
              </a:rPr>
              <a:t>“Reduces inflammaging, an indication of chronic disease”</a:t>
            </a:r>
          </a:p>
          <a:p>
            <a:pPr marL="0" marR="0" indent="0" algn="l">
              <a:spcBef>
                <a:spcPts val="0"/>
              </a:spcBef>
              <a:spcAft>
                <a:spcPts val="0"/>
              </a:spcAft>
              <a:buNone/>
            </a:pPr>
            <a:endParaRPr lang="en-US" sz="2000" b="0" i="0" dirty="0">
              <a:solidFill>
                <a:srgbClr val="222222"/>
              </a:solidFill>
              <a:effectLst/>
              <a:latin typeface="Raleway" pitchFamily="2" charset="0"/>
            </a:endParaRPr>
          </a:p>
        </p:txBody>
      </p:sp>
      <p:sp>
        <p:nvSpPr>
          <p:cNvPr id="22" name="Title 1">
            <a:extLst>
              <a:ext uri="{FF2B5EF4-FFF2-40B4-BE49-F238E27FC236}">
                <a16:creationId xmlns:a16="http://schemas.microsoft.com/office/drawing/2014/main" id="{A9BBFA9F-D479-43C4-9651-B3EEA0537F09}"/>
              </a:ext>
            </a:extLst>
          </p:cNvPr>
          <p:cNvSpPr txBox="1">
            <a:spLocks/>
          </p:cNvSpPr>
          <p:nvPr/>
        </p:nvSpPr>
        <p:spPr>
          <a:xfrm>
            <a:off x="1219200" y="705775"/>
            <a:ext cx="9936480" cy="10468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6">
                    <a:lumMod val="50000"/>
                  </a:schemeClr>
                </a:solidFill>
                <a:latin typeface="Raleway" pitchFamily="2" charset="0"/>
              </a:rPr>
              <a:t>“Inflammaging”</a:t>
            </a:r>
            <a:r>
              <a:rPr lang="en-US" b="1" i="0" dirty="0">
                <a:solidFill>
                  <a:schemeClr val="accent6">
                    <a:lumMod val="50000"/>
                  </a:schemeClr>
                </a:solidFill>
                <a:effectLst/>
                <a:latin typeface="Raleway" pitchFamily="2" charset="0"/>
              </a:rPr>
              <a:t> </a:t>
            </a:r>
            <a:r>
              <a:rPr lang="en-US" b="1" i="0" dirty="0">
                <a:solidFill>
                  <a:schemeClr val="accent6"/>
                </a:solidFill>
                <a:effectLst/>
                <a:latin typeface="Raleway" pitchFamily="2" charset="0"/>
              </a:rPr>
              <a:t>Claims</a:t>
            </a:r>
          </a:p>
          <a:p>
            <a:pPr algn="ctr"/>
            <a:r>
              <a:rPr lang="en-US" sz="2400" b="1" dirty="0">
                <a:solidFill>
                  <a:srgbClr val="1F6134"/>
                </a:solidFill>
                <a:latin typeface="Raleway ExtraBold" panose="020B0903030101060003" pitchFamily="34" charset="0"/>
              </a:rPr>
              <a:t> </a:t>
            </a:r>
          </a:p>
        </p:txBody>
      </p:sp>
      <p:cxnSp>
        <p:nvCxnSpPr>
          <p:cNvPr id="24" name="Straight Connector 23"/>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6032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AB9E8-4043-9482-EA50-0CB5A4950D74}"/>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6DE0ED44-49B8-8BCA-A663-E80BC4885694}"/>
              </a:ext>
            </a:extLst>
          </p:cNvPr>
          <p:cNvPicPr>
            <a:picLocks noChangeAspect="1"/>
          </p:cNvPicPr>
          <p:nvPr/>
        </p:nvPicPr>
        <p:blipFill>
          <a:blip r:embed="rId3"/>
          <a:stretch>
            <a:fillRect/>
          </a:stretch>
        </p:blipFill>
        <p:spPr>
          <a:xfrm>
            <a:off x="-12700" y="5116213"/>
            <a:ext cx="12204700" cy="1755000"/>
          </a:xfrm>
          <a:prstGeom prst="rect">
            <a:avLst/>
          </a:prstGeom>
        </p:spPr>
      </p:pic>
      <p:pic>
        <p:nvPicPr>
          <p:cNvPr id="19" name="Picture 18">
            <a:extLst>
              <a:ext uri="{FF2B5EF4-FFF2-40B4-BE49-F238E27FC236}">
                <a16:creationId xmlns:a16="http://schemas.microsoft.com/office/drawing/2014/main" id="{9D038DC0-8D90-9A08-6C3F-4D087CF48E48}"/>
              </a:ext>
            </a:extLst>
          </p:cNvPr>
          <p:cNvPicPr>
            <a:picLocks noChangeAspect="1"/>
          </p:cNvPicPr>
          <p:nvPr/>
        </p:nvPicPr>
        <p:blipFill rotWithShape="1">
          <a:blip r:embed="rId4"/>
          <a:srcRect l="14474" t="67837" r="12613"/>
          <a:stretch/>
        </p:blipFill>
        <p:spPr>
          <a:xfrm>
            <a:off x="0" y="19991"/>
            <a:ext cx="12204700" cy="3594100"/>
          </a:xfrm>
          <a:prstGeom prst="rect">
            <a:avLst/>
          </a:prstGeom>
        </p:spPr>
      </p:pic>
      <p:pic>
        <p:nvPicPr>
          <p:cNvPr id="5" name="Picture 4">
            <a:extLst>
              <a:ext uri="{FF2B5EF4-FFF2-40B4-BE49-F238E27FC236}">
                <a16:creationId xmlns:a16="http://schemas.microsoft.com/office/drawing/2014/main" id="{432E3014-13F3-A1DF-97B7-8F312677C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a:extLst>
              <a:ext uri="{FF2B5EF4-FFF2-40B4-BE49-F238E27FC236}">
                <a16:creationId xmlns:a16="http://schemas.microsoft.com/office/drawing/2014/main" id="{71429D78-7ACF-38F9-1429-4CF5E43EAB73}"/>
              </a:ext>
            </a:extLst>
          </p:cNvPr>
          <p:cNvGrpSpPr/>
          <p:nvPr/>
        </p:nvGrpSpPr>
        <p:grpSpPr>
          <a:xfrm>
            <a:off x="11607800" y="547024"/>
            <a:ext cx="143933" cy="317502"/>
            <a:chOff x="11607800" y="547024"/>
            <a:chExt cx="143933" cy="317502"/>
          </a:xfrm>
        </p:grpSpPr>
        <p:sp>
          <p:nvSpPr>
            <p:cNvPr id="7" name="Oval 6">
              <a:extLst>
                <a:ext uri="{FF2B5EF4-FFF2-40B4-BE49-F238E27FC236}">
                  <a16:creationId xmlns:a16="http://schemas.microsoft.com/office/drawing/2014/main" id="{029EA155-2804-1415-64FC-2C936E3ABA2C}"/>
                </a:ext>
              </a:extLst>
            </p:cNvPr>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B596F97-42B9-DD44-B76D-70A1E1A80768}"/>
                </a:ext>
              </a:extLst>
            </p:cNvPr>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C326191-3FBB-9B61-0A60-58A3FB2A1A77}"/>
              </a:ext>
            </a:extLst>
          </p:cNvPr>
          <p:cNvGrpSpPr/>
          <p:nvPr/>
        </p:nvGrpSpPr>
        <p:grpSpPr>
          <a:xfrm>
            <a:off x="-111544" y="6323952"/>
            <a:ext cx="12303544" cy="261610"/>
            <a:chOff x="-111544" y="6323952"/>
            <a:chExt cx="12303544" cy="261610"/>
          </a:xfrm>
        </p:grpSpPr>
        <p:sp>
          <p:nvSpPr>
            <p:cNvPr id="6" name="TextBox 5">
              <a:extLst>
                <a:ext uri="{FF2B5EF4-FFF2-40B4-BE49-F238E27FC236}">
                  <a16:creationId xmlns:a16="http://schemas.microsoft.com/office/drawing/2014/main" id="{56D81CEA-910B-54E6-E507-42F2804736FC}"/>
                </a:ext>
              </a:extLst>
            </p:cNvPr>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a:extLst>
                <a:ext uri="{FF2B5EF4-FFF2-40B4-BE49-F238E27FC236}">
                  <a16:creationId xmlns:a16="http://schemas.microsoft.com/office/drawing/2014/main" id="{E352ED30-DB49-2149-E6C5-20793E43C89C}"/>
                </a:ext>
              </a:extLst>
            </p:cNvPr>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a:extLst>
                <a:ext uri="{FF2B5EF4-FFF2-40B4-BE49-F238E27FC236}">
                  <a16:creationId xmlns:a16="http://schemas.microsoft.com/office/drawing/2014/main" id="{D7197D33-4138-6C79-8A97-77385FD246AC}"/>
                </a:ext>
              </a:extLst>
            </p:cNvPr>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sp>
        <p:nvSpPr>
          <p:cNvPr id="17" name="Footer Placeholder 3">
            <a:extLst>
              <a:ext uri="{FF2B5EF4-FFF2-40B4-BE49-F238E27FC236}">
                <a16:creationId xmlns:a16="http://schemas.microsoft.com/office/drawing/2014/main" id="{317C108E-808A-A9F7-88E0-F97D3B0AA56B}"/>
              </a:ext>
            </a:extLst>
          </p:cNvPr>
          <p:cNvSpPr>
            <a:spLocks noGrp="1"/>
          </p:cNvSpPr>
          <p:nvPr>
            <p:ph type="ftr" sz="quarter" idx="11"/>
          </p:nvPr>
        </p:nvSpPr>
        <p:spPr>
          <a:xfrm>
            <a:off x="3340956" y="6492876"/>
            <a:ext cx="5410200" cy="365124"/>
          </a:xfrm>
        </p:spPr>
        <p:txBody>
          <a:bodyPr/>
          <a:lstStyle/>
          <a:p>
            <a:r>
              <a:rPr lang="en-US">
                <a:solidFill>
                  <a:schemeClr val="tx1"/>
                </a:solidFill>
                <a:latin typeface="Raleway" panose="020B0503030101060003" pitchFamily="34" charset="0"/>
              </a:rPr>
              <a:t>Education Use Only    Not For Public Use</a:t>
            </a:r>
            <a:endParaRPr lang="en-US" dirty="0">
              <a:solidFill>
                <a:schemeClr val="tx1"/>
              </a:solidFill>
              <a:latin typeface="Raleway" panose="020B0503030101060003" pitchFamily="34" charset="0"/>
            </a:endParaRPr>
          </a:p>
        </p:txBody>
      </p:sp>
      <p:sp>
        <p:nvSpPr>
          <p:cNvPr id="23" name="Content Placeholder 2">
            <a:extLst>
              <a:ext uri="{FF2B5EF4-FFF2-40B4-BE49-F238E27FC236}">
                <a16:creationId xmlns:a16="http://schemas.microsoft.com/office/drawing/2014/main" id="{E19EF868-B234-2600-AB21-5216D0E4C59C}"/>
              </a:ext>
            </a:extLst>
          </p:cNvPr>
          <p:cNvSpPr txBox="1">
            <a:spLocks/>
          </p:cNvSpPr>
          <p:nvPr/>
        </p:nvSpPr>
        <p:spPr>
          <a:xfrm>
            <a:off x="869951" y="2457413"/>
            <a:ext cx="9835697" cy="35941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a:spcBef>
                <a:spcPts val="0"/>
              </a:spcBef>
              <a:spcAft>
                <a:spcPts val="0"/>
              </a:spcAft>
              <a:buNone/>
            </a:pPr>
            <a:endParaRPr lang="en-US" sz="2000" b="0" i="0" dirty="0">
              <a:solidFill>
                <a:srgbClr val="222222"/>
              </a:solidFill>
              <a:effectLst/>
              <a:latin typeface="Raleway" pitchFamily="2" charset="0"/>
            </a:endParaRPr>
          </a:p>
        </p:txBody>
      </p:sp>
      <p:sp>
        <p:nvSpPr>
          <p:cNvPr id="22" name="Title 1">
            <a:extLst>
              <a:ext uri="{FF2B5EF4-FFF2-40B4-BE49-F238E27FC236}">
                <a16:creationId xmlns:a16="http://schemas.microsoft.com/office/drawing/2014/main" id="{80AB49C0-437C-31AD-36C7-CCDB98033A28}"/>
              </a:ext>
            </a:extLst>
          </p:cNvPr>
          <p:cNvSpPr txBox="1">
            <a:spLocks/>
          </p:cNvSpPr>
          <p:nvPr/>
        </p:nvSpPr>
        <p:spPr>
          <a:xfrm>
            <a:off x="1219200" y="705775"/>
            <a:ext cx="9936480" cy="10468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6">
                    <a:lumMod val="50000"/>
                  </a:schemeClr>
                </a:solidFill>
                <a:latin typeface="Raleway" pitchFamily="2" charset="0"/>
              </a:rPr>
              <a:t>Telomere</a:t>
            </a:r>
            <a:r>
              <a:rPr lang="en-US" b="1" dirty="0">
                <a:solidFill>
                  <a:schemeClr val="accent6"/>
                </a:solidFill>
                <a:latin typeface="Raleway" pitchFamily="2" charset="0"/>
              </a:rPr>
              <a:t> </a:t>
            </a:r>
            <a:r>
              <a:rPr lang="en-US" b="1" i="0" dirty="0">
                <a:solidFill>
                  <a:schemeClr val="accent6"/>
                </a:solidFill>
                <a:effectLst/>
                <a:latin typeface="Raleway" pitchFamily="2" charset="0"/>
              </a:rPr>
              <a:t>Claims</a:t>
            </a:r>
          </a:p>
          <a:p>
            <a:pPr algn="ctr"/>
            <a:r>
              <a:rPr lang="en-US" sz="2400" b="1" dirty="0">
                <a:solidFill>
                  <a:srgbClr val="1F6134"/>
                </a:solidFill>
                <a:latin typeface="Raleway ExtraBold" panose="020B0903030101060003" pitchFamily="34" charset="0"/>
              </a:rPr>
              <a:t> </a:t>
            </a:r>
          </a:p>
        </p:txBody>
      </p:sp>
      <p:cxnSp>
        <p:nvCxnSpPr>
          <p:cNvPr id="24" name="Straight Connector 23">
            <a:extLst>
              <a:ext uri="{FF2B5EF4-FFF2-40B4-BE49-F238E27FC236}">
                <a16:creationId xmlns:a16="http://schemas.microsoft.com/office/drawing/2014/main" id="{A29BEA9D-43F7-A694-B141-729BAB664D15}"/>
              </a:ext>
            </a:extLst>
          </p:cNvPr>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pic>
        <p:nvPicPr>
          <p:cNvPr id="3" name="Picture 2" descr="A close-up of a sign&#10;&#10;AI-generated content may be incorrect.">
            <a:extLst>
              <a:ext uri="{FF2B5EF4-FFF2-40B4-BE49-F238E27FC236}">
                <a16:creationId xmlns:a16="http://schemas.microsoft.com/office/drawing/2014/main" id="{DB145023-39E2-0011-6BCC-0BEA7B2094C7}"/>
              </a:ext>
            </a:extLst>
          </p:cNvPr>
          <p:cNvPicPr>
            <a:picLocks noChangeAspect="1"/>
          </p:cNvPicPr>
          <p:nvPr/>
        </p:nvPicPr>
        <p:blipFill>
          <a:blip r:embed="rId6"/>
          <a:stretch>
            <a:fillRect/>
          </a:stretch>
        </p:blipFill>
        <p:spPr>
          <a:xfrm>
            <a:off x="915011" y="2298955"/>
            <a:ext cx="10803303" cy="1865466"/>
          </a:xfrm>
          <a:prstGeom prst="rect">
            <a:avLst/>
          </a:prstGeom>
        </p:spPr>
      </p:pic>
    </p:spTree>
    <p:extLst>
      <p:ext uri="{BB962C8B-B14F-4D97-AF65-F5344CB8AC3E}">
        <p14:creationId xmlns:p14="http://schemas.microsoft.com/office/powerpoint/2010/main" val="256572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3624" b="84718"/>
          <a:stretch/>
        </p:blipFill>
        <p:spPr>
          <a:xfrm>
            <a:off x="8758" y="-25116"/>
            <a:ext cx="12209516" cy="128554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24" b="29159"/>
          <a:stretch/>
        </p:blipFill>
        <p:spPr>
          <a:xfrm>
            <a:off x="17516" y="873455"/>
            <a:ext cx="12209516" cy="5959145"/>
          </a:xfrm>
          <a:prstGeom prst="rect">
            <a:avLst/>
          </a:prstGeom>
        </p:spPr>
      </p:pic>
      <p:sp>
        <p:nvSpPr>
          <p:cNvPr id="39" name="Rectangle 38"/>
          <p:cNvSpPr/>
          <p:nvPr/>
        </p:nvSpPr>
        <p:spPr>
          <a:xfrm>
            <a:off x="4816" y="-12237"/>
            <a:ext cx="12222216" cy="6858000"/>
          </a:xfrm>
          <a:prstGeom prst="rect">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A9BBFA9F-D479-43C4-9651-B3EEA0537F09}"/>
              </a:ext>
            </a:extLst>
          </p:cNvPr>
          <p:cNvSpPr txBox="1">
            <a:spLocks/>
          </p:cNvSpPr>
          <p:nvPr/>
        </p:nvSpPr>
        <p:spPr>
          <a:xfrm>
            <a:off x="398213" y="821762"/>
            <a:ext cx="11382873" cy="1507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“Better Than Drugs” Statements </a:t>
            </a:r>
            <a:r>
              <a:rPr lang="en-US" b="1" dirty="0">
                <a:solidFill>
                  <a:srgbClr val="8ABF40"/>
                </a:solidFill>
                <a:latin typeface="Raleway ExtraBold" panose="020B0903030101060003" pitchFamily="34" charset="0"/>
              </a:rPr>
              <a:t>= Risky</a:t>
            </a:r>
          </a:p>
          <a:p>
            <a:pPr algn="ctr"/>
            <a:endParaRPr lang="en-US" b="1" dirty="0">
              <a:solidFill>
                <a:srgbClr val="8ABF40"/>
              </a:solidFill>
              <a:latin typeface="Raleway ExtraBold" panose="020B0903030101060003" pitchFamily="34" charset="0"/>
            </a:endParaRPr>
          </a:p>
        </p:txBody>
      </p:sp>
      <p:sp>
        <p:nvSpPr>
          <p:cNvPr id="23" name="Footer Placeholder 3">
            <a:extLst>
              <a:ext uri="{FF2B5EF4-FFF2-40B4-BE49-F238E27FC236}">
                <a16:creationId xmlns:a16="http://schemas.microsoft.com/office/drawing/2014/main" id="{B726F016-5948-4005-B12B-CA32D5CF3E53}"/>
              </a:ext>
            </a:extLst>
          </p:cNvPr>
          <p:cNvSpPr>
            <a:spLocks noGrp="1"/>
          </p:cNvSpPr>
          <p:nvPr>
            <p:ph type="ftr" sz="quarter" idx="11"/>
          </p:nvPr>
        </p:nvSpPr>
        <p:spPr>
          <a:xfrm rot="16200000">
            <a:off x="9140948" y="3272301"/>
            <a:ext cx="5410200" cy="36512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Raleway" panose="020B0503030101060003" pitchFamily="34" charset="0"/>
              </a:rPr>
              <a:t>Education Use Only</a:t>
            </a:r>
          </a:p>
        </p:txBody>
      </p:sp>
      <p:sp>
        <p:nvSpPr>
          <p:cNvPr id="38" name="Rounded Rectangle 37">
            <a:extLst>
              <a:ext uri="{FF2B5EF4-FFF2-40B4-BE49-F238E27FC236}">
                <a16:creationId xmlns:a16="http://schemas.microsoft.com/office/drawing/2014/main" id="{8426C54C-0C51-7747-B99C-3BC363306A4B}"/>
              </a:ext>
            </a:extLst>
          </p:cNvPr>
          <p:cNvSpPr/>
          <p:nvPr/>
        </p:nvSpPr>
        <p:spPr>
          <a:xfrm>
            <a:off x="538286" y="1918489"/>
            <a:ext cx="11125200" cy="721726"/>
          </a:xfrm>
          <a:prstGeom prst="roundRect">
            <a:avLst>
              <a:gd name="adj" fmla="val 22549"/>
            </a:avLst>
          </a:prstGeom>
          <a:solidFill>
            <a:srgbClr val="86BC25"/>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40CC144-CAC4-CFC3-A496-0D4C914F8975}"/>
              </a:ext>
            </a:extLst>
          </p:cNvPr>
          <p:cNvSpPr txBox="1"/>
          <p:nvPr/>
        </p:nvSpPr>
        <p:spPr>
          <a:xfrm>
            <a:off x="1004835" y="1853318"/>
            <a:ext cx="9431843" cy="646331"/>
          </a:xfrm>
          <a:prstGeom prst="rect">
            <a:avLst/>
          </a:prstGeom>
          <a:noFill/>
        </p:spPr>
        <p:txBody>
          <a:bodyPr wrap="square" rtlCol="0">
            <a:spAutoFit/>
          </a:bodyPr>
          <a:lstStyle/>
          <a:p>
            <a:endParaRPr lang="en-US" b="1" dirty="0"/>
          </a:p>
          <a:p>
            <a:r>
              <a:rPr lang="en-US" b="1" dirty="0">
                <a:solidFill>
                  <a:schemeClr val="bg1"/>
                </a:solidFill>
                <a:latin typeface="Raleway" panose="020B0503030101060003" pitchFamily="34" charset="0"/>
              </a:rPr>
              <a:t>FDA Warning Letter: </a:t>
            </a:r>
            <a:r>
              <a:rPr lang="en-US" b="1" i="0" dirty="0">
                <a:solidFill>
                  <a:schemeClr val="bg1"/>
                </a:solidFill>
                <a:effectLst/>
                <a:latin typeface="Raleway" panose="020B0503030101060003" pitchFamily="34" charset="0"/>
              </a:rPr>
              <a:t>JLM </a:t>
            </a:r>
            <a:r>
              <a:rPr lang="en-US" b="1" i="0" dirty="0" err="1">
                <a:solidFill>
                  <a:schemeClr val="bg1"/>
                </a:solidFill>
                <a:effectLst/>
                <a:latin typeface="Raleway" panose="020B0503030101060003" pitchFamily="34" charset="0"/>
              </a:rPr>
              <a:t>Nutritionals</a:t>
            </a:r>
            <a:r>
              <a:rPr lang="en-US" b="1" i="0" dirty="0">
                <a:solidFill>
                  <a:schemeClr val="bg1"/>
                </a:solidFill>
                <a:effectLst/>
                <a:latin typeface="Raleway" panose="020B0503030101060003" pitchFamily="34" charset="0"/>
              </a:rPr>
              <a:t>, Inc. dba JLM Nutrition—Super Naturals Health</a:t>
            </a:r>
            <a:endParaRPr lang="en-US" b="1" dirty="0">
              <a:solidFill>
                <a:schemeClr val="bg1"/>
              </a:solidFill>
              <a:latin typeface="Raleway" panose="020B0503030101060003" pitchFamily="34" charset="0"/>
            </a:endParaRPr>
          </a:p>
        </p:txBody>
      </p:sp>
      <p:sp>
        <p:nvSpPr>
          <p:cNvPr id="41" name="TextBox 4">
            <a:extLst>
              <a:ext uri="{FF2B5EF4-FFF2-40B4-BE49-F238E27FC236}">
                <a16:creationId xmlns:a16="http://schemas.microsoft.com/office/drawing/2014/main" id="{440CC144-CAC4-CFC3-A496-0D4C914F8975}"/>
              </a:ext>
            </a:extLst>
          </p:cNvPr>
          <p:cNvSpPr txBox="1"/>
          <p:nvPr/>
        </p:nvSpPr>
        <p:spPr>
          <a:xfrm>
            <a:off x="1004835" y="3030368"/>
            <a:ext cx="9588500" cy="2031325"/>
          </a:xfrm>
          <a:prstGeom prst="rect">
            <a:avLst/>
          </a:prstGeom>
          <a:noFill/>
        </p:spPr>
        <p:txBody>
          <a:bodyPr wrap="square" rtlCol="0">
            <a:spAutoFit/>
          </a:bodyPr>
          <a:lstStyle/>
          <a:p>
            <a:pPr marL="0" marR="0">
              <a:spcBef>
                <a:spcPts val="0"/>
              </a:spcBef>
              <a:spcAft>
                <a:spcPts val="0"/>
              </a:spcAft>
            </a:pPr>
            <a:r>
              <a:rPr lang="en-US" sz="1800" kern="1200"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On your blog "Natural IBS Treatment Versus Prescription Treatment For IBS Symptoms"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page: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 "On 04/25/16, Jordyn in Los Angeles wrote: . . . I have been suffering for about a year now with IBS-D. . . . I was then diagnosed with IBS-D. I had no idea that IBS could be so debilitating. . .Luckily I found IBS Formula! </a:t>
            </a:r>
            <a:r>
              <a:rPr lang="en-US" sz="1800" kern="1200" dirty="0">
                <a:solidFill>
                  <a:srgbClr val="000000"/>
                </a:solidFill>
                <a:effectLst/>
                <a:highlight>
                  <a:srgbClr val="FFFF00"/>
                </a:highlight>
                <a:latin typeface="Raleway" panose="020B0503030101060003" pitchFamily="34" charset="0"/>
                <a:ea typeface="Times New Roman" panose="02020603050405020304" pitchFamily="18" charset="0"/>
                <a:cs typeface="Arial" panose="020B0604020202020204" pitchFamily="34" charset="0"/>
              </a:rPr>
              <a:t>I have been off my medications and on this formula for a month. </a:t>
            </a:r>
            <a:r>
              <a:rPr lang="en-US" sz="1800" kern="1200" dirty="0">
                <a:solidFill>
                  <a:srgbClr val="000000"/>
                </a:solidFill>
                <a:effectLst/>
                <a:latin typeface="Raleway" panose="020B0503030101060003" pitchFamily="34" charset="0"/>
                <a:ea typeface="Times New Roman" panose="02020603050405020304" pitchFamily="18" charset="0"/>
                <a:cs typeface="Arial" panose="020B0604020202020204" pitchFamily="34" charset="0"/>
              </a:rPr>
              <a:t>An entire month of no issues, no stomach pains, no missed days of work."</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069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 name="Picture 3"/>
          <p:cNvPicPr>
            <a:picLocks noChangeAspect="1"/>
          </p:cNvPicPr>
          <p:nvPr/>
        </p:nvPicPr>
        <p:blipFill>
          <a:blip r:embed="rId4"/>
          <a:stretch>
            <a:fillRect/>
          </a:stretch>
        </p:blipFill>
        <p:spPr>
          <a:xfrm>
            <a:off x="-12700" y="5103000"/>
            <a:ext cx="12204700" cy="1755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A9BBFA9F-D479-43C4-9651-B3EEA0537F09}"/>
              </a:ext>
            </a:extLst>
          </p:cNvPr>
          <p:cNvSpPr txBox="1">
            <a:spLocks/>
          </p:cNvSpPr>
          <p:nvPr/>
        </p:nvSpPr>
        <p:spPr>
          <a:xfrm>
            <a:off x="-12699" y="403242"/>
            <a:ext cx="12204700" cy="21174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6">
                    <a:lumMod val="50000"/>
                  </a:schemeClr>
                </a:solidFill>
                <a:latin typeface="Raleway ExtraBold" panose="020B0903030101060003" pitchFamily="34" charset="0"/>
              </a:rPr>
              <a:t>Testimonials &amp; Product </a:t>
            </a:r>
          </a:p>
          <a:p>
            <a:pPr algn="ctr"/>
            <a:r>
              <a:rPr lang="en-US" b="1" dirty="0">
                <a:solidFill>
                  <a:srgbClr val="8ABF40"/>
                </a:solidFill>
                <a:latin typeface="Raleway ExtraBold" panose="020B0903030101060003" pitchFamily="34" charset="0"/>
              </a:rPr>
              <a:t>  Reviews Can Be Claims</a:t>
            </a:r>
          </a:p>
        </p:txBody>
      </p:sp>
      <p:pic>
        <p:nvPicPr>
          <p:cNvPr id="27" name="Picture 26">
            <a:extLst>
              <a:ext uri="{FF2B5EF4-FFF2-40B4-BE49-F238E27FC236}">
                <a16:creationId xmlns:a16="http://schemas.microsoft.com/office/drawing/2014/main" id="{9C805386-64FA-4930-9E97-16A2330091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1835" y="705775"/>
            <a:ext cx="1201038" cy="1201038"/>
          </a:xfrm>
          <a:prstGeom prst="rect">
            <a:avLst/>
          </a:prstGeom>
        </p:spPr>
      </p:pic>
      <p:pic>
        <p:nvPicPr>
          <p:cNvPr id="21" name="Picture 20" descr="A close up of a sign&#10;&#10;Description generated with high confidence">
            <a:extLst>
              <a:ext uri="{FF2B5EF4-FFF2-40B4-BE49-F238E27FC236}">
                <a16:creationId xmlns:a16="http://schemas.microsoft.com/office/drawing/2014/main" id="{0036C1DD-B719-4230-8B91-E2B6829F51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8839" y="618990"/>
            <a:ext cx="1498961" cy="1498961"/>
          </a:xfrm>
          <a:prstGeom prst="rect">
            <a:avLst/>
          </a:prstGeom>
        </p:spPr>
      </p:pic>
      <p:sp>
        <p:nvSpPr>
          <p:cNvPr id="17" name="Footer Placeholder 3">
            <a:extLst>
              <a:ext uri="{FF2B5EF4-FFF2-40B4-BE49-F238E27FC236}">
                <a16:creationId xmlns:a16="http://schemas.microsoft.com/office/drawing/2014/main" id="{B726F016-5948-4005-B12B-CA32D5CF3E53}"/>
              </a:ext>
            </a:extLst>
          </p:cNvPr>
          <p:cNvSpPr>
            <a:spLocks noGrp="1"/>
          </p:cNvSpPr>
          <p:nvPr>
            <p:ph type="ftr" sz="quarter" idx="11"/>
          </p:nvPr>
        </p:nvSpPr>
        <p:spPr>
          <a:xfrm>
            <a:off x="3018065" y="6546497"/>
            <a:ext cx="6264047" cy="262679"/>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    Not For Public Use</a:t>
            </a:r>
          </a:p>
        </p:txBody>
      </p:sp>
      <p:sp>
        <p:nvSpPr>
          <p:cNvPr id="2" name="TextBox 1">
            <a:extLst>
              <a:ext uri="{FF2B5EF4-FFF2-40B4-BE49-F238E27FC236}">
                <a16:creationId xmlns:a16="http://schemas.microsoft.com/office/drawing/2014/main" id="{A621F886-3B1E-36AE-4295-0D1C35370807}"/>
              </a:ext>
            </a:extLst>
          </p:cNvPr>
          <p:cNvSpPr txBox="1"/>
          <p:nvPr/>
        </p:nvSpPr>
        <p:spPr>
          <a:xfrm>
            <a:off x="1746196" y="2052164"/>
            <a:ext cx="9128234" cy="2985433"/>
          </a:xfrm>
          <a:prstGeom prst="rect">
            <a:avLst/>
          </a:prstGeom>
          <a:noFill/>
        </p:spPr>
        <p:txBody>
          <a:bodyPr wrap="square" rtlCol="0">
            <a:spAutoFit/>
          </a:bodyPr>
          <a:lstStyle/>
          <a:p>
            <a:r>
              <a:rPr lang="en-US" sz="2000" b="0" i="0" dirty="0" err="1">
                <a:solidFill>
                  <a:srgbClr val="333333"/>
                </a:solidFill>
                <a:effectLst/>
                <a:latin typeface="Raleway" pitchFamily="2" charset="0"/>
              </a:rPr>
              <a:t>BergaMet</a:t>
            </a:r>
            <a:r>
              <a:rPr lang="en-US" sz="2000" b="0" i="0" dirty="0">
                <a:solidFill>
                  <a:srgbClr val="333333"/>
                </a:solidFill>
                <a:effectLst/>
                <a:latin typeface="Raleway" pitchFamily="2" charset="0"/>
              </a:rPr>
              <a:t> North America LLC</a:t>
            </a:r>
            <a:r>
              <a:rPr lang="en-US" sz="2000" dirty="0">
                <a:latin typeface="Raleway" pitchFamily="2" charset="0"/>
              </a:rPr>
              <a:t> </a:t>
            </a:r>
            <a:r>
              <a:rPr lang="en-US" sz="2000" dirty="0" err="1">
                <a:latin typeface="Raleway" pitchFamily="2" charset="0"/>
              </a:rPr>
              <a:t>LLC</a:t>
            </a:r>
            <a:r>
              <a:rPr lang="en-US" sz="2000" dirty="0">
                <a:latin typeface="Raleway" pitchFamily="2" charset="0"/>
              </a:rPr>
              <a:t>, FDA Warning Letter </a:t>
            </a:r>
          </a:p>
          <a:p>
            <a:pPr algn="l">
              <a:buFont typeface="Arial" panose="020B0604020202020204" pitchFamily="34" charset="0"/>
              <a:buChar char="•"/>
            </a:pPr>
            <a:endParaRPr lang="en-US" sz="2400" b="0" i="0" dirty="0">
              <a:solidFill>
                <a:srgbClr val="333333"/>
              </a:solidFill>
              <a:effectLst/>
              <a:latin typeface="Raleway" pitchFamily="2" charset="0"/>
            </a:endParaRPr>
          </a:p>
          <a:p>
            <a:pPr algn="l">
              <a:buFont typeface="Arial" panose="020B0604020202020204" pitchFamily="34" charset="0"/>
              <a:buChar char="•"/>
            </a:pPr>
            <a:r>
              <a:rPr lang="en-US" sz="2400" b="0" i="0" dirty="0">
                <a:solidFill>
                  <a:srgbClr val="333333"/>
                </a:solidFill>
                <a:effectLst/>
                <a:latin typeface="Raleway" pitchFamily="2" charset="0"/>
              </a:rPr>
              <a:t>On your testimonial page</a:t>
            </a:r>
          </a:p>
          <a:p>
            <a:pPr algn="l"/>
            <a:r>
              <a:rPr lang="en-US" sz="2400" b="0" i="0" dirty="0">
                <a:solidFill>
                  <a:srgbClr val="333333"/>
                </a:solidFill>
                <a:effectLst/>
                <a:latin typeface="Raleway" pitchFamily="2" charset="0"/>
              </a:rPr>
              <a:t> “Love Cholesterol Command! My </a:t>
            </a:r>
            <a:r>
              <a:rPr lang="en-US" sz="2400" b="0" i="0" dirty="0" err="1">
                <a:solidFill>
                  <a:srgbClr val="333333"/>
                </a:solidFill>
                <a:effectLst/>
                <a:latin typeface="Raleway" pitchFamily="2" charset="0"/>
              </a:rPr>
              <a:t>ldl</a:t>
            </a:r>
            <a:r>
              <a:rPr lang="en-US" sz="2400" b="0" i="0" dirty="0">
                <a:solidFill>
                  <a:srgbClr val="333333"/>
                </a:solidFill>
                <a:effectLst/>
                <a:latin typeface="Raleway" pitchFamily="2" charset="0"/>
              </a:rPr>
              <a:t> is down 28 points, my doctor was extremely surprised because I am allergic to statins so working on my cholesterol levels has been difficult until I found out about </a:t>
            </a:r>
            <a:r>
              <a:rPr lang="en-US" sz="2400" b="0" i="0" dirty="0" err="1">
                <a:solidFill>
                  <a:srgbClr val="333333"/>
                </a:solidFill>
                <a:effectLst/>
                <a:latin typeface="Raleway" pitchFamily="2" charset="0"/>
              </a:rPr>
              <a:t>BergaMet</a:t>
            </a:r>
            <a:r>
              <a:rPr lang="en-US" sz="2400" b="0" i="0" dirty="0">
                <a:solidFill>
                  <a:srgbClr val="333333"/>
                </a:solidFill>
                <a:effectLst/>
                <a:latin typeface="Raleway" pitchFamily="2" charset="0"/>
              </a:rPr>
              <a:t> ... haven’t seen my cholesterol this low in 15 years”</a:t>
            </a:r>
          </a:p>
        </p:txBody>
      </p:sp>
    </p:spTree>
    <p:extLst>
      <p:ext uri="{BB962C8B-B14F-4D97-AF65-F5344CB8AC3E}">
        <p14:creationId xmlns:p14="http://schemas.microsoft.com/office/powerpoint/2010/main" val="322496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3"/>
          <a:srcRect l="14474" t="67837" r="12613"/>
          <a:stretch/>
        </p:blipFill>
        <p:spPr>
          <a:xfrm>
            <a:off x="-12700" y="-21771"/>
            <a:ext cx="12204700" cy="3594100"/>
          </a:xfrm>
          <a:prstGeom prst="rect">
            <a:avLst/>
          </a:prstGeom>
        </p:spPr>
      </p:pic>
      <p:sp>
        <p:nvSpPr>
          <p:cNvPr id="30" name="Rounded Rectangle 29"/>
          <p:cNvSpPr/>
          <p:nvPr/>
        </p:nvSpPr>
        <p:spPr>
          <a:xfrm>
            <a:off x="-457200" y="970694"/>
            <a:ext cx="5610225" cy="713855"/>
          </a:xfrm>
          <a:prstGeom prst="roundRect">
            <a:avLst>
              <a:gd name="adj" fmla="val 50000"/>
            </a:avLst>
          </a:prstGeom>
          <a:solidFill>
            <a:srgbClr val="8A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2700" y="5103000"/>
            <a:ext cx="12204700" cy="1755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F5BC4A76-EAAF-40B5-A4F4-2141545584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921" r="15462"/>
          <a:stretch/>
        </p:blipFill>
        <p:spPr>
          <a:xfrm>
            <a:off x="8666075" y="433803"/>
            <a:ext cx="1828284" cy="1778242"/>
          </a:xfrm>
          <a:prstGeom prst="ellipse">
            <a:avLst/>
          </a:prstGeom>
          <a:ln w="57150">
            <a:solidFill>
              <a:srgbClr val="8ABF40"/>
            </a:solidFill>
          </a:ln>
        </p:spPr>
      </p:pic>
      <p:sp>
        <p:nvSpPr>
          <p:cNvPr id="13" name="Content Placeholder 2">
            <a:extLst>
              <a:ext uri="{FF2B5EF4-FFF2-40B4-BE49-F238E27FC236}">
                <a16:creationId xmlns:a16="http://schemas.microsoft.com/office/drawing/2014/main" id="{1AC68D06-4B63-4000-BF22-2EA317267185}"/>
              </a:ext>
            </a:extLst>
          </p:cNvPr>
          <p:cNvSpPr txBox="1">
            <a:spLocks/>
          </p:cNvSpPr>
          <p:nvPr/>
        </p:nvSpPr>
        <p:spPr>
          <a:xfrm>
            <a:off x="625404" y="1902655"/>
            <a:ext cx="7131593" cy="4464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Courier New" panose="02070309020205020404" pitchFamily="49" charset="0"/>
              <a:buChar char="o"/>
            </a:pPr>
            <a:r>
              <a:rPr lang="en-US" sz="1800" dirty="0">
                <a:latin typeface="Raleway" pitchFamily="2" charset="0"/>
              </a:rPr>
              <a:t>Principal:  Supplement Advisory Group</a:t>
            </a:r>
          </a:p>
          <a:p>
            <a:pPr>
              <a:lnSpc>
                <a:spcPct val="150000"/>
              </a:lnSpc>
              <a:buFont typeface="Courier New" panose="02070309020205020404" pitchFamily="49" charset="0"/>
              <a:buChar char="o"/>
            </a:pPr>
            <a:r>
              <a:rPr lang="en-US" sz="1800" dirty="0">
                <a:latin typeface="Raleway" pitchFamily="2" charset="0"/>
              </a:rPr>
              <a:t>Founder: Asa’s Regulatory Education Series </a:t>
            </a:r>
          </a:p>
          <a:p>
            <a:pPr>
              <a:lnSpc>
                <a:spcPct val="150000"/>
              </a:lnSpc>
              <a:buFont typeface="Courier New" panose="02070309020205020404" pitchFamily="49" charset="0"/>
              <a:buChar char="o"/>
            </a:pPr>
            <a:r>
              <a:rPr lang="en-US" sz="1800" dirty="0">
                <a:latin typeface="Raleway" pitchFamily="2" charset="0"/>
              </a:rPr>
              <a:t>American Herbal Products Association (AHPA)</a:t>
            </a:r>
          </a:p>
          <a:p>
            <a:pPr lvl="1">
              <a:lnSpc>
                <a:spcPct val="150000"/>
              </a:lnSpc>
              <a:buFont typeface="Courier New" panose="02070309020205020404" pitchFamily="49" charset="0"/>
              <a:buChar char="o"/>
            </a:pPr>
            <a:r>
              <a:rPr lang="en-US" sz="1400" dirty="0">
                <a:latin typeface="Raleway" pitchFamily="2" charset="0"/>
              </a:rPr>
              <a:t>Technology &amp; AI Innovation Committee Chair</a:t>
            </a:r>
          </a:p>
          <a:p>
            <a:pPr>
              <a:lnSpc>
                <a:spcPct val="150000"/>
              </a:lnSpc>
              <a:buFont typeface="Courier New" panose="02070309020205020404" pitchFamily="49" charset="0"/>
              <a:buChar char="o"/>
            </a:pPr>
            <a:r>
              <a:rPr lang="en-US" sz="1800" dirty="0">
                <a:latin typeface="Raleway" pitchFamily="2" charset="0"/>
              </a:rPr>
              <a:t>20+ Years Manufacturing/Marketing Supplements</a:t>
            </a:r>
          </a:p>
          <a:p>
            <a:pPr>
              <a:lnSpc>
                <a:spcPct val="150000"/>
              </a:lnSpc>
              <a:buFont typeface="Courier New" panose="02070309020205020404" pitchFamily="49" charset="0"/>
              <a:buChar char="o"/>
            </a:pPr>
            <a:r>
              <a:rPr lang="en-US" sz="1800" dirty="0">
                <a:latin typeface="Raleway" pitchFamily="2" charset="0"/>
              </a:rPr>
              <a:t>Warning Letter Wednesday: </a:t>
            </a:r>
          </a:p>
          <a:p>
            <a:pPr lvl="1">
              <a:lnSpc>
                <a:spcPct val="150000"/>
              </a:lnSpc>
              <a:buFont typeface="Courier New" panose="02070309020205020404" pitchFamily="49" charset="0"/>
              <a:buChar char="o"/>
            </a:pPr>
            <a:r>
              <a:rPr lang="en-US" sz="1400" dirty="0">
                <a:latin typeface="Raleway" pitchFamily="2" charset="0"/>
              </a:rPr>
              <a:t>Weekly regulatory post</a:t>
            </a:r>
          </a:p>
          <a:p>
            <a:pPr marL="0" indent="0">
              <a:lnSpc>
                <a:spcPct val="150000"/>
              </a:lnSpc>
              <a:buFont typeface="Arial" panose="020B0604020202020204" pitchFamily="34" charset="0"/>
              <a:buNone/>
            </a:pPr>
            <a:r>
              <a:rPr lang="en-US" sz="2000" dirty="0">
                <a:latin typeface="Raleway" pitchFamily="2" charset="0"/>
              </a:rPr>
              <a:t> 	</a:t>
            </a:r>
          </a:p>
          <a:p>
            <a:pPr>
              <a:lnSpc>
                <a:spcPct val="150000"/>
              </a:lnSpc>
            </a:pPr>
            <a:endParaRPr lang="en-US" sz="2000" dirty="0"/>
          </a:p>
        </p:txBody>
      </p:sp>
      <p:pic>
        <p:nvPicPr>
          <p:cNvPr id="15" name="Picture 2" descr="Five Components of Successful Global Payment Strategy — Nuvei | Payment  Technology Partn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3775" y="2807276"/>
            <a:ext cx="3352800" cy="68449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sp>
        <p:nvSpPr>
          <p:cNvPr id="14" name="Title 1">
            <a:extLst>
              <a:ext uri="{FF2B5EF4-FFF2-40B4-BE49-F238E27FC236}">
                <a16:creationId xmlns:a16="http://schemas.microsoft.com/office/drawing/2014/main" id="{C2B7B878-669C-456F-983E-015574B391D0}"/>
              </a:ext>
            </a:extLst>
          </p:cNvPr>
          <p:cNvSpPr txBox="1">
            <a:spLocks/>
          </p:cNvSpPr>
          <p:nvPr/>
        </p:nvSpPr>
        <p:spPr>
          <a:xfrm>
            <a:off x="625404" y="1001269"/>
            <a:ext cx="4267200" cy="9013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Raleway ExtraBold" panose="020B0903030101060003" pitchFamily="34" charset="0"/>
              </a:rPr>
              <a:t>Asa</a:t>
            </a:r>
            <a:r>
              <a:rPr lang="en-US" b="1" dirty="0">
                <a:solidFill>
                  <a:srgbClr val="1F6134"/>
                </a:solidFill>
                <a:latin typeface="Raleway ExtraBold" panose="020B0903030101060003" pitchFamily="34" charset="0"/>
              </a:rPr>
              <a:t> </a:t>
            </a:r>
            <a:r>
              <a:rPr lang="en-US" b="1" dirty="0" err="1">
                <a:solidFill>
                  <a:srgbClr val="1F6134"/>
                </a:solidFill>
                <a:latin typeface="Raleway ExtraBold" panose="020B0903030101060003" pitchFamily="34" charset="0"/>
              </a:rPr>
              <a:t>Waldstein</a:t>
            </a:r>
            <a:endParaRPr lang="en-US" b="1" dirty="0">
              <a:solidFill>
                <a:srgbClr val="1F6134"/>
              </a:solidFill>
              <a:latin typeface="Raleway ExtraBold" panose="020B0903030101060003" pitchFamily="34" charset="0"/>
            </a:endParaRPr>
          </a:p>
        </p:txBody>
      </p:sp>
      <p:cxnSp>
        <p:nvCxnSpPr>
          <p:cNvPr id="24" name="Straight Connector 23"/>
          <p:cNvCxnSpPr/>
          <p:nvPr/>
        </p:nvCxnSpPr>
        <p:spPr>
          <a:xfrm>
            <a:off x="428625" y="758692"/>
            <a:ext cx="0" cy="4861058"/>
          </a:xfrm>
          <a:prstGeom prst="line">
            <a:avLst/>
          </a:prstGeom>
          <a:ln/>
        </p:spPr>
        <p:style>
          <a:lnRef idx="3">
            <a:schemeClr val="accent6"/>
          </a:lnRef>
          <a:fillRef idx="0">
            <a:schemeClr val="accent6"/>
          </a:fillRef>
          <a:effectRef idx="2">
            <a:schemeClr val="accent6"/>
          </a:effectRef>
          <a:fontRef idx="minor">
            <a:schemeClr val="tx1"/>
          </a:fontRef>
        </p:style>
      </p:cxnSp>
      <p:pic>
        <p:nvPicPr>
          <p:cNvPr id="3" name="Picture 2" descr="A cartoon of a person wearing glasses and a suit&#10;&#10;AI-generated content may be incorrect.">
            <a:extLst>
              <a:ext uri="{FF2B5EF4-FFF2-40B4-BE49-F238E27FC236}">
                <a16:creationId xmlns:a16="http://schemas.microsoft.com/office/drawing/2014/main" id="{1A3F7C9C-C4B2-10E3-E985-D3D7F8AD57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4463" y="3959199"/>
            <a:ext cx="1901844" cy="1840163"/>
          </a:xfrm>
          <a:prstGeom prst="rect">
            <a:avLst/>
          </a:prstGeom>
        </p:spPr>
      </p:pic>
    </p:spTree>
    <p:extLst>
      <p:ext uri="{BB962C8B-B14F-4D97-AF65-F5344CB8AC3E}">
        <p14:creationId xmlns:p14="http://schemas.microsoft.com/office/powerpoint/2010/main" val="1938468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3624" b="84718"/>
          <a:stretch/>
        </p:blipFill>
        <p:spPr>
          <a:xfrm>
            <a:off x="8758" y="-25116"/>
            <a:ext cx="12209516" cy="128554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24" b="29159"/>
          <a:stretch/>
        </p:blipFill>
        <p:spPr>
          <a:xfrm>
            <a:off x="17516" y="873455"/>
            <a:ext cx="12209516" cy="5959145"/>
          </a:xfrm>
          <a:prstGeom prst="rect">
            <a:avLst/>
          </a:prstGeom>
        </p:spPr>
      </p:pic>
      <p:sp>
        <p:nvSpPr>
          <p:cNvPr id="39" name="Rectangle 38"/>
          <p:cNvSpPr/>
          <p:nvPr/>
        </p:nvSpPr>
        <p:spPr>
          <a:xfrm>
            <a:off x="4816" y="-25400"/>
            <a:ext cx="12222216" cy="6858000"/>
          </a:xfrm>
          <a:prstGeom prst="rect">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A9BBFA9F-D479-43C4-9651-B3EEA0537F09}"/>
              </a:ext>
            </a:extLst>
          </p:cNvPr>
          <p:cNvSpPr txBox="1">
            <a:spLocks/>
          </p:cNvSpPr>
          <p:nvPr/>
        </p:nvSpPr>
        <p:spPr>
          <a:xfrm>
            <a:off x="398213" y="821762"/>
            <a:ext cx="11382873" cy="15071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NAD Enforcement:</a:t>
            </a:r>
            <a:r>
              <a:rPr lang="en-US" b="1" dirty="0">
                <a:solidFill>
                  <a:srgbClr val="8ABF40"/>
                </a:solidFill>
                <a:latin typeface="Raleway ExtraBold" panose="020B0903030101060003" pitchFamily="34" charset="0"/>
              </a:rPr>
              <a:t> Anti Aging Company</a:t>
            </a:r>
          </a:p>
          <a:p>
            <a:pPr algn="ctr"/>
            <a:endParaRPr lang="en-US" b="1" dirty="0">
              <a:solidFill>
                <a:srgbClr val="8ABF40"/>
              </a:solidFill>
              <a:latin typeface="Raleway ExtraBold" panose="020B0903030101060003" pitchFamily="34" charset="0"/>
            </a:endParaRPr>
          </a:p>
        </p:txBody>
      </p:sp>
      <p:sp>
        <p:nvSpPr>
          <p:cNvPr id="23" name="Footer Placeholder 3">
            <a:extLst>
              <a:ext uri="{FF2B5EF4-FFF2-40B4-BE49-F238E27FC236}">
                <a16:creationId xmlns:a16="http://schemas.microsoft.com/office/drawing/2014/main" id="{B726F016-5948-4005-B12B-CA32D5CF3E53}"/>
              </a:ext>
            </a:extLst>
          </p:cNvPr>
          <p:cNvSpPr>
            <a:spLocks noGrp="1"/>
          </p:cNvSpPr>
          <p:nvPr>
            <p:ph type="ftr" sz="quarter" idx="11"/>
          </p:nvPr>
        </p:nvSpPr>
        <p:spPr>
          <a:xfrm rot="16200000">
            <a:off x="9140948" y="3272301"/>
            <a:ext cx="5410200" cy="36512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a:t>
            </a:r>
          </a:p>
        </p:txBody>
      </p:sp>
      <p:sp>
        <p:nvSpPr>
          <p:cNvPr id="38" name="Rounded Rectangle 37">
            <a:extLst>
              <a:ext uri="{FF2B5EF4-FFF2-40B4-BE49-F238E27FC236}">
                <a16:creationId xmlns:a16="http://schemas.microsoft.com/office/drawing/2014/main" id="{8426C54C-0C51-7747-B99C-3BC363306A4B}"/>
              </a:ext>
            </a:extLst>
          </p:cNvPr>
          <p:cNvSpPr/>
          <p:nvPr/>
        </p:nvSpPr>
        <p:spPr>
          <a:xfrm>
            <a:off x="538286" y="1918489"/>
            <a:ext cx="11125200" cy="721726"/>
          </a:xfrm>
          <a:prstGeom prst="roundRect">
            <a:avLst>
              <a:gd name="adj" fmla="val 22549"/>
            </a:avLst>
          </a:prstGeom>
          <a:solidFill>
            <a:srgbClr val="86BC25"/>
          </a:solidFill>
          <a:ln>
            <a:noFill/>
          </a:ln>
          <a:effectLst>
            <a:outerShdw blurRad="508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40CC144-CAC4-CFC3-A496-0D4C914F8975}"/>
              </a:ext>
            </a:extLst>
          </p:cNvPr>
          <p:cNvSpPr txBox="1"/>
          <p:nvPr/>
        </p:nvSpPr>
        <p:spPr>
          <a:xfrm>
            <a:off x="1004835" y="1853318"/>
            <a:ext cx="9431843" cy="646331"/>
          </a:xfrm>
          <a:prstGeom prst="rect">
            <a:avLst/>
          </a:prstGeom>
          <a:noFill/>
        </p:spPr>
        <p:txBody>
          <a:bodyPr wrap="square" rtlCol="0">
            <a:spAutoFit/>
          </a:bodyPr>
          <a:lstStyle/>
          <a:p>
            <a:pPr algn="ctr"/>
            <a:endParaRPr lang="en-US" b="1" dirty="0"/>
          </a:p>
          <a:p>
            <a:pPr algn="ctr"/>
            <a:r>
              <a:rPr lang="en-US" b="1" dirty="0">
                <a:solidFill>
                  <a:schemeClr val="bg1"/>
                </a:solidFill>
                <a:latin typeface="Raleway" panose="020B0503030101060003" pitchFamily="34" charset="0"/>
              </a:rPr>
              <a:t>              NAD Case: Root Wellness LLC, a/k/a Root Brands</a:t>
            </a:r>
          </a:p>
        </p:txBody>
      </p:sp>
      <p:pic>
        <p:nvPicPr>
          <p:cNvPr id="4" name="Picture 3">
            <a:extLst>
              <a:ext uri="{FF2B5EF4-FFF2-40B4-BE49-F238E27FC236}">
                <a16:creationId xmlns:a16="http://schemas.microsoft.com/office/drawing/2014/main" id="{DF289E1A-4F87-1456-DFC1-78DBDF415CA5}"/>
              </a:ext>
            </a:extLst>
          </p:cNvPr>
          <p:cNvPicPr>
            <a:picLocks noChangeAspect="1"/>
          </p:cNvPicPr>
          <p:nvPr/>
        </p:nvPicPr>
        <p:blipFill rotWithShape="1">
          <a:blip r:embed="rId5"/>
          <a:srcRect l="24492" t="32286" r="39991" b="38895"/>
          <a:stretch/>
        </p:blipFill>
        <p:spPr>
          <a:xfrm>
            <a:off x="1958941" y="2873094"/>
            <a:ext cx="8283891" cy="3262953"/>
          </a:xfrm>
          <a:prstGeom prst="rect">
            <a:avLst/>
          </a:prstGeom>
        </p:spPr>
      </p:pic>
    </p:spTree>
    <p:extLst>
      <p:ext uri="{BB962C8B-B14F-4D97-AF65-F5344CB8AC3E}">
        <p14:creationId xmlns:p14="http://schemas.microsoft.com/office/powerpoint/2010/main" val="8067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 name="Picture 3"/>
          <p:cNvPicPr>
            <a:picLocks noChangeAspect="1"/>
          </p:cNvPicPr>
          <p:nvPr/>
        </p:nvPicPr>
        <p:blipFill>
          <a:blip r:embed="rId4"/>
          <a:stretch>
            <a:fillRect/>
          </a:stretch>
        </p:blipFill>
        <p:spPr>
          <a:xfrm>
            <a:off x="-12700" y="5103000"/>
            <a:ext cx="12204700" cy="1755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A9BBFA9F-D479-43C4-9651-B3EEA0537F09}"/>
              </a:ext>
            </a:extLst>
          </p:cNvPr>
          <p:cNvSpPr txBox="1">
            <a:spLocks/>
          </p:cNvSpPr>
          <p:nvPr/>
        </p:nvSpPr>
        <p:spPr>
          <a:xfrm>
            <a:off x="809127" y="943198"/>
            <a:ext cx="10401299" cy="11193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Product Names Are</a:t>
            </a:r>
            <a:r>
              <a:rPr lang="en-US" b="1" dirty="0">
                <a:solidFill>
                  <a:srgbClr val="8ABF40"/>
                </a:solidFill>
                <a:latin typeface="Raleway ExtraBold" panose="020B0903030101060003" pitchFamily="34" charset="0"/>
              </a:rPr>
              <a:t> </a:t>
            </a:r>
          </a:p>
          <a:p>
            <a:pPr algn="ctr"/>
            <a:r>
              <a:rPr lang="en-US" b="1" dirty="0">
                <a:solidFill>
                  <a:srgbClr val="8ABF40"/>
                </a:solidFill>
                <a:latin typeface="Raleway ExtraBold" panose="020B0903030101060003" pitchFamily="34" charset="0"/>
              </a:rPr>
              <a:t>Marketing Claims</a:t>
            </a:r>
          </a:p>
        </p:txBody>
      </p:sp>
      <p:sp>
        <p:nvSpPr>
          <p:cNvPr id="19" name="Title 1">
            <a:extLst>
              <a:ext uri="{FF2B5EF4-FFF2-40B4-BE49-F238E27FC236}">
                <a16:creationId xmlns:a16="http://schemas.microsoft.com/office/drawing/2014/main" id="{A9BBFA9F-D479-43C4-9651-B3EEA0537F09}"/>
              </a:ext>
            </a:extLst>
          </p:cNvPr>
          <p:cNvSpPr txBox="1">
            <a:spLocks/>
          </p:cNvSpPr>
          <p:nvPr/>
        </p:nvSpPr>
        <p:spPr>
          <a:xfrm>
            <a:off x="527470" y="1835589"/>
            <a:ext cx="11205211" cy="39432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endParaRPr lang="en-US" sz="2400" b="1" dirty="0">
              <a:latin typeface="Raleway" panose="020B0503030101060003" pitchFamily="34" charset="0"/>
            </a:endParaRPr>
          </a:p>
          <a:p>
            <a:pPr lvl="1"/>
            <a:endParaRPr lang="en-US" sz="1600" dirty="0">
              <a:latin typeface="Raleway" panose="020B0503030101060003" pitchFamily="34" charset="0"/>
            </a:endParaRPr>
          </a:p>
          <a:p>
            <a:pPr lvl="1"/>
            <a:r>
              <a:rPr lang="en-US" sz="2400" dirty="0">
                <a:latin typeface="Raleway" panose="020B0503030101060003" pitchFamily="34" charset="0"/>
              </a:rPr>
              <a:t>iwi FDA Warning Letter</a:t>
            </a:r>
          </a:p>
          <a:p>
            <a:pPr marL="800100" lvl="1" indent="-342900">
              <a:buFont typeface="Arial" panose="020B0604020202020204" pitchFamily="34" charset="0"/>
              <a:buChar char="•"/>
            </a:pPr>
            <a:endParaRPr lang="en-US" sz="1000" dirty="0">
              <a:latin typeface="Raleway" panose="020B0503030101060003" pitchFamily="34" charset="0"/>
            </a:endParaRPr>
          </a:p>
          <a:p>
            <a:pPr marL="800100" lvl="1" indent="-342900">
              <a:buFont typeface="Arial" panose="020B0604020202020204" pitchFamily="34" charset="0"/>
              <a:buChar char="•"/>
            </a:pPr>
            <a:r>
              <a:rPr lang="en-US" sz="3200" b="0" i="0" dirty="0">
                <a:solidFill>
                  <a:srgbClr val="333333"/>
                </a:solidFill>
                <a:effectLst/>
                <a:latin typeface="Raleway" pitchFamily="2" charset="0"/>
              </a:rPr>
              <a:t>“The product’s name (iwi Cholesterol) is an implied claim that it reduces cholesterol.”</a:t>
            </a:r>
            <a:endParaRPr lang="en-US" sz="3200" dirty="0">
              <a:solidFill>
                <a:srgbClr val="333333"/>
              </a:solidFill>
              <a:latin typeface="Raleway" pitchFamily="2" charset="0"/>
            </a:endParaRPr>
          </a:p>
          <a:p>
            <a:pPr marL="0" lvl="2">
              <a:lnSpc>
                <a:spcPct val="90000"/>
              </a:lnSpc>
              <a:spcBef>
                <a:spcPts val="1000"/>
              </a:spcBef>
            </a:pPr>
            <a:endParaRPr lang="en-US" sz="2400" dirty="0">
              <a:latin typeface="Raleway" panose="020B0503030101060003" pitchFamily="34" charset="0"/>
            </a:endParaRPr>
          </a:p>
          <a:p>
            <a:r>
              <a:rPr lang="en-US" sz="2400" b="0" i="0" dirty="0">
                <a:effectLst/>
                <a:latin typeface="Raleway" panose="020B0503030101060003" pitchFamily="34" charset="0"/>
              </a:rPr>
              <a:t>   </a:t>
            </a:r>
          </a:p>
        </p:txBody>
      </p:sp>
      <p:sp>
        <p:nvSpPr>
          <p:cNvPr id="21" name="Footer Placeholder 3">
            <a:extLst>
              <a:ext uri="{FF2B5EF4-FFF2-40B4-BE49-F238E27FC236}">
                <a16:creationId xmlns:a16="http://schemas.microsoft.com/office/drawing/2014/main" id="{B726F016-5948-4005-B12B-CA32D5CF3E53}"/>
              </a:ext>
            </a:extLst>
          </p:cNvPr>
          <p:cNvSpPr>
            <a:spLocks noGrp="1"/>
          </p:cNvSpPr>
          <p:nvPr>
            <p:ph type="ftr" sz="quarter" idx="11"/>
          </p:nvPr>
        </p:nvSpPr>
        <p:spPr>
          <a:xfrm>
            <a:off x="3231931" y="6408737"/>
            <a:ext cx="6050181" cy="449249"/>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    Not For Public Use</a:t>
            </a:r>
          </a:p>
        </p:txBody>
      </p:sp>
    </p:spTree>
    <p:extLst>
      <p:ext uri="{BB962C8B-B14F-4D97-AF65-F5344CB8AC3E}">
        <p14:creationId xmlns:p14="http://schemas.microsoft.com/office/powerpoint/2010/main" val="331639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l="14474" t="82223" r="12613"/>
          <a:stretch/>
        </p:blipFill>
        <p:spPr>
          <a:xfrm>
            <a:off x="-12700" y="-19050"/>
            <a:ext cx="12204700" cy="1986576"/>
          </a:xfrm>
          <a:prstGeom prst="rect">
            <a:avLst/>
          </a:prstGeom>
        </p:spPr>
      </p:pic>
      <p:pic>
        <p:nvPicPr>
          <p:cNvPr id="4" name="Picture 3"/>
          <p:cNvPicPr>
            <a:picLocks noChangeAspect="1"/>
          </p:cNvPicPr>
          <p:nvPr/>
        </p:nvPicPr>
        <p:blipFill>
          <a:blip r:embed="rId4"/>
          <a:stretch>
            <a:fillRect/>
          </a:stretch>
        </p:blipFill>
        <p:spPr>
          <a:xfrm>
            <a:off x="-12700" y="5103000"/>
            <a:ext cx="12204700" cy="1755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A9BBFA9F-D479-43C4-9651-B3EEA0537F09}"/>
              </a:ext>
            </a:extLst>
          </p:cNvPr>
          <p:cNvSpPr txBox="1">
            <a:spLocks/>
          </p:cNvSpPr>
          <p:nvPr/>
        </p:nvSpPr>
        <p:spPr>
          <a:xfrm>
            <a:off x="955676" y="690957"/>
            <a:ext cx="11078816" cy="16058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Cognitive Function </a:t>
            </a:r>
          </a:p>
          <a:p>
            <a:pPr algn="ctr"/>
            <a:r>
              <a:rPr lang="en-US" b="1" dirty="0">
                <a:solidFill>
                  <a:srgbClr val="92D050"/>
                </a:solidFill>
                <a:latin typeface="Raleway ExtraBold" panose="020B0903030101060003" pitchFamily="34" charset="0"/>
              </a:rPr>
              <a:t>FDA</a:t>
            </a:r>
            <a:r>
              <a:rPr lang="en-US" b="1" dirty="0">
                <a:solidFill>
                  <a:srgbClr val="1F6134"/>
                </a:solidFill>
                <a:latin typeface="Raleway ExtraBold" panose="020B0903030101060003" pitchFamily="34" charset="0"/>
              </a:rPr>
              <a:t> </a:t>
            </a:r>
            <a:r>
              <a:rPr lang="en-US" b="1" dirty="0">
                <a:solidFill>
                  <a:srgbClr val="8ABF40"/>
                </a:solidFill>
                <a:latin typeface="Raleway ExtraBold" panose="020B0903030101060003" pitchFamily="34" charset="0"/>
              </a:rPr>
              <a:t>Claims Enforcement</a:t>
            </a:r>
          </a:p>
          <a:p>
            <a:endParaRPr lang="en-US" b="1" dirty="0">
              <a:solidFill>
                <a:srgbClr val="1F6134"/>
              </a:solidFill>
              <a:latin typeface="Raleway ExtraBold" panose="020B0903030101060003" pitchFamily="34" charset="0"/>
            </a:endParaRPr>
          </a:p>
        </p:txBody>
      </p:sp>
      <p:sp>
        <p:nvSpPr>
          <p:cNvPr id="17" name="TextBox 16">
            <a:extLst>
              <a:ext uri="{FF2B5EF4-FFF2-40B4-BE49-F238E27FC236}">
                <a16:creationId xmlns:a16="http://schemas.microsoft.com/office/drawing/2014/main" id="{5208FBCA-BD68-49F6-8164-7BD60D3C8D2E}"/>
              </a:ext>
            </a:extLst>
          </p:cNvPr>
          <p:cNvSpPr txBox="1"/>
          <p:nvPr/>
        </p:nvSpPr>
        <p:spPr>
          <a:xfrm>
            <a:off x="638829" y="1755000"/>
            <a:ext cx="11225742" cy="3727431"/>
          </a:xfrm>
          <a:prstGeom prst="rect">
            <a:avLst/>
          </a:prstGeom>
          <a:noFill/>
        </p:spPr>
        <p:txBody>
          <a:bodyPr wrap="square" rtlCol="0">
            <a:spAutoFit/>
          </a:bodyPr>
          <a:lstStyle/>
          <a:p>
            <a:pPr marR="0" lvl="1" algn="ctr" fontAlgn="base">
              <a:lnSpc>
                <a:spcPct val="120000"/>
              </a:lnSpc>
              <a:spcBef>
                <a:spcPts val="0"/>
              </a:spcBef>
              <a:spcAft>
                <a:spcPts val="900"/>
              </a:spcAft>
              <a:tabLst>
                <a:tab pos="914400" algn="l"/>
              </a:tabLst>
            </a:pPr>
            <a:endParaRPr lang="en-US" sz="2400" dirty="0"/>
          </a:p>
          <a:p>
            <a:pPr marR="0" lvl="1" fontAlgn="base">
              <a:lnSpc>
                <a:spcPct val="120000"/>
              </a:lnSpc>
              <a:spcBef>
                <a:spcPts val="0"/>
              </a:spcBef>
              <a:spcAft>
                <a:spcPts val="900"/>
              </a:spcAft>
              <a:tabLst>
                <a:tab pos="914400" algn="l"/>
              </a:tabLst>
            </a:pPr>
            <a:r>
              <a:rPr lang="en-US" sz="2400" dirty="0">
                <a:solidFill>
                  <a:srgbClr val="000000"/>
                </a:solidFill>
                <a:latin typeface="Raleway" panose="020B0503030101060003" pitchFamily="34" charset="0"/>
                <a:cs typeface="Times New Roman" panose="02020603050405020304" pitchFamily="18" charset="0"/>
              </a:rPr>
              <a:t>     “Improved cognitive function” + “Parkinson’s = warning letter       </a:t>
            </a:r>
          </a:p>
          <a:p>
            <a:pPr algn="l"/>
            <a:endParaRPr lang="en-US" sz="2400" b="0" i="0" u="none" strike="noStrike" baseline="0" dirty="0">
              <a:solidFill>
                <a:srgbClr val="000000"/>
              </a:solidFill>
              <a:latin typeface="Raleway" pitchFamily="2" charset="0"/>
            </a:endParaRPr>
          </a:p>
          <a:p>
            <a:r>
              <a:rPr lang="en-US" sz="2400" dirty="0">
                <a:solidFill>
                  <a:srgbClr val="000000"/>
                </a:solidFill>
                <a:latin typeface="Raleway" pitchFamily="2" charset="0"/>
              </a:rPr>
              <a:t>	</a:t>
            </a:r>
          </a:p>
          <a:p>
            <a:endParaRPr lang="en-US" sz="2400" dirty="0">
              <a:solidFill>
                <a:srgbClr val="000000"/>
              </a:solidFill>
              <a:latin typeface="Raleway" pitchFamily="2" charset="0"/>
            </a:endParaRPr>
          </a:p>
          <a:p>
            <a:endParaRPr lang="en-US" sz="2400" dirty="0">
              <a:solidFill>
                <a:srgbClr val="000000"/>
              </a:solidFill>
              <a:latin typeface="Raleway" pitchFamily="2" charset="0"/>
            </a:endParaRPr>
          </a:p>
          <a:p>
            <a:r>
              <a:rPr lang="en-US" sz="2400" dirty="0">
                <a:solidFill>
                  <a:srgbClr val="000000"/>
                </a:solidFill>
                <a:latin typeface="Raleway" pitchFamily="2" charset="0"/>
              </a:rPr>
              <a:t> </a:t>
            </a:r>
          </a:p>
          <a:p>
            <a:r>
              <a:rPr lang="en-US" sz="2400" dirty="0">
                <a:solidFill>
                  <a:srgbClr val="000000"/>
                </a:solidFill>
                <a:latin typeface="Raleway" pitchFamily="2" charset="0"/>
              </a:rPr>
              <a:t>            </a:t>
            </a:r>
            <a:endParaRPr lang="en-US" sz="2400" b="0" i="0" u="none" strike="noStrike" baseline="0" dirty="0">
              <a:solidFill>
                <a:srgbClr val="000000"/>
              </a:solidFill>
              <a:latin typeface="Raleway" pitchFamily="2" charset="0"/>
            </a:endParaRPr>
          </a:p>
          <a:p>
            <a:pPr marR="0" lvl="2" fontAlgn="base">
              <a:lnSpc>
                <a:spcPct val="120000"/>
              </a:lnSpc>
              <a:spcBef>
                <a:spcPts val="0"/>
              </a:spcBef>
              <a:spcAft>
                <a:spcPts val="900"/>
              </a:spcAft>
              <a:tabLst>
                <a:tab pos="1371600" algn="l"/>
              </a:tabLst>
            </a:pPr>
            <a:endParaRPr lang="en-US"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31" name="Footer Placeholder 3">
            <a:extLst>
              <a:ext uri="{FF2B5EF4-FFF2-40B4-BE49-F238E27FC236}">
                <a16:creationId xmlns:a16="http://schemas.microsoft.com/office/drawing/2014/main" id="{B726F016-5948-4005-B12B-CA32D5CF3E53}"/>
              </a:ext>
            </a:extLst>
          </p:cNvPr>
          <p:cNvSpPr>
            <a:spLocks noGrp="1"/>
          </p:cNvSpPr>
          <p:nvPr>
            <p:ph type="ftr" sz="quarter" idx="11"/>
          </p:nvPr>
        </p:nvSpPr>
        <p:spPr>
          <a:xfrm>
            <a:off x="3283080" y="6408737"/>
            <a:ext cx="5999032" cy="36599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    Not For Public Use</a:t>
            </a:r>
          </a:p>
        </p:txBody>
      </p:sp>
      <p:sp>
        <p:nvSpPr>
          <p:cNvPr id="21" name="Freeform 17">
            <a:extLst>
              <a:ext uri="{FF2B5EF4-FFF2-40B4-BE49-F238E27FC236}">
                <a16:creationId xmlns:a16="http://schemas.microsoft.com/office/drawing/2014/main" id="{B63C58B2-B638-40FD-B898-1553453FA0DD}"/>
              </a:ext>
            </a:extLst>
          </p:cNvPr>
          <p:cNvSpPr>
            <a:spLocks/>
          </p:cNvSpPr>
          <p:nvPr/>
        </p:nvSpPr>
        <p:spPr bwMode="auto">
          <a:xfrm>
            <a:off x="1521011" y="3110664"/>
            <a:ext cx="163710" cy="141353"/>
          </a:xfrm>
          <a:custGeom>
            <a:avLst/>
            <a:gdLst>
              <a:gd name="T0" fmla="*/ 95 w 96"/>
              <a:gd name="T1" fmla="*/ 15 h 82"/>
              <a:gd name="T2" fmla="*/ 81 w 96"/>
              <a:gd name="T3" fmla="*/ 1 h 82"/>
              <a:gd name="T4" fmla="*/ 79 w 96"/>
              <a:gd name="T5" fmla="*/ 1 h 82"/>
              <a:gd name="T6" fmla="*/ 30 w 96"/>
              <a:gd name="T7" fmla="*/ 49 h 82"/>
              <a:gd name="T8" fmla="*/ 17 w 96"/>
              <a:gd name="T9" fmla="*/ 37 h 82"/>
              <a:gd name="T10" fmla="*/ 15 w 96"/>
              <a:gd name="T11" fmla="*/ 37 h 82"/>
              <a:gd name="T12" fmla="*/ 1 w 96"/>
              <a:gd name="T13" fmla="*/ 51 h 82"/>
              <a:gd name="T14" fmla="*/ 1 w 96"/>
              <a:gd name="T15" fmla="*/ 53 h 82"/>
              <a:gd name="T16" fmla="*/ 29 w 96"/>
              <a:gd name="T17" fmla="*/ 81 h 82"/>
              <a:gd name="T18" fmla="*/ 30 w 96"/>
              <a:gd name="T19" fmla="*/ 82 h 82"/>
              <a:gd name="T20" fmla="*/ 31 w 96"/>
              <a:gd name="T21" fmla="*/ 81 h 82"/>
              <a:gd name="T22" fmla="*/ 95 w 96"/>
              <a:gd name="T23" fmla="*/ 17 h 82"/>
              <a:gd name="T24" fmla="*/ 95 w 96"/>
              <a:gd name="T25"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2">
                <a:moveTo>
                  <a:pt x="95" y="15"/>
                </a:moveTo>
                <a:cubicBezTo>
                  <a:pt x="81" y="1"/>
                  <a:pt x="81" y="1"/>
                  <a:pt x="81" y="1"/>
                </a:cubicBezTo>
                <a:cubicBezTo>
                  <a:pt x="81" y="0"/>
                  <a:pt x="79" y="0"/>
                  <a:pt x="79" y="1"/>
                </a:cubicBezTo>
                <a:cubicBezTo>
                  <a:pt x="30" y="49"/>
                  <a:pt x="30" y="49"/>
                  <a:pt x="30" y="49"/>
                </a:cubicBezTo>
                <a:cubicBezTo>
                  <a:pt x="17" y="37"/>
                  <a:pt x="17" y="37"/>
                  <a:pt x="17" y="37"/>
                </a:cubicBezTo>
                <a:cubicBezTo>
                  <a:pt x="17" y="36"/>
                  <a:pt x="15" y="36"/>
                  <a:pt x="15" y="37"/>
                </a:cubicBezTo>
                <a:cubicBezTo>
                  <a:pt x="1" y="51"/>
                  <a:pt x="1" y="51"/>
                  <a:pt x="1" y="51"/>
                </a:cubicBezTo>
                <a:cubicBezTo>
                  <a:pt x="0" y="51"/>
                  <a:pt x="0" y="53"/>
                  <a:pt x="1" y="53"/>
                </a:cubicBezTo>
                <a:cubicBezTo>
                  <a:pt x="29" y="81"/>
                  <a:pt x="29" y="81"/>
                  <a:pt x="29" y="81"/>
                </a:cubicBezTo>
                <a:cubicBezTo>
                  <a:pt x="29" y="82"/>
                  <a:pt x="29" y="82"/>
                  <a:pt x="30" y="82"/>
                </a:cubicBezTo>
                <a:cubicBezTo>
                  <a:pt x="31" y="82"/>
                  <a:pt x="31" y="82"/>
                  <a:pt x="31" y="81"/>
                </a:cubicBezTo>
                <a:cubicBezTo>
                  <a:pt x="95" y="17"/>
                  <a:pt x="95" y="17"/>
                  <a:pt x="95" y="17"/>
                </a:cubicBezTo>
                <a:cubicBezTo>
                  <a:pt x="96" y="17"/>
                  <a:pt x="96" y="15"/>
                  <a:pt x="9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17">
            <a:extLst>
              <a:ext uri="{FF2B5EF4-FFF2-40B4-BE49-F238E27FC236}">
                <a16:creationId xmlns:a16="http://schemas.microsoft.com/office/drawing/2014/main" id="{BA133AF3-51B6-8552-C3BF-B16626963BB5}"/>
              </a:ext>
            </a:extLst>
          </p:cNvPr>
          <p:cNvSpPr>
            <a:spLocks/>
          </p:cNvSpPr>
          <p:nvPr/>
        </p:nvSpPr>
        <p:spPr bwMode="auto">
          <a:xfrm>
            <a:off x="1289744" y="4800328"/>
            <a:ext cx="163710" cy="141353"/>
          </a:xfrm>
          <a:custGeom>
            <a:avLst/>
            <a:gdLst>
              <a:gd name="T0" fmla="*/ 95 w 96"/>
              <a:gd name="T1" fmla="*/ 15 h 82"/>
              <a:gd name="T2" fmla="*/ 81 w 96"/>
              <a:gd name="T3" fmla="*/ 1 h 82"/>
              <a:gd name="T4" fmla="*/ 79 w 96"/>
              <a:gd name="T5" fmla="*/ 1 h 82"/>
              <a:gd name="T6" fmla="*/ 30 w 96"/>
              <a:gd name="T7" fmla="*/ 49 h 82"/>
              <a:gd name="T8" fmla="*/ 17 w 96"/>
              <a:gd name="T9" fmla="*/ 37 h 82"/>
              <a:gd name="T10" fmla="*/ 15 w 96"/>
              <a:gd name="T11" fmla="*/ 37 h 82"/>
              <a:gd name="T12" fmla="*/ 1 w 96"/>
              <a:gd name="T13" fmla="*/ 51 h 82"/>
              <a:gd name="T14" fmla="*/ 1 w 96"/>
              <a:gd name="T15" fmla="*/ 53 h 82"/>
              <a:gd name="T16" fmla="*/ 29 w 96"/>
              <a:gd name="T17" fmla="*/ 81 h 82"/>
              <a:gd name="T18" fmla="*/ 30 w 96"/>
              <a:gd name="T19" fmla="*/ 82 h 82"/>
              <a:gd name="T20" fmla="*/ 31 w 96"/>
              <a:gd name="T21" fmla="*/ 81 h 82"/>
              <a:gd name="T22" fmla="*/ 95 w 96"/>
              <a:gd name="T23" fmla="*/ 17 h 82"/>
              <a:gd name="T24" fmla="*/ 95 w 96"/>
              <a:gd name="T25"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2">
                <a:moveTo>
                  <a:pt x="95" y="15"/>
                </a:moveTo>
                <a:cubicBezTo>
                  <a:pt x="81" y="1"/>
                  <a:pt x="81" y="1"/>
                  <a:pt x="81" y="1"/>
                </a:cubicBezTo>
                <a:cubicBezTo>
                  <a:pt x="81" y="0"/>
                  <a:pt x="79" y="0"/>
                  <a:pt x="79" y="1"/>
                </a:cubicBezTo>
                <a:cubicBezTo>
                  <a:pt x="30" y="49"/>
                  <a:pt x="30" y="49"/>
                  <a:pt x="30" y="49"/>
                </a:cubicBezTo>
                <a:cubicBezTo>
                  <a:pt x="17" y="37"/>
                  <a:pt x="17" y="37"/>
                  <a:pt x="17" y="37"/>
                </a:cubicBezTo>
                <a:cubicBezTo>
                  <a:pt x="17" y="36"/>
                  <a:pt x="15" y="36"/>
                  <a:pt x="15" y="37"/>
                </a:cubicBezTo>
                <a:cubicBezTo>
                  <a:pt x="1" y="51"/>
                  <a:pt x="1" y="51"/>
                  <a:pt x="1" y="51"/>
                </a:cubicBezTo>
                <a:cubicBezTo>
                  <a:pt x="0" y="51"/>
                  <a:pt x="0" y="53"/>
                  <a:pt x="1" y="53"/>
                </a:cubicBezTo>
                <a:cubicBezTo>
                  <a:pt x="29" y="81"/>
                  <a:pt x="29" y="81"/>
                  <a:pt x="29" y="81"/>
                </a:cubicBezTo>
                <a:cubicBezTo>
                  <a:pt x="29" y="82"/>
                  <a:pt x="29" y="82"/>
                  <a:pt x="30" y="82"/>
                </a:cubicBezTo>
                <a:cubicBezTo>
                  <a:pt x="31" y="82"/>
                  <a:pt x="31" y="82"/>
                  <a:pt x="31" y="81"/>
                </a:cubicBezTo>
                <a:cubicBezTo>
                  <a:pt x="95" y="17"/>
                  <a:pt x="95" y="17"/>
                  <a:pt x="95" y="17"/>
                </a:cubicBezTo>
                <a:cubicBezTo>
                  <a:pt x="96" y="17"/>
                  <a:pt x="96" y="15"/>
                  <a:pt x="9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40" name="Group 39">
            <a:extLst>
              <a:ext uri="{FF2B5EF4-FFF2-40B4-BE49-F238E27FC236}">
                <a16:creationId xmlns:a16="http://schemas.microsoft.com/office/drawing/2014/main" id="{C4724E8C-C58F-AC25-598E-75CC7B4150AC}"/>
              </a:ext>
            </a:extLst>
          </p:cNvPr>
          <p:cNvGrpSpPr/>
          <p:nvPr/>
        </p:nvGrpSpPr>
        <p:grpSpPr>
          <a:xfrm>
            <a:off x="1080155" y="2388263"/>
            <a:ext cx="314823" cy="314823"/>
            <a:chOff x="809127" y="3147400"/>
            <a:chExt cx="410073" cy="410073"/>
          </a:xfrm>
        </p:grpSpPr>
        <p:sp>
          <p:nvSpPr>
            <p:cNvPr id="41" name="Oval 40">
              <a:extLst>
                <a:ext uri="{FF2B5EF4-FFF2-40B4-BE49-F238E27FC236}">
                  <a16:creationId xmlns:a16="http://schemas.microsoft.com/office/drawing/2014/main" id="{D9459FE3-9FFB-C605-2550-143A2E3CA46C}"/>
                </a:ext>
              </a:extLst>
            </p:cNvPr>
            <p:cNvSpPr/>
            <p:nvPr/>
          </p:nvSpPr>
          <p:spPr>
            <a:xfrm>
              <a:off x="809127" y="3147400"/>
              <a:ext cx="410073" cy="410073"/>
            </a:xfrm>
            <a:prstGeom prst="ellipse">
              <a:avLst/>
            </a:prstGeom>
            <a:solidFill>
              <a:srgbClr val="1F6134"/>
            </a:solidFill>
            <a:ln>
              <a:noFill/>
            </a:ln>
            <a:effectLst/>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2" name="Freeform 17">
              <a:extLst>
                <a:ext uri="{FF2B5EF4-FFF2-40B4-BE49-F238E27FC236}">
                  <a16:creationId xmlns:a16="http://schemas.microsoft.com/office/drawing/2014/main" id="{9ACE06CF-94D9-103C-A464-C692ECD466BC}"/>
                </a:ext>
              </a:extLst>
            </p:cNvPr>
            <p:cNvSpPr>
              <a:spLocks/>
            </p:cNvSpPr>
            <p:nvPr/>
          </p:nvSpPr>
          <p:spPr bwMode="auto">
            <a:xfrm>
              <a:off x="907543" y="3260377"/>
              <a:ext cx="213241" cy="184120"/>
            </a:xfrm>
            <a:custGeom>
              <a:avLst/>
              <a:gdLst>
                <a:gd name="T0" fmla="*/ 95 w 96"/>
                <a:gd name="T1" fmla="*/ 15 h 82"/>
                <a:gd name="T2" fmla="*/ 81 w 96"/>
                <a:gd name="T3" fmla="*/ 1 h 82"/>
                <a:gd name="T4" fmla="*/ 79 w 96"/>
                <a:gd name="T5" fmla="*/ 1 h 82"/>
                <a:gd name="T6" fmla="*/ 30 w 96"/>
                <a:gd name="T7" fmla="*/ 49 h 82"/>
                <a:gd name="T8" fmla="*/ 17 w 96"/>
                <a:gd name="T9" fmla="*/ 37 h 82"/>
                <a:gd name="T10" fmla="*/ 15 w 96"/>
                <a:gd name="T11" fmla="*/ 37 h 82"/>
                <a:gd name="T12" fmla="*/ 1 w 96"/>
                <a:gd name="T13" fmla="*/ 51 h 82"/>
                <a:gd name="T14" fmla="*/ 1 w 96"/>
                <a:gd name="T15" fmla="*/ 53 h 82"/>
                <a:gd name="T16" fmla="*/ 29 w 96"/>
                <a:gd name="T17" fmla="*/ 81 h 82"/>
                <a:gd name="T18" fmla="*/ 30 w 96"/>
                <a:gd name="T19" fmla="*/ 82 h 82"/>
                <a:gd name="T20" fmla="*/ 31 w 96"/>
                <a:gd name="T21" fmla="*/ 81 h 82"/>
                <a:gd name="T22" fmla="*/ 95 w 96"/>
                <a:gd name="T23" fmla="*/ 17 h 82"/>
                <a:gd name="T24" fmla="*/ 95 w 96"/>
                <a:gd name="T25"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2">
                  <a:moveTo>
                    <a:pt x="95" y="15"/>
                  </a:moveTo>
                  <a:cubicBezTo>
                    <a:pt x="81" y="1"/>
                    <a:pt x="81" y="1"/>
                    <a:pt x="81" y="1"/>
                  </a:cubicBezTo>
                  <a:cubicBezTo>
                    <a:pt x="81" y="0"/>
                    <a:pt x="79" y="0"/>
                    <a:pt x="79" y="1"/>
                  </a:cubicBezTo>
                  <a:cubicBezTo>
                    <a:pt x="30" y="49"/>
                    <a:pt x="30" y="49"/>
                    <a:pt x="30" y="49"/>
                  </a:cubicBezTo>
                  <a:cubicBezTo>
                    <a:pt x="17" y="37"/>
                    <a:pt x="17" y="37"/>
                    <a:pt x="17" y="37"/>
                  </a:cubicBezTo>
                  <a:cubicBezTo>
                    <a:pt x="17" y="36"/>
                    <a:pt x="15" y="36"/>
                    <a:pt x="15" y="37"/>
                  </a:cubicBezTo>
                  <a:cubicBezTo>
                    <a:pt x="1" y="51"/>
                    <a:pt x="1" y="51"/>
                    <a:pt x="1" y="51"/>
                  </a:cubicBezTo>
                  <a:cubicBezTo>
                    <a:pt x="0" y="51"/>
                    <a:pt x="0" y="53"/>
                    <a:pt x="1" y="53"/>
                  </a:cubicBezTo>
                  <a:cubicBezTo>
                    <a:pt x="29" y="81"/>
                    <a:pt x="29" y="81"/>
                    <a:pt x="29" y="81"/>
                  </a:cubicBezTo>
                  <a:cubicBezTo>
                    <a:pt x="29" y="82"/>
                    <a:pt x="29" y="82"/>
                    <a:pt x="30" y="82"/>
                  </a:cubicBezTo>
                  <a:cubicBezTo>
                    <a:pt x="31" y="82"/>
                    <a:pt x="31" y="82"/>
                    <a:pt x="31" y="81"/>
                  </a:cubicBezTo>
                  <a:cubicBezTo>
                    <a:pt x="95" y="17"/>
                    <a:pt x="95" y="17"/>
                    <a:pt x="95" y="17"/>
                  </a:cubicBezTo>
                  <a:cubicBezTo>
                    <a:pt x="96" y="17"/>
                    <a:pt x="96" y="15"/>
                    <a:pt x="9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pic>
        <p:nvPicPr>
          <p:cNvPr id="3" name="Picture 2">
            <a:extLst>
              <a:ext uri="{FF2B5EF4-FFF2-40B4-BE49-F238E27FC236}">
                <a16:creationId xmlns:a16="http://schemas.microsoft.com/office/drawing/2014/main" id="{1EBB2564-923D-2740-5CBA-CD202E835750}"/>
              </a:ext>
            </a:extLst>
          </p:cNvPr>
          <p:cNvPicPr>
            <a:picLocks noChangeAspect="1"/>
          </p:cNvPicPr>
          <p:nvPr/>
        </p:nvPicPr>
        <p:blipFill>
          <a:blip r:embed="rId6"/>
          <a:stretch>
            <a:fillRect/>
          </a:stretch>
        </p:blipFill>
        <p:spPr>
          <a:xfrm>
            <a:off x="1289743" y="3054774"/>
            <a:ext cx="9304187" cy="1261652"/>
          </a:xfrm>
          <a:prstGeom prst="rect">
            <a:avLst/>
          </a:prstGeom>
        </p:spPr>
      </p:pic>
      <p:pic>
        <p:nvPicPr>
          <p:cNvPr id="13" name="Picture 12">
            <a:extLst>
              <a:ext uri="{FF2B5EF4-FFF2-40B4-BE49-F238E27FC236}">
                <a16:creationId xmlns:a16="http://schemas.microsoft.com/office/drawing/2014/main" id="{AA52786A-F4DB-99C2-30E9-3F9BFEC75080}"/>
              </a:ext>
            </a:extLst>
          </p:cNvPr>
          <p:cNvPicPr>
            <a:picLocks noChangeAspect="1"/>
          </p:cNvPicPr>
          <p:nvPr/>
        </p:nvPicPr>
        <p:blipFill rotWithShape="1">
          <a:blip r:embed="rId7">
            <a:alphaModFix amt="11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7667" r="20742"/>
          <a:stretch/>
        </p:blipFill>
        <p:spPr>
          <a:xfrm>
            <a:off x="-1409891" y="-73819"/>
            <a:ext cx="13949363" cy="7005638"/>
          </a:xfrm>
          <a:prstGeom prst="rect">
            <a:avLst/>
          </a:prstGeom>
        </p:spPr>
      </p:pic>
    </p:spTree>
    <p:extLst>
      <p:ext uri="{BB962C8B-B14F-4D97-AF65-F5344CB8AC3E}">
        <p14:creationId xmlns:p14="http://schemas.microsoft.com/office/powerpoint/2010/main" val="3669235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00" y="5103000"/>
            <a:ext cx="12204700" cy="1755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A9BBFA9F-D479-43C4-9651-B3EEA0537F09}"/>
              </a:ext>
            </a:extLst>
          </p:cNvPr>
          <p:cNvSpPr txBox="1">
            <a:spLocks/>
          </p:cNvSpPr>
          <p:nvPr/>
        </p:nvSpPr>
        <p:spPr>
          <a:xfrm>
            <a:off x="428625" y="941144"/>
            <a:ext cx="11605867" cy="13556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Risks Making </a:t>
            </a:r>
            <a:r>
              <a:rPr lang="en-US" b="1" dirty="0">
                <a:solidFill>
                  <a:srgbClr val="8ABF40"/>
                </a:solidFill>
                <a:latin typeface="Raleway ExtraBold" panose="020B0903030101060003" pitchFamily="34" charset="0"/>
              </a:rPr>
              <a:t>“Libido” Claims</a:t>
            </a:r>
          </a:p>
          <a:p>
            <a:endParaRPr lang="en-US" b="1" dirty="0">
              <a:solidFill>
                <a:srgbClr val="1F6134"/>
              </a:solidFill>
              <a:latin typeface="Raleway ExtraBold" panose="020B0903030101060003" pitchFamily="34" charset="0"/>
            </a:endParaRPr>
          </a:p>
          <a:p>
            <a:endParaRPr lang="en-US" b="1" dirty="0">
              <a:solidFill>
                <a:srgbClr val="1F6134"/>
              </a:solidFill>
              <a:latin typeface="Raleway ExtraBold" panose="020B0903030101060003" pitchFamily="34" charset="0"/>
            </a:endParaRPr>
          </a:p>
        </p:txBody>
      </p:sp>
      <p:sp>
        <p:nvSpPr>
          <p:cNvPr id="17" name="TextBox 16">
            <a:extLst>
              <a:ext uri="{FF2B5EF4-FFF2-40B4-BE49-F238E27FC236}">
                <a16:creationId xmlns:a16="http://schemas.microsoft.com/office/drawing/2014/main" id="{5208FBCA-BD68-49F6-8164-7BD60D3C8D2E}"/>
              </a:ext>
            </a:extLst>
          </p:cNvPr>
          <p:cNvSpPr txBox="1"/>
          <p:nvPr/>
        </p:nvSpPr>
        <p:spPr>
          <a:xfrm>
            <a:off x="638829" y="1755000"/>
            <a:ext cx="10689254" cy="5347874"/>
          </a:xfrm>
          <a:prstGeom prst="rect">
            <a:avLst/>
          </a:prstGeom>
          <a:noFill/>
        </p:spPr>
        <p:txBody>
          <a:bodyPr wrap="square" rtlCol="0">
            <a:spAutoFit/>
          </a:bodyPr>
          <a:lstStyle/>
          <a:p>
            <a:pPr marR="0" lvl="1" fontAlgn="base">
              <a:lnSpc>
                <a:spcPct val="120000"/>
              </a:lnSpc>
              <a:spcBef>
                <a:spcPts val="0"/>
              </a:spcBef>
              <a:spcAft>
                <a:spcPts val="900"/>
              </a:spcAft>
              <a:tabLst>
                <a:tab pos="914400" algn="l"/>
              </a:tabLst>
            </a:pPr>
            <a:endParaRPr lang="en-US" sz="2400" b="0" i="0" u="none" strike="noStrike" baseline="0" dirty="0">
              <a:solidFill>
                <a:srgbClr val="000000"/>
              </a:solidFill>
              <a:latin typeface="Raleway" pitchFamily="2" charset="0"/>
            </a:endParaRPr>
          </a:p>
          <a:p>
            <a:pPr marR="0" lvl="1" fontAlgn="base">
              <a:lnSpc>
                <a:spcPct val="120000"/>
              </a:lnSpc>
              <a:spcBef>
                <a:spcPts val="0"/>
              </a:spcBef>
              <a:spcAft>
                <a:spcPts val="900"/>
              </a:spcAft>
              <a:tabLst>
                <a:tab pos="914400" algn="l"/>
              </a:tabLst>
            </a:pPr>
            <a:r>
              <a:rPr lang="en-US" sz="2400" dirty="0">
                <a:solidFill>
                  <a:srgbClr val="000000"/>
                </a:solidFill>
                <a:latin typeface="Raleway" pitchFamily="2" charset="0"/>
              </a:rPr>
              <a:t>     </a:t>
            </a:r>
            <a:r>
              <a:rPr lang="en-US" sz="3200" dirty="0">
                <a:solidFill>
                  <a:srgbClr val="000000"/>
                </a:solidFill>
                <a:latin typeface="Raleway" pitchFamily="2" charset="0"/>
              </a:rPr>
              <a:t>Amazon will require increased testing</a:t>
            </a:r>
            <a:r>
              <a:rPr lang="en-US" sz="3200" b="0" i="1" u="none" strike="noStrike" baseline="0" dirty="0">
                <a:solidFill>
                  <a:srgbClr val="000000"/>
                </a:solidFill>
                <a:latin typeface="Raleway" pitchFamily="2" charset="0"/>
              </a:rPr>
              <a:t> </a:t>
            </a:r>
          </a:p>
          <a:p>
            <a:pPr marR="0" lvl="1" fontAlgn="base">
              <a:lnSpc>
                <a:spcPct val="120000"/>
              </a:lnSpc>
              <a:spcBef>
                <a:spcPts val="0"/>
              </a:spcBef>
              <a:spcAft>
                <a:spcPts val="900"/>
              </a:spcAft>
              <a:tabLst>
                <a:tab pos="914400" algn="l"/>
              </a:tabLst>
            </a:pPr>
            <a:endParaRPr lang="en-US" sz="1000" i="1" dirty="0">
              <a:solidFill>
                <a:srgbClr val="000000"/>
              </a:solidFill>
              <a:latin typeface="Raleway" pitchFamily="2" charset="0"/>
            </a:endParaRPr>
          </a:p>
          <a:p>
            <a:pPr marR="0" lvl="1" fontAlgn="base">
              <a:lnSpc>
                <a:spcPct val="120000"/>
              </a:lnSpc>
              <a:spcBef>
                <a:spcPts val="0"/>
              </a:spcBef>
              <a:spcAft>
                <a:spcPts val="900"/>
              </a:spcAft>
              <a:tabLst>
                <a:tab pos="914400" algn="l"/>
              </a:tabLst>
            </a:pPr>
            <a:r>
              <a:rPr lang="en-US" sz="3200" b="0" u="none" strike="noStrike" baseline="0" dirty="0">
                <a:solidFill>
                  <a:srgbClr val="000000"/>
                </a:solidFill>
                <a:latin typeface="Raleway" pitchFamily="2" charset="0"/>
              </a:rPr>
              <a:t>    Invites increased regulatory scrutiny</a:t>
            </a:r>
            <a:r>
              <a:rPr lang="en-US" sz="3200" dirty="0">
                <a:solidFill>
                  <a:srgbClr val="000000"/>
                </a:solidFill>
                <a:latin typeface="Raleway" pitchFamily="2" charset="0"/>
              </a:rPr>
              <a:t>    </a:t>
            </a:r>
            <a:endParaRPr lang="en-US" sz="3200" b="0" u="none" strike="noStrike" baseline="0" dirty="0">
              <a:solidFill>
                <a:srgbClr val="000000"/>
              </a:solidFill>
              <a:latin typeface="Raleway" pitchFamily="2" charset="0"/>
            </a:endParaRPr>
          </a:p>
          <a:p>
            <a:endParaRPr lang="en-US" sz="2400" b="0" i="0" u="none" strike="noStrike" baseline="0" dirty="0">
              <a:solidFill>
                <a:srgbClr val="000000"/>
              </a:solidFill>
              <a:latin typeface="Raleway" pitchFamily="2" charset="0"/>
            </a:endParaRPr>
          </a:p>
          <a:p>
            <a:pPr marR="0" lvl="1" fontAlgn="base">
              <a:lnSpc>
                <a:spcPct val="120000"/>
              </a:lnSpc>
              <a:spcBef>
                <a:spcPts val="0"/>
              </a:spcBef>
              <a:spcAft>
                <a:spcPts val="900"/>
              </a:spcAft>
              <a:tabLst>
                <a:tab pos="914400" algn="l"/>
              </a:tabLst>
            </a:pPr>
            <a:r>
              <a:rPr lang="en-US" sz="3200" dirty="0">
                <a:solidFill>
                  <a:srgbClr val="404040"/>
                </a:solidFill>
                <a:effectLst/>
                <a:latin typeface="Raleway" panose="020B0503030101060003" pitchFamily="34" charset="0"/>
                <a:ea typeface="Arial" panose="020B0604020202020204" pitchFamily="34" charset="0"/>
                <a:cs typeface="Times New Roman" panose="02020603050405020304" pitchFamily="18" charset="0"/>
              </a:rPr>
              <a:t>    Test product to ensure no adulteration</a:t>
            </a:r>
          </a:p>
          <a:p>
            <a:pPr marR="0" lvl="1" fontAlgn="base">
              <a:lnSpc>
                <a:spcPct val="120000"/>
              </a:lnSpc>
              <a:spcBef>
                <a:spcPts val="0"/>
              </a:spcBef>
              <a:spcAft>
                <a:spcPts val="900"/>
              </a:spcAft>
              <a:tabLst>
                <a:tab pos="914400" algn="l"/>
              </a:tabLst>
            </a:pPr>
            <a:endParaRPr lang="en-US" sz="1000" dirty="0">
              <a:solidFill>
                <a:srgbClr val="404040"/>
              </a:solidFill>
              <a:latin typeface="Raleway" panose="020B0503030101060003" pitchFamily="34" charset="0"/>
              <a:ea typeface="Arial" panose="020B0604020202020204" pitchFamily="34" charset="0"/>
              <a:cs typeface="Times New Roman" panose="02020603050405020304" pitchFamily="18" charset="0"/>
            </a:endParaRPr>
          </a:p>
          <a:p>
            <a:pPr marR="0" lvl="1" fontAlgn="base">
              <a:lnSpc>
                <a:spcPct val="120000"/>
              </a:lnSpc>
              <a:spcBef>
                <a:spcPts val="0"/>
              </a:spcBef>
              <a:spcAft>
                <a:spcPts val="900"/>
              </a:spcAft>
              <a:tabLst>
                <a:tab pos="914400" algn="l"/>
              </a:tabLst>
            </a:pPr>
            <a:r>
              <a:rPr lang="en-US" sz="1000" dirty="0">
                <a:solidFill>
                  <a:srgbClr val="404040"/>
                </a:solidFill>
                <a:latin typeface="Raleway" panose="020B0503030101060003" pitchFamily="34" charset="0"/>
                <a:ea typeface="Arial" panose="020B0604020202020204" pitchFamily="34" charset="0"/>
                <a:cs typeface="Times New Roman" panose="02020603050405020304" pitchFamily="18" charset="0"/>
              </a:rPr>
              <a:t>         </a:t>
            </a:r>
          </a:p>
          <a:p>
            <a:pPr marR="0" lvl="1" fontAlgn="base">
              <a:lnSpc>
                <a:spcPct val="120000"/>
              </a:lnSpc>
              <a:spcBef>
                <a:spcPts val="0"/>
              </a:spcBef>
              <a:spcAft>
                <a:spcPts val="900"/>
              </a:spcAft>
              <a:tabLst>
                <a:tab pos="914400" algn="l"/>
              </a:tabLst>
            </a:pPr>
            <a:r>
              <a:rPr lang="en-US" sz="1000" dirty="0">
                <a:solidFill>
                  <a:srgbClr val="404040"/>
                </a:solidFill>
                <a:latin typeface="Raleway" panose="020B0503030101060003" pitchFamily="34" charset="0"/>
                <a:ea typeface="Arial" panose="020B0604020202020204" pitchFamily="34" charset="0"/>
                <a:cs typeface="Times New Roman" panose="02020603050405020304" pitchFamily="18" charset="0"/>
              </a:rPr>
              <a:t>        </a:t>
            </a:r>
          </a:p>
          <a:p>
            <a:pPr marR="0" lvl="1" fontAlgn="base">
              <a:lnSpc>
                <a:spcPct val="120000"/>
              </a:lnSpc>
              <a:spcBef>
                <a:spcPts val="0"/>
              </a:spcBef>
              <a:spcAft>
                <a:spcPts val="900"/>
              </a:spcAft>
              <a:tabLst>
                <a:tab pos="914400" algn="l"/>
              </a:tabLst>
            </a:pPr>
            <a:endParaRPr lang="en-US" sz="3200" dirty="0">
              <a:solidFill>
                <a:srgbClr val="404040"/>
              </a:solidFill>
              <a:effectLst/>
              <a:latin typeface="Raleway" panose="020B0503030101060003" pitchFamily="34" charset="0"/>
              <a:ea typeface="Arial" panose="020B0604020202020204" pitchFamily="34" charset="0"/>
              <a:cs typeface="Times New Roman" panose="02020603050405020304" pitchFamily="18" charset="0"/>
            </a:endParaRPr>
          </a:p>
          <a:p>
            <a:pPr marR="0" lvl="2" fontAlgn="base">
              <a:lnSpc>
                <a:spcPct val="120000"/>
              </a:lnSpc>
              <a:spcBef>
                <a:spcPts val="0"/>
              </a:spcBef>
              <a:spcAft>
                <a:spcPts val="900"/>
              </a:spcAft>
              <a:tabLst>
                <a:tab pos="1371600" algn="l"/>
              </a:tabLst>
            </a:pPr>
            <a:endParaRPr lang="en-US"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26" name="Group 25"/>
          <p:cNvGrpSpPr/>
          <p:nvPr/>
        </p:nvGrpSpPr>
        <p:grpSpPr>
          <a:xfrm>
            <a:off x="1090816" y="3513076"/>
            <a:ext cx="314823" cy="314823"/>
            <a:chOff x="809127" y="3147400"/>
            <a:chExt cx="410073" cy="410073"/>
          </a:xfrm>
        </p:grpSpPr>
        <p:sp>
          <p:nvSpPr>
            <p:cNvPr id="27" name="Oval 26">
              <a:extLst>
                <a:ext uri="{FF2B5EF4-FFF2-40B4-BE49-F238E27FC236}">
                  <a16:creationId xmlns:a16="http://schemas.microsoft.com/office/drawing/2014/main" id="{59ED42A0-DC9A-41AF-A9D2-CB82BC9243DE}"/>
                </a:ext>
              </a:extLst>
            </p:cNvPr>
            <p:cNvSpPr/>
            <p:nvPr/>
          </p:nvSpPr>
          <p:spPr>
            <a:xfrm>
              <a:off x="809127" y="3147400"/>
              <a:ext cx="410073" cy="410073"/>
            </a:xfrm>
            <a:prstGeom prst="ellipse">
              <a:avLst/>
            </a:prstGeom>
            <a:solidFill>
              <a:srgbClr val="1F6134"/>
            </a:solidFill>
            <a:ln>
              <a:noFill/>
            </a:ln>
            <a:effectLst/>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30" name="Freeform 17">
              <a:extLst>
                <a:ext uri="{FF2B5EF4-FFF2-40B4-BE49-F238E27FC236}">
                  <a16:creationId xmlns:a16="http://schemas.microsoft.com/office/drawing/2014/main" id="{2EB12256-77E5-4085-B20E-FAE76B8CD9EC}"/>
                </a:ext>
              </a:extLst>
            </p:cNvPr>
            <p:cNvSpPr>
              <a:spLocks/>
            </p:cNvSpPr>
            <p:nvPr/>
          </p:nvSpPr>
          <p:spPr bwMode="auto">
            <a:xfrm>
              <a:off x="907543" y="3260377"/>
              <a:ext cx="213241" cy="184120"/>
            </a:xfrm>
            <a:custGeom>
              <a:avLst/>
              <a:gdLst>
                <a:gd name="T0" fmla="*/ 95 w 96"/>
                <a:gd name="T1" fmla="*/ 15 h 82"/>
                <a:gd name="T2" fmla="*/ 81 w 96"/>
                <a:gd name="T3" fmla="*/ 1 h 82"/>
                <a:gd name="T4" fmla="*/ 79 w 96"/>
                <a:gd name="T5" fmla="*/ 1 h 82"/>
                <a:gd name="T6" fmla="*/ 30 w 96"/>
                <a:gd name="T7" fmla="*/ 49 h 82"/>
                <a:gd name="T8" fmla="*/ 17 w 96"/>
                <a:gd name="T9" fmla="*/ 37 h 82"/>
                <a:gd name="T10" fmla="*/ 15 w 96"/>
                <a:gd name="T11" fmla="*/ 37 h 82"/>
                <a:gd name="T12" fmla="*/ 1 w 96"/>
                <a:gd name="T13" fmla="*/ 51 h 82"/>
                <a:gd name="T14" fmla="*/ 1 w 96"/>
                <a:gd name="T15" fmla="*/ 53 h 82"/>
                <a:gd name="T16" fmla="*/ 29 w 96"/>
                <a:gd name="T17" fmla="*/ 81 h 82"/>
                <a:gd name="T18" fmla="*/ 30 w 96"/>
                <a:gd name="T19" fmla="*/ 82 h 82"/>
                <a:gd name="T20" fmla="*/ 31 w 96"/>
                <a:gd name="T21" fmla="*/ 81 h 82"/>
                <a:gd name="T22" fmla="*/ 95 w 96"/>
                <a:gd name="T23" fmla="*/ 17 h 82"/>
                <a:gd name="T24" fmla="*/ 95 w 96"/>
                <a:gd name="T25"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2">
                  <a:moveTo>
                    <a:pt x="95" y="15"/>
                  </a:moveTo>
                  <a:cubicBezTo>
                    <a:pt x="81" y="1"/>
                    <a:pt x="81" y="1"/>
                    <a:pt x="81" y="1"/>
                  </a:cubicBezTo>
                  <a:cubicBezTo>
                    <a:pt x="81" y="0"/>
                    <a:pt x="79" y="0"/>
                    <a:pt x="79" y="1"/>
                  </a:cubicBezTo>
                  <a:cubicBezTo>
                    <a:pt x="30" y="49"/>
                    <a:pt x="30" y="49"/>
                    <a:pt x="30" y="49"/>
                  </a:cubicBezTo>
                  <a:cubicBezTo>
                    <a:pt x="17" y="37"/>
                    <a:pt x="17" y="37"/>
                    <a:pt x="17" y="37"/>
                  </a:cubicBezTo>
                  <a:cubicBezTo>
                    <a:pt x="17" y="36"/>
                    <a:pt x="15" y="36"/>
                    <a:pt x="15" y="37"/>
                  </a:cubicBezTo>
                  <a:cubicBezTo>
                    <a:pt x="1" y="51"/>
                    <a:pt x="1" y="51"/>
                    <a:pt x="1" y="51"/>
                  </a:cubicBezTo>
                  <a:cubicBezTo>
                    <a:pt x="0" y="51"/>
                    <a:pt x="0" y="53"/>
                    <a:pt x="1" y="53"/>
                  </a:cubicBezTo>
                  <a:cubicBezTo>
                    <a:pt x="29" y="81"/>
                    <a:pt x="29" y="81"/>
                    <a:pt x="29" y="81"/>
                  </a:cubicBezTo>
                  <a:cubicBezTo>
                    <a:pt x="29" y="82"/>
                    <a:pt x="29" y="82"/>
                    <a:pt x="30" y="82"/>
                  </a:cubicBezTo>
                  <a:cubicBezTo>
                    <a:pt x="31" y="82"/>
                    <a:pt x="31" y="82"/>
                    <a:pt x="31" y="81"/>
                  </a:cubicBezTo>
                  <a:cubicBezTo>
                    <a:pt x="95" y="17"/>
                    <a:pt x="95" y="17"/>
                    <a:pt x="95" y="17"/>
                  </a:cubicBezTo>
                  <a:cubicBezTo>
                    <a:pt x="96" y="17"/>
                    <a:pt x="96" y="15"/>
                    <a:pt x="9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1" name="Footer Placeholder 3">
            <a:extLst>
              <a:ext uri="{FF2B5EF4-FFF2-40B4-BE49-F238E27FC236}">
                <a16:creationId xmlns:a16="http://schemas.microsoft.com/office/drawing/2014/main" id="{B726F016-5948-4005-B12B-CA32D5CF3E53}"/>
              </a:ext>
            </a:extLst>
          </p:cNvPr>
          <p:cNvSpPr>
            <a:spLocks noGrp="1"/>
          </p:cNvSpPr>
          <p:nvPr>
            <p:ph type="ftr" sz="quarter" idx="11"/>
          </p:nvPr>
        </p:nvSpPr>
        <p:spPr>
          <a:xfrm>
            <a:off x="3384550" y="6403000"/>
            <a:ext cx="5410200" cy="36512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    Not For Public Use</a:t>
            </a:r>
          </a:p>
        </p:txBody>
      </p:sp>
      <p:sp>
        <p:nvSpPr>
          <p:cNvPr id="21" name="Freeform 17">
            <a:extLst>
              <a:ext uri="{FF2B5EF4-FFF2-40B4-BE49-F238E27FC236}">
                <a16:creationId xmlns:a16="http://schemas.microsoft.com/office/drawing/2014/main" id="{B63C58B2-B638-40FD-B898-1553453FA0DD}"/>
              </a:ext>
            </a:extLst>
          </p:cNvPr>
          <p:cNvSpPr>
            <a:spLocks/>
          </p:cNvSpPr>
          <p:nvPr/>
        </p:nvSpPr>
        <p:spPr bwMode="auto">
          <a:xfrm>
            <a:off x="1521011" y="3110664"/>
            <a:ext cx="163710" cy="141353"/>
          </a:xfrm>
          <a:custGeom>
            <a:avLst/>
            <a:gdLst>
              <a:gd name="T0" fmla="*/ 95 w 96"/>
              <a:gd name="T1" fmla="*/ 15 h 82"/>
              <a:gd name="T2" fmla="*/ 81 w 96"/>
              <a:gd name="T3" fmla="*/ 1 h 82"/>
              <a:gd name="T4" fmla="*/ 79 w 96"/>
              <a:gd name="T5" fmla="*/ 1 h 82"/>
              <a:gd name="T6" fmla="*/ 30 w 96"/>
              <a:gd name="T7" fmla="*/ 49 h 82"/>
              <a:gd name="T8" fmla="*/ 17 w 96"/>
              <a:gd name="T9" fmla="*/ 37 h 82"/>
              <a:gd name="T10" fmla="*/ 15 w 96"/>
              <a:gd name="T11" fmla="*/ 37 h 82"/>
              <a:gd name="T12" fmla="*/ 1 w 96"/>
              <a:gd name="T13" fmla="*/ 51 h 82"/>
              <a:gd name="T14" fmla="*/ 1 w 96"/>
              <a:gd name="T15" fmla="*/ 53 h 82"/>
              <a:gd name="T16" fmla="*/ 29 w 96"/>
              <a:gd name="T17" fmla="*/ 81 h 82"/>
              <a:gd name="T18" fmla="*/ 30 w 96"/>
              <a:gd name="T19" fmla="*/ 82 h 82"/>
              <a:gd name="T20" fmla="*/ 31 w 96"/>
              <a:gd name="T21" fmla="*/ 81 h 82"/>
              <a:gd name="T22" fmla="*/ 95 w 96"/>
              <a:gd name="T23" fmla="*/ 17 h 82"/>
              <a:gd name="T24" fmla="*/ 95 w 96"/>
              <a:gd name="T25"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2">
                <a:moveTo>
                  <a:pt x="95" y="15"/>
                </a:moveTo>
                <a:cubicBezTo>
                  <a:pt x="81" y="1"/>
                  <a:pt x="81" y="1"/>
                  <a:pt x="81" y="1"/>
                </a:cubicBezTo>
                <a:cubicBezTo>
                  <a:pt x="81" y="0"/>
                  <a:pt x="79" y="0"/>
                  <a:pt x="79" y="1"/>
                </a:cubicBezTo>
                <a:cubicBezTo>
                  <a:pt x="30" y="49"/>
                  <a:pt x="30" y="49"/>
                  <a:pt x="30" y="49"/>
                </a:cubicBezTo>
                <a:cubicBezTo>
                  <a:pt x="17" y="37"/>
                  <a:pt x="17" y="37"/>
                  <a:pt x="17" y="37"/>
                </a:cubicBezTo>
                <a:cubicBezTo>
                  <a:pt x="17" y="36"/>
                  <a:pt x="15" y="36"/>
                  <a:pt x="15" y="37"/>
                </a:cubicBezTo>
                <a:cubicBezTo>
                  <a:pt x="1" y="51"/>
                  <a:pt x="1" y="51"/>
                  <a:pt x="1" y="51"/>
                </a:cubicBezTo>
                <a:cubicBezTo>
                  <a:pt x="0" y="51"/>
                  <a:pt x="0" y="53"/>
                  <a:pt x="1" y="53"/>
                </a:cubicBezTo>
                <a:cubicBezTo>
                  <a:pt x="29" y="81"/>
                  <a:pt x="29" y="81"/>
                  <a:pt x="29" y="81"/>
                </a:cubicBezTo>
                <a:cubicBezTo>
                  <a:pt x="29" y="82"/>
                  <a:pt x="29" y="82"/>
                  <a:pt x="30" y="82"/>
                </a:cubicBezTo>
                <a:cubicBezTo>
                  <a:pt x="31" y="82"/>
                  <a:pt x="31" y="82"/>
                  <a:pt x="31" y="81"/>
                </a:cubicBezTo>
                <a:cubicBezTo>
                  <a:pt x="95" y="17"/>
                  <a:pt x="95" y="17"/>
                  <a:pt x="95" y="17"/>
                </a:cubicBezTo>
                <a:cubicBezTo>
                  <a:pt x="96" y="17"/>
                  <a:pt x="96" y="15"/>
                  <a:pt x="9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5" name="Group 34">
            <a:extLst>
              <a:ext uri="{FF2B5EF4-FFF2-40B4-BE49-F238E27FC236}">
                <a16:creationId xmlns:a16="http://schemas.microsoft.com/office/drawing/2014/main" id="{94AA882B-7DF0-5125-D64D-7DAD07190D8B}"/>
              </a:ext>
            </a:extLst>
          </p:cNvPr>
          <p:cNvGrpSpPr/>
          <p:nvPr/>
        </p:nvGrpSpPr>
        <p:grpSpPr>
          <a:xfrm>
            <a:off x="1138631" y="4574903"/>
            <a:ext cx="314823" cy="314823"/>
            <a:chOff x="809127" y="3147400"/>
            <a:chExt cx="410073" cy="410073"/>
          </a:xfrm>
        </p:grpSpPr>
        <p:sp>
          <p:nvSpPr>
            <p:cNvPr id="36" name="Oval 35">
              <a:extLst>
                <a:ext uri="{FF2B5EF4-FFF2-40B4-BE49-F238E27FC236}">
                  <a16:creationId xmlns:a16="http://schemas.microsoft.com/office/drawing/2014/main" id="{4AB43BD1-B8E0-5071-F862-69CBD651B211}"/>
                </a:ext>
              </a:extLst>
            </p:cNvPr>
            <p:cNvSpPr/>
            <p:nvPr/>
          </p:nvSpPr>
          <p:spPr>
            <a:xfrm>
              <a:off x="809127" y="3147400"/>
              <a:ext cx="410073" cy="410073"/>
            </a:xfrm>
            <a:prstGeom prst="ellipse">
              <a:avLst/>
            </a:prstGeom>
            <a:solidFill>
              <a:srgbClr val="1F6134"/>
            </a:solidFill>
            <a:ln>
              <a:noFill/>
            </a:ln>
            <a:effectLst/>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37" name="Freeform 17">
              <a:extLst>
                <a:ext uri="{FF2B5EF4-FFF2-40B4-BE49-F238E27FC236}">
                  <a16:creationId xmlns:a16="http://schemas.microsoft.com/office/drawing/2014/main" id="{8E646C4D-9577-0EE3-3B43-CF84334CFB55}"/>
                </a:ext>
              </a:extLst>
            </p:cNvPr>
            <p:cNvSpPr>
              <a:spLocks/>
            </p:cNvSpPr>
            <p:nvPr/>
          </p:nvSpPr>
          <p:spPr bwMode="auto">
            <a:xfrm>
              <a:off x="907543" y="3260377"/>
              <a:ext cx="213241" cy="184120"/>
            </a:xfrm>
            <a:custGeom>
              <a:avLst/>
              <a:gdLst>
                <a:gd name="T0" fmla="*/ 95 w 96"/>
                <a:gd name="T1" fmla="*/ 15 h 82"/>
                <a:gd name="T2" fmla="*/ 81 w 96"/>
                <a:gd name="T3" fmla="*/ 1 h 82"/>
                <a:gd name="T4" fmla="*/ 79 w 96"/>
                <a:gd name="T5" fmla="*/ 1 h 82"/>
                <a:gd name="T6" fmla="*/ 30 w 96"/>
                <a:gd name="T7" fmla="*/ 49 h 82"/>
                <a:gd name="T8" fmla="*/ 17 w 96"/>
                <a:gd name="T9" fmla="*/ 37 h 82"/>
                <a:gd name="T10" fmla="*/ 15 w 96"/>
                <a:gd name="T11" fmla="*/ 37 h 82"/>
                <a:gd name="T12" fmla="*/ 1 w 96"/>
                <a:gd name="T13" fmla="*/ 51 h 82"/>
                <a:gd name="T14" fmla="*/ 1 w 96"/>
                <a:gd name="T15" fmla="*/ 53 h 82"/>
                <a:gd name="T16" fmla="*/ 29 w 96"/>
                <a:gd name="T17" fmla="*/ 81 h 82"/>
                <a:gd name="T18" fmla="*/ 30 w 96"/>
                <a:gd name="T19" fmla="*/ 82 h 82"/>
                <a:gd name="T20" fmla="*/ 31 w 96"/>
                <a:gd name="T21" fmla="*/ 81 h 82"/>
                <a:gd name="T22" fmla="*/ 95 w 96"/>
                <a:gd name="T23" fmla="*/ 17 h 82"/>
                <a:gd name="T24" fmla="*/ 95 w 96"/>
                <a:gd name="T25"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2">
                  <a:moveTo>
                    <a:pt x="95" y="15"/>
                  </a:moveTo>
                  <a:cubicBezTo>
                    <a:pt x="81" y="1"/>
                    <a:pt x="81" y="1"/>
                    <a:pt x="81" y="1"/>
                  </a:cubicBezTo>
                  <a:cubicBezTo>
                    <a:pt x="81" y="0"/>
                    <a:pt x="79" y="0"/>
                    <a:pt x="79" y="1"/>
                  </a:cubicBezTo>
                  <a:cubicBezTo>
                    <a:pt x="30" y="49"/>
                    <a:pt x="30" y="49"/>
                    <a:pt x="30" y="49"/>
                  </a:cubicBezTo>
                  <a:cubicBezTo>
                    <a:pt x="17" y="37"/>
                    <a:pt x="17" y="37"/>
                    <a:pt x="17" y="37"/>
                  </a:cubicBezTo>
                  <a:cubicBezTo>
                    <a:pt x="17" y="36"/>
                    <a:pt x="15" y="36"/>
                    <a:pt x="15" y="37"/>
                  </a:cubicBezTo>
                  <a:cubicBezTo>
                    <a:pt x="1" y="51"/>
                    <a:pt x="1" y="51"/>
                    <a:pt x="1" y="51"/>
                  </a:cubicBezTo>
                  <a:cubicBezTo>
                    <a:pt x="0" y="51"/>
                    <a:pt x="0" y="53"/>
                    <a:pt x="1" y="53"/>
                  </a:cubicBezTo>
                  <a:cubicBezTo>
                    <a:pt x="29" y="81"/>
                    <a:pt x="29" y="81"/>
                    <a:pt x="29" y="81"/>
                  </a:cubicBezTo>
                  <a:cubicBezTo>
                    <a:pt x="29" y="82"/>
                    <a:pt x="29" y="82"/>
                    <a:pt x="30" y="82"/>
                  </a:cubicBezTo>
                  <a:cubicBezTo>
                    <a:pt x="31" y="82"/>
                    <a:pt x="31" y="82"/>
                    <a:pt x="31" y="81"/>
                  </a:cubicBezTo>
                  <a:cubicBezTo>
                    <a:pt x="95" y="17"/>
                    <a:pt x="95" y="17"/>
                    <a:pt x="95" y="17"/>
                  </a:cubicBezTo>
                  <a:cubicBezTo>
                    <a:pt x="96" y="17"/>
                    <a:pt x="96" y="15"/>
                    <a:pt x="9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0" name="Group 39">
            <a:extLst>
              <a:ext uri="{FF2B5EF4-FFF2-40B4-BE49-F238E27FC236}">
                <a16:creationId xmlns:a16="http://schemas.microsoft.com/office/drawing/2014/main" id="{C4724E8C-C58F-AC25-598E-75CC7B4150AC}"/>
              </a:ext>
            </a:extLst>
          </p:cNvPr>
          <p:cNvGrpSpPr/>
          <p:nvPr/>
        </p:nvGrpSpPr>
        <p:grpSpPr>
          <a:xfrm>
            <a:off x="1080155" y="2388263"/>
            <a:ext cx="314823" cy="314823"/>
            <a:chOff x="809127" y="3147400"/>
            <a:chExt cx="410073" cy="410073"/>
          </a:xfrm>
        </p:grpSpPr>
        <p:sp>
          <p:nvSpPr>
            <p:cNvPr id="41" name="Oval 40">
              <a:extLst>
                <a:ext uri="{FF2B5EF4-FFF2-40B4-BE49-F238E27FC236}">
                  <a16:creationId xmlns:a16="http://schemas.microsoft.com/office/drawing/2014/main" id="{D9459FE3-9FFB-C605-2550-143A2E3CA46C}"/>
                </a:ext>
              </a:extLst>
            </p:cNvPr>
            <p:cNvSpPr/>
            <p:nvPr/>
          </p:nvSpPr>
          <p:spPr>
            <a:xfrm>
              <a:off x="809127" y="3147400"/>
              <a:ext cx="410073" cy="410073"/>
            </a:xfrm>
            <a:prstGeom prst="ellipse">
              <a:avLst/>
            </a:prstGeom>
            <a:solidFill>
              <a:srgbClr val="1F6134"/>
            </a:solidFill>
            <a:ln>
              <a:noFill/>
            </a:ln>
            <a:effectLst/>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2" name="Freeform 17">
              <a:extLst>
                <a:ext uri="{FF2B5EF4-FFF2-40B4-BE49-F238E27FC236}">
                  <a16:creationId xmlns:a16="http://schemas.microsoft.com/office/drawing/2014/main" id="{9ACE06CF-94D9-103C-A464-C692ECD466BC}"/>
                </a:ext>
              </a:extLst>
            </p:cNvPr>
            <p:cNvSpPr>
              <a:spLocks/>
            </p:cNvSpPr>
            <p:nvPr/>
          </p:nvSpPr>
          <p:spPr bwMode="auto">
            <a:xfrm>
              <a:off x="907543" y="3260377"/>
              <a:ext cx="213241" cy="184120"/>
            </a:xfrm>
            <a:custGeom>
              <a:avLst/>
              <a:gdLst>
                <a:gd name="T0" fmla="*/ 95 w 96"/>
                <a:gd name="T1" fmla="*/ 15 h 82"/>
                <a:gd name="T2" fmla="*/ 81 w 96"/>
                <a:gd name="T3" fmla="*/ 1 h 82"/>
                <a:gd name="T4" fmla="*/ 79 w 96"/>
                <a:gd name="T5" fmla="*/ 1 h 82"/>
                <a:gd name="T6" fmla="*/ 30 w 96"/>
                <a:gd name="T7" fmla="*/ 49 h 82"/>
                <a:gd name="T8" fmla="*/ 17 w 96"/>
                <a:gd name="T9" fmla="*/ 37 h 82"/>
                <a:gd name="T10" fmla="*/ 15 w 96"/>
                <a:gd name="T11" fmla="*/ 37 h 82"/>
                <a:gd name="T12" fmla="*/ 1 w 96"/>
                <a:gd name="T13" fmla="*/ 51 h 82"/>
                <a:gd name="T14" fmla="*/ 1 w 96"/>
                <a:gd name="T15" fmla="*/ 53 h 82"/>
                <a:gd name="T16" fmla="*/ 29 w 96"/>
                <a:gd name="T17" fmla="*/ 81 h 82"/>
                <a:gd name="T18" fmla="*/ 30 w 96"/>
                <a:gd name="T19" fmla="*/ 82 h 82"/>
                <a:gd name="T20" fmla="*/ 31 w 96"/>
                <a:gd name="T21" fmla="*/ 81 h 82"/>
                <a:gd name="T22" fmla="*/ 95 w 96"/>
                <a:gd name="T23" fmla="*/ 17 h 82"/>
                <a:gd name="T24" fmla="*/ 95 w 96"/>
                <a:gd name="T25"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2">
                  <a:moveTo>
                    <a:pt x="95" y="15"/>
                  </a:moveTo>
                  <a:cubicBezTo>
                    <a:pt x="81" y="1"/>
                    <a:pt x="81" y="1"/>
                    <a:pt x="81" y="1"/>
                  </a:cubicBezTo>
                  <a:cubicBezTo>
                    <a:pt x="81" y="0"/>
                    <a:pt x="79" y="0"/>
                    <a:pt x="79" y="1"/>
                  </a:cubicBezTo>
                  <a:cubicBezTo>
                    <a:pt x="30" y="49"/>
                    <a:pt x="30" y="49"/>
                    <a:pt x="30" y="49"/>
                  </a:cubicBezTo>
                  <a:cubicBezTo>
                    <a:pt x="17" y="37"/>
                    <a:pt x="17" y="37"/>
                    <a:pt x="17" y="37"/>
                  </a:cubicBezTo>
                  <a:cubicBezTo>
                    <a:pt x="17" y="36"/>
                    <a:pt x="15" y="36"/>
                    <a:pt x="15" y="37"/>
                  </a:cubicBezTo>
                  <a:cubicBezTo>
                    <a:pt x="1" y="51"/>
                    <a:pt x="1" y="51"/>
                    <a:pt x="1" y="51"/>
                  </a:cubicBezTo>
                  <a:cubicBezTo>
                    <a:pt x="0" y="51"/>
                    <a:pt x="0" y="53"/>
                    <a:pt x="1" y="53"/>
                  </a:cubicBezTo>
                  <a:cubicBezTo>
                    <a:pt x="29" y="81"/>
                    <a:pt x="29" y="81"/>
                    <a:pt x="29" y="81"/>
                  </a:cubicBezTo>
                  <a:cubicBezTo>
                    <a:pt x="29" y="82"/>
                    <a:pt x="29" y="82"/>
                    <a:pt x="30" y="82"/>
                  </a:cubicBezTo>
                  <a:cubicBezTo>
                    <a:pt x="31" y="82"/>
                    <a:pt x="31" y="82"/>
                    <a:pt x="31" y="81"/>
                  </a:cubicBezTo>
                  <a:cubicBezTo>
                    <a:pt x="95" y="17"/>
                    <a:pt x="95" y="17"/>
                    <a:pt x="95" y="17"/>
                  </a:cubicBezTo>
                  <a:cubicBezTo>
                    <a:pt x="96" y="17"/>
                    <a:pt x="96" y="15"/>
                    <a:pt x="9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pic>
        <p:nvPicPr>
          <p:cNvPr id="10" name="Picture 9" descr="A field of flowers&#10;&#10;Description automatically generated with medium confidence">
            <a:extLst>
              <a:ext uri="{FF2B5EF4-FFF2-40B4-BE49-F238E27FC236}">
                <a16:creationId xmlns:a16="http://schemas.microsoft.com/office/drawing/2014/main" id="{EC235FD8-5BFA-0C17-11A3-6024BA0E87EE}"/>
              </a:ext>
            </a:extLst>
          </p:cNvPr>
          <p:cNvPicPr>
            <a:picLocks noChangeAspect="1"/>
          </p:cNvPicPr>
          <p:nvPr/>
        </p:nvPicPr>
        <p:blipFill>
          <a:blip r:embed="rId5" cstate="print">
            <a:alphaModFix amt="24000"/>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89876"/>
            <a:ext cx="12204700" cy="6947876"/>
          </a:xfrm>
          <a:prstGeom prst="rect">
            <a:avLst/>
          </a:prstGeom>
        </p:spPr>
      </p:pic>
    </p:spTree>
    <p:extLst>
      <p:ext uri="{BB962C8B-B14F-4D97-AF65-F5344CB8AC3E}">
        <p14:creationId xmlns:p14="http://schemas.microsoft.com/office/powerpoint/2010/main" val="389480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89976-91ED-A15A-C2E3-795B05925B61}"/>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2B7E91C1-591B-AD27-A749-B9E2ED6D8290}"/>
              </a:ext>
            </a:extLst>
          </p:cNvPr>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 name="Picture 3">
            <a:extLst>
              <a:ext uri="{FF2B5EF4-FFF2-40B4-BE49-F238E27FC236}">
                <a16:creationId xmlns:a16="http://schemas.microsoft.com/office/drawing/2014/main" id="{18E7CB52-9AAA-E4F0-59D9-58AB2F580B9A}"/>
              </a:ext>
            </a:extLst>
          </p:cNvPr>
          <p:cNvPicPr>
            <a:picLocks noChangeAspect="1"/>
          </p:cNvPicPr>
          <p:nvPr/>
        </p:nvPicPr>
        <p:blipFill>
          <a:blip r:embed="rId4"/>
          <a:stretch>
            <a:fillRect/>
          </a:stretch>
        </p:blipFill>
        <p:spPr>
          <a:xfrm>
            <a:off x="-12700" y="5103000"/>
            <a:ext cx="12204700" cy="1755000"/>
          </a:xfrm>
          <a:prstGeom prst="rect">
            <a:avLst/>
          </a:prstGeom>
        </p:spPr>
      </p:pic>
      <p:pic>
        <p:nvPicPr>
          <p:cNvPr id="5" name="Picture 4">
            <a:extLst>
              <a:ext uri="{FF2B5EF4-FFF2-40B4-BE49-F238E27FC236}">
                <a16:creationId xmlns:a16="http://schemas.microsoft.com/office/drawing/2014/main" id="{29C9AA79-551C-8874-5CCD-CDE229589F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a:extLst>
              <a:ext uri="{FF2B5EF4-FFF2-40B4-BE49-F238E27FC236}">
                <a16:creationId xmlns:a16="http://schemas.microsoft.com/office/drawing/2014/main" id="{1E50D5E9-2F13-00BC-B391-C6A75AEBB540}"/>
              </a:ext>
            </a:extLst>
          </p:cNvPr>
          <p:cNvGrpSpPr/>
          <p:nvPr/>
        </p:nvGrpSpPr>
        <p:grpSpPr>
          <a:xfrm>
            <a:off x="11607800" y="547024"/>
            <a:ext cx="143933" cy="317502"/>
            <a:chOff x="11607800" y="547024"/>
            <a:chExt cx="143933" cy="317502"/>
          </a:xfrm>
        </p:grpSpPr>
        <p:sp>
          <p:nvSpPr>
            <p:cNvPr id="7" name="Oval 6">
              <a:extLst>
                <a:ext uri="{FF2B5EF4-FFF2-40B4-BE49-F238E27FC236}">
                  <a16:creationId xmlns:a16="http://schemas.microsoft.com/office/drawing/2014/main" id="{3E4DCA72-88DF-C7ED-200B-E69E2805F9DB}"/>
                </a:ext>
              </a:extLst>
            </p:cNvPr>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7CFBFCD-0F69-73EC-D99A-9C4B40736794}"/>
                </a:ext>
              </a:extLst>
            </p:cNvPr>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771E602-A1D8-6DAE-4096-7F4E5339C8CE}"/>
              </a:ext>
            </a:extLst>
          </p:cNvPr>
          <p:cNvGrpSpPr/>
          <p:nvPr/>
        </p:nvGrpSpPr>
        <p:grpSpPr>
          <a:xfrm>
            <a:off x="-111544" y="6323952"/>
            <a:ext cx="12303544" cy="261610"/>
            <a:chOff x="-111544" y="6323952"/>
            <a:chExt cx="12303544" cy="261610"/>
          </a:xfrm>
        </p:grpSpPr>
        <p:sp>
          <p:nvSpPr>
            <p:cNvPr id="6" name="TextBox 5">
              <a:extLst>
                <a:ext uri="{FF2B5EF4-FFF2-40B4-BE49-F238E27FC236}">
                  <a16:creationId xmlns:a16="http://schemas.microsoft.com/office/drawing/2014/main" id="{E639F068-A712-EBC5-F38D-CBE13AA49977}"/>
                </a:ext>
              </a:extLst>
            </p:cNvPr>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a:extLst>
                <a:ext uri="{FF2B5EF4-FFF2-40B4-BE49-F238E27FC236}">
                  <a16:creationId xmlns:a16="http://schemas.microsoft.com/office/drawing/2014/main" id="{06F97FB8-BB5A-EBB6-57E3-2239F56D6506}"/>
                </a:ext>
              </a:extLst>
            </p:cNvPr>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a:extLst>
                <a:ext uri="{FF2B5EF4-FFF2-40B4-BE49-F238E27FC236}">
                  <a16:creationId xmlns:a16="http://schemas.microsoft.com/office/drawing/2014/main" id="{C8463C4F-3191-999B-B8AA-1B2780393E13}"/>
                </a:ext>
              </a:extLst>
            </p:cNvPr>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a:extLst>
              <a:ext uri="{FF2B5EF4-FFF2-40B4-BE49-F238E27FC236}">
                <a16:creationId xmlns:a16="http://schemas.microsoft.com/office/drawing/2014/main" id="{D5C750FF-2B9E-9701-25D9-7CE4E9A7ABDE}"/>
              </a:ext>
            </a:extLst>
          </p:cNvPr>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7E1CDDB7-2C0B-5AA7-CD07-28342BFA844F}"/>
              </a:ext>
            </a:extLst>
          </p:cNvPr>
          <p:cNvSpPr txBox="1">
            <a:spLocks/>
          </p:cNvSpPr>
          <p:nvPr/>
        </p:nvSpPr>
        <p:spPr>
          <a:xfrm>
            <a:off x="143933" y="790561"/>
            <a:ext cx="12048068" cy="17436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Social Media &amp; </a:t>
            </a:r>
            <a:r>
              <a:rPr lang="en-US" b="1" dirty="0">
                <a:solidFill>
                  <a:schemeClr val="accent6"/>
                </a:solidFill>
                <a:latin typeface="Raleway ExtraBold" panose="020B0903030101060003" pitchFamily="34" charset="0"/>
              </a:rPr>
              <a:t>Influencer Responsibility</a:t>
            </a:r>
          </a:p>
        </p:txBody>
      </p:sp>
      <p:sp>
        <p:nvSpPr>
          <p:cNvPr id="17" name="Title 1">
            <a:extLst>
              <a:ext uri="{FF2B5EF4-FFF2-40B4-BE49-F238E27FC236}">
                <a16:creationId xmlns:a16="http://schemas.microsoft.com/office/drawing/2014/main" id="{B356B430-36BE-9233-9B9E-C0FA1503B388}"/>
              </a:ext>
            </a:extLst>
          </p:cNvPr>
          <p:cNvSpPr txBox="1">
            <a:spLocks/>
          </p:cNvSpPr>
          <p:nvPr/>
        </p:nvSpPr>
        <p:spPr>
          <a:xfrm>
            <a:off x="878511" y="1757018"/>
            <a:ext cx="6270398" cy="39432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nSpc>
                <a:spcPct val="90000"/>
              </a:lnSpc>
              <a:spcBef>
                <a:spcPts val="1000"/>
              </a:spcBef>
            </a:pPr>
            <a:endParaRPr lang="en-US" sz="2400" dirty="0">
              <a:latin typeface="Raleway" panose="020B0503030101060003" pitchFamily="34" charset="0"/>
            </a:endParaRPr>
          </a:p>
          <a:p>
            <a:r>
              <a:rPr lang="en-US" sz="2400" b="0" i="0" dirty="0">
                <a:effectLst/>
                <a:latin typeface="Raleway" panose="020B0503030101060003" pitchFamily="34" charset="0"/>
              </a:rPr>
              <a:t>   </a:t>
            </a:r>
          </a:p>
        </p:txBody>
      </p:sp>
      <p:sp>
        <p:nvSpPr>
          <p:cNvPr id="23" name="Footer Placeholder 3">
            <a:extLst>
              <a:ext uri="{FF2B5EF4-FFF2-40B4-BE49-F238E27FC236}">
                <a16:creationId xmlns:a16="http://schemas.microsoft.com/office/drawing/2014/main" id="{FEB2763A-9E07-E1BD-7718-02E4E112284E}"/>
              </a:ext>
            </a:extLst>
          </p:cNvPr>
          <p:cNvSpPr>
            <a:spLocks noGrp="1"/>
          </p:cNvSpPr>
          <p:nvPr>
            <p:ph type="ftr" sz="quarter" idx="11"/>
          </p:nvPr>
        </p:nvSpPr>
        <p:spPr>
          <a:xfrm>
            <a:off x="0" y="6408738"/>
            <a:ext cx="12192000" cy="543096"/>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Raleway" panose="020B0503030101060003" pitchFamily="34" charset="0"/>
              </a:rPr>
              <a:t>Education Use Only    Not For Public Use</a:t>
            </a:r>
          </a:p>
        </p:txBody>
      </p:sp>
      <p:sp>
        <p:nvSpPr>
          <p:cNvPr id="12" name="TextBox 11">
            <a:extLst>
              <a:ext uri="{FF2B5EF4-FFF2-40B4-BE49-F238E27FC236}">
                <a16:creationId xmlns:a16="http://schemas.microsoft.com/office/drawing/2014/main" id="{7AD9933F-26D9-F0B6-69E7-98BE94A4708C}"/>
              </a:ext>
            </a:extLst>
          </p:cNvPr>
          <p:cNvSpPr txBox="1"/>
          <p:nvPr/>
        </p:nvSpPr>
        <p:spPr>
          <a:xfrm>
            <a:off x="1684721" y="2211137"/>
            <a:ext cx="7493437" cy="369332"/>
          </a:xfrm>
          <a:prstGeom prst="rect">
            <a:avLst/>
          </a:prstGeom>
          <a:noFill/>
        </p:spPr>
        <p:txBody>
          <a:bodyPr wrap="square">
            <a:spAutoFit/>
          </a:bodyPr>
          <a:lstStyle/>
          <a:p>
            <a:endParaRPr lang="en-US" dirty="0"/>
          </a:p>
        </p:txBody>
      </p:sp>
      <p:sp>
        <p:nvSpPr>
          <p:cNvPr id="9" name="TextBox 8">
            <a:extLst>
              <a:ext uri="{FF2B5EF4-FFF2-40B4-BE49-F238E27FC236}">
                <a16:creationId xmlns:a16="http://schemas.microsoft.com/office/drawing/2014/main" id="{DD8E3E2A-1EAE-A3CE-3BDC-CBD88B36724D}"/>
              </a:ext>
            </a:extLst>
          </p:cNvPr>
          <p:cNvSpPr txBox="1"/>
          <p:nvPr/>
        </p:nvSpPr>
        <p:spPr>
          <a:xfrm>
            <a:off x="878510" y="1926727"/>
            <a:ext cx="8847381" cy="3693319"/>
          </a:xfrm>
          <a:prstGeom prst="rect">
            <a:avLst/>
          </a:prstGeom>
          <a:noFill/>
        </p:spPr>
        <p:txBody>
          <a:bodyPr wrap="square">
            <a:spAutoFit/>
          </a:bodyPr>
          <a:lstStyle/>
          <a:p>
            <a:r>
              <a:rPr lang="en-US" sz="2400" b="1" dirty="0">
                <a:latin typeface="Raleway" pitchFamily="2" charset="0"/>
              </a:rPr>
              <a:t>Material Connection Is Required</a:t>
            </a:r>
          </a:p>
          <a:p>
            <a:pPr marL="342900" indent="-342900">
              <a:buFont typeface="Arial" panose="020B0604020202020204" pitchFamily="34" charset="0"/>
              <a:buChar char="•"/>
            </a:pPr>
            <a:r>
              <a:rPr lang="en-US" sz="2400" dirty="0">
                <a:latin typeface="Raleway" pitchFamily="2" charset="0"/>
              </a:rPr>
              <a:t>Disclose connection in same manner as </a:t>
            </a:r>
          </a:p>
          <a:p>
            <a:r>
              <a:rPr lang="en-US" sz="2400" dirty="0">
                <a:latin typeface="Raleway" pitchFamily="2" charset="0"/>
              </a:rPr>
              <a:t>    endorsement. </a:t>
            </a:r>
            <a:r>
              <a:rPr lang="en-US" sz="2400" u="sng" dirty="0">
                <a:latin typeface="Raleway" pitchFamily="2" charset="0"/>
              </a:rPr>
              <a:t>Example: verbal endorsement </a:t>
            </a:r>
          </a:p>
          <a:p>
            <a:r>
              <a:rPr lang="en-US" sz="2400" dirty="0">
                <a:latin typeface="Raleway" pitchFamily="2" charset="0"/>
              </a:rPr>
              <a:t>    </a:t>
            </a:r>
            <a:r>
              <a:rPr lang="en-US" sz="2400" u="sng" dirty="0">
                <a:latin typeface="Raleway" pitchFamily="2" charset="0"/>
              </a:rPr>
              <a:t>requires verbal disclosure</a:t>
            </a:r>
          </a:p>
          <a:p>
            <a:pPr marL="342900" indent="-342900">
              <a:buFont typeface="Arial" panose="020B0604020202020204" pitchFamily="34" charset="0"/>
              <a:buChar char="•"/>
            </a:pPr>
            <a:r>
              <a:rPr lang="en-US" sz="2400" dirty="0">
                <a:latin typeface="Raleway" pitchFamily="2" charset="0"/>
              </a:rPr>
              <a:t>Disclose free products</a:t>
            </a:r>
          </a:p>
          <a:p>
            <a:endParaRPr lang="en-US" sz="2200" dirty="0">
              <a:solidFill>
                <a:srgbClr val="333333"/>
              </a:solidFill>
              <a:latin typeface="Raleway" pitchFamily="2" charset="0"/>
            </a:endParaRPr>
          </a:p>
          <a:p>
            <a:r>
              <a:rPr lang="en-US" sz="2400" b="1" dirty="0">
                <a:latin typeface="Raleway" pitchFamily="2" charset="0"/>
              </a:rPr>
              <a:t>Use Platform Disclosures</a:t>
            </a:r>
          </a:p>
          <a:p>
            <a:pPr marL="342900" indent="-342900">
              <a:buFont typeface="Arial" panose="020B0604020202020204" pitchFamily="34" charset="0"/>
              <a:buChar char="•"/>
            </a:pPr>
            <a:r>
              <a:rPr lang="en-US" sz="2400" dirty="0">
                <a:latin typeface="Raleway" pitchFamily="2" charset="0"/>
              </a:rPr>
              <a:t>Not sufficient for FTC disclosure</a:t>
            </a:r>
          </a:p>
          <a:p>
            <a:endParaRPr lang="en-US" sz="2200" b="0" i="0" dirty="0">
              <a:solidFill>
                <a:srgbClr val="333333"/>
              </a:solidFill>
              <a:effectLst/>
              <a:latin typeface="Raleway" pitchFamily="2" charset="0"/>
            </a:endParaRPr>
          </a:p>
          <a:p>
            <a:endParaRPr lang="en-US" sz="2200" b="0" i="0" dirty="0">
              <a:solidFill>
                <a:srgbClr val="333333"/>
              </a:solidFill>
              <a:effectLst/>
              <a:latin typeface="Raleway" pitchFamily="2" charset="0"/>
            </a:endParaRPr>
          </a:p>
        </p:txBody>
      </p:sp>
      <p:pic>
        <p:nvPicPr>
          <p:cNvPr id="1026" name="Picture 2">
            <a:extLst>
              <a:ext uri="{FF2B5EF4-FFF2-40B4-BE49-F238E27FC236}">
                <a16:creationId xmlns:a16="http://schemas.microsoft.com/office/drawing/2014/main" id="{0174248B-CB5E-C648-E52D-7D9FDB11CC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676" r="15759" b="3898"/>
          <a:stretch>
            <a:fillRect/>
          </a:stretch>
        </p:blipFill>
        <p:spPr bwMode="auto">
          <a:xfrm>
            <a:off x="7848281" y="2147636"/>
            <a:ext cx="3884402" cy="391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6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 name="Picture 3"/>
          <p:cNvPicPr>
            <a:picLocks noChangeAspect="1"/>
          </p:cNvPicPr>
          <p:nvPr/>
        </p:nvPicPr>
        <p:blipFill>
          <a:blip r:embed="rId4"/>
          <a:stretch>
            <a:fillRect/>
          </a:stretch>
        </p:blipFill>
        <p:spPr>
          <a:xfrm>
            <a:off x="-12700" y="5103000"/>
            <a:ext cx="12204700" cy="1755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18" name="Straight Connector 17"/>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9" name="Title 1">
            <a:extLst>
              <a:ext uri="{FF2B5EF4-FFF2-40B4-BE49-F238E27FC236}">
                <a16:creationId xmlns:a16="http://schemas.microsoft.com/office/drawing/2014/main" id="{A9BBFA9F-D479-43C4-9651-B3EEA0537F09}"/>
              </a:ext>
            </a:extLst>
          </p:cNvPr>
          <p:cNvSpPr txBox="1">
            <a:spLocks/>
          </p:cNvSpPr>
          <p:nvPr/>
        </p:nvSpPr>
        <p:spPr>
          <a:xfrm>
            <a:off x="3224806" y="1199523"/>
            <a:ext cx="5110164" cy="11950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dirty="0">
                <a:solidFill>
                  <a:srgbClr val="1F6134"/>
                </a:solidFill>
                <a:latin typeface="Raleway ExtraBold" panose="020B0903030101060003" pitchFamily="34" charset="0"/>
              </a:rPr>
              <a:t>Thank </a:t>
            </a:r>
            <a:r>
              <a:rPr lang="en-US" sz="7200" b="1" dirty="0">
                <a:solidFill>
                  <a:srgbClr val="8ABF40"/>
                </a:solidFill>
                <a:latin typeface="Raleway ExtraBold" panose="020B0903030101060003" pitchFamily="34" charset="0"/>
              </a:rPr>
              <a:t>You</a:t>
            </a:r>
          </a:p>
        </p:txBody>
      </p:sp>
      <p:sp>
        <p:nvSpPr>
          <p:cNvPr id="27" name="Content Placeholder 2">
            <a:extLst>
              <a:ext uri="{FF2B5EF4-FFF2-40B4-BE49-F238E27FC236}">
                <a16:creationId xmlns:a16="http://schemas.microsoft.com/office/drawing/2014/main" id="{10A57B29-685E-47A8-BBA6-AF1FF8FAFEA4}"/>
              </a:ext>
            </a:extLst>
          </p:cNvPr>
          <p:cNvSpPr txBox="1">
            <a:spLocks/>
          </p:cNvSpPr>
          <p:nvPr/>
        </p:nvSpPr>
        <p:spPr>
          <a:xfrm>
            <a:off x="1684721" y="4328284"/>
            <a:ext cx="8190335" cy="17843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endParaRPr lang="en-US" dirty="0">
              <a:latin typeface="Raleway" panose="020B0503030101060003" pitchFamily="34" charset="0"/>
            </a:endParaRPr>
          </a:p>
          <a:p>
            <a:pPr marL="0" lvl="2" indent="0" algn="ctr">
              <a:spcBef>
                <a:spcPts val="1000"/>
              </a:spcBef>
              <a:buNone/>
            </a:pPr>
            <a:r>
              <a:rPr lang="en-US" sz="2400" b="1" dirty="0">
                <a:solidFill>
                  <a:srgbClr val="5377B9"/>
                </a:solidFill>
                <a:latin typeface="Raleway" panose="020B0503030101060003" pitchFamily="34" charset="0"/>
              </a:rPr>
              <a:t>AsaWaldstein.com </a:t>
            </a:r>
          </a:p>
          <a:p>
            <a:pPr marL="0" lvl="2" indent="0" algn="ctr">
              <a:spcBef>
                <a:spcPts val="1000"/>
              </a:spcBef>
              <a:buNone/>
            </a:pPr>
            <a:r>
              <a:rPr lang="en-US" sz="2400" b="1" dirty="0">
                <a:solidFill>
                  <a:srgbClr val="5377B9"/>
                </a:solidFill>
                <a:latin typeface="Raleway" panose="020B0503030101060003" pitchFamily="34" charset="0"/>
              </a:rPr>
              <a:t>Supplement Advisory Group</a:t>
            </a:r>
            <a:endParaRPr lang="en-US" sz="2400" dirty="0">
              <a:solidFill>
                <a:srgbClr val="5377B9"/>
              </a:solidFill>
              <a:latin typeface="Raleway" panose="020B0503030101060003" pitchFamily="34" charset="0"/>
            </a:endParaRPr>
          </a:p>
        </p:txBody>
      </p:sp>
      <p:pic>
        <p:nvPicPr>
          <p:cNvPr id="31" name="Picture 2" descr="Five Components of Successful Global Payment Strategy — Nuvei | Payment  Technology Partner">
            <a:extLst>
              <a:ext uri="{FF2B5EF4-FFF2-40B4-BE49-F238E27FC236}">
                <a16:creationId xmlns:a16="http://schemas.microsoft.com/office/drawing/2014/main" id="{5597EB4B-14E8-4C2B-8018-702BAFD807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3488" y="3207805"/>
            <a:ext cx="3352800" cy="68449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F5BC4A76-EAAF-40B5-A4F4-2141545584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921" r="15462"/>
          <a:stretch/>
        </p:blipFill>
        <p:spPr>
          <a:xfrm>
            <a:off x="9180187" y="781181"/>
            <a:ext cx="2427613" cy="2361167"/>
          </a:xfrm>
          <a:prstGeom prst="ellipse">
            <a:avLst/>
          </a:prstGeom>
          <a:ln w="57150">
            <a:solidFill>
              <a:srgbClr val="8ABF40"/>
            </a:solidFill>
          </a:ln>
        </p:spPr>
      </p:pic>
      <p:pic>
        <p:nvPicPr>
          <p:cNvPr id="2" name="Picture 1" descr="A qr code on a white background&#10;&#10;AI-generated content may be incorrect.">
            <a:extLst>
              <a:ext uri="{FF2B5EF4-FFF2-40B4-BE49-F238E27FC236}">
                <a16:creationId xmlns:a16="http://schemas.microsoft.com/office/drawing/2014/main" id="{78F6C3D5-4150-6CE2-E423-32107975F51B}"/>
              </a:ext>
            </a:extLst>
          </p:cNvPr>
          <p:cNvPicPr>
            <a:picLocks noChangeAspect="1"/>
          </p:cNvPicPr>
          <p:nvPr/>
        </p:nvPicPr>
        <p:blipFill>
          <a:blip r:embed="rId8" cstate="print">
            <a:extLst>
              <a:ext uri="{28A0092B-C50C-407E-A947-70E740481C1C}">
                <a14:useLocalDpi xmlns:a14="http://schemas.microsoft.com/office/drawing/2010/main" val="0"/>
              </a:ext>
            </a:extLst>
          </a:blip>
          <a:srcRect l="7600" t="5880" r="6610" b="33857"/>
          <a:stretch>
            <a:fillRect/>
          </a:stretch>
        </p:blipFill>
        <p:spPr>
          <a:xfrm>
            <a:off x="9444290" y="3890550"/>
            <a:ext cx="2125977" cy="2110614"/>
          </a:xfrm>
          <a:prstGeom prst="rect">
            <a:avLst/>
          </a:prstGeom>
        </p:spPr>
      </p:pic>
    </p:spTree>
    <p:extLst>
      <p:ext uri="{BB962C8B-B14F-4D97-AF65-F5344CB8AC3E}">
        <p14:creationId xmlns:p14="http://schemas.microsoft.com/office/powerpoint/2010/main" val="223594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8338"/>
            <a:ext cx="12192000" cy="6849662"/>
          </a:xfrm>
          <a:prstGeom prst="rect">
            <a:avLst/>
          </a:prstGeom>
        </p:spPr>
      </p:pic>
      <p:pic>
        <p:nvPicPr>
          <p:cNvPr id="25" name="Picture 24"/>
          <p:cNvPicPr>
            <a:picLocks noChangeAspect="1"/>
          </p:cNvPicPr>
          <p:nvPr/>
        </p:nvPicPr>
        <p:blipFill rotWithShape="1">
          <a:blip r:embed="rId4"/>
          <a:srcRect l="14474" t="78395" r="12613"/>
          <a:stretch/>
        </p:blipFill>
        <p:spPr>
          <a:xfrm>
            <a:off x="0" y="-1"/>
            <a:ext cx="12204700" cy="2414275"/>
          </a:xfrm>
          <a:prstGeom prst="rect">
            <a:avLst/>
          </a:prstGeom>
        </p:spPr>
      </p:pic>
      <p:sp>
        <p:nvSpPr>
          <p:cNvPr id="9" name="Content Placeholder 2">
            <a:extLst>
              <a:ext uri="{FF2B5EF4-FFF2-40B4-BE49-F238E27FC236}">
                <a16:creationId xmlns:a16="http://schemas.microsoft.com/office/drawing/2014/main" id="{7CACFD2B-6FA1-42F9-937D-BF3ACEB46940}"/>
              </a:ext>
            </a:extLst>
          </p:cNvPr>
          <p:cNvSpPr txBox="1">
            <a:spLocks/>
          </p:cNvSpPr>
          <p:nvPr/>
        </p:nvSpPr>
        <p:spPr>
          <a:xfrm>
            <a:off x="3783591" y="258593"/>
            <a:ext cx="6820033" cy="512308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Ø"/>
            </a:pPr>
            <a:r>
              <a:rPr lang="en-US" sz="2000" dirty="0">
                <a:latin typeface="Raleway" panose="020B0503030101060003" pitchFamily="34" charset="0"/>
              </a:rPr>
              <a:t>This presentation consists of general information. It is intended for general education only.</a:t>
            </a:r>
          </a:p>
          <a:p>
            <a:pPr algn="just"/>
            <a:endParaRPr lang="en-US" sz="2000" dirty="0">
              <a:latin typeface="Raleway" panose="020B0503030101060003" pitchFamily="34" charset="0"/>
            </a:endParaRPr>
          </a:p>
          <a:p>
            <a:pPr marL="457200" indent="-457200" algn="just">
              <a:buFont typeface="Wingdings" panose="05000000000000000000" pitchFamily="2" charset="2"/>
              <a:buChar char="Ø"/>
            </a:pPr>
            <a:r>
              <a:rPr lang="en-US" sz="2000" dirty="0">
                <a:latin typeface="Raleway" panose="020B0503030101060003" pitchFamily="34" charset="0"/>
              </a:rPr>
              <a:t>Due to the importance of individual facts of every situation, the generalization in this presentation may not necessarily be applicable to all situations. Changes in the law could make parts of this presentation obsolete in the future. </a:t>
            </a:r>
          </a:p>
          <a:p>
            <a:pPr algn="just"/>
            <a:endParaRPr lang="en-US" sz="2000" dirty="0">
              <a:latin typeface="Raleway" panose="020B0503030101060003" pitchFamily="34" charset="0"/>
            </a:endParaRPr>
          </a:p>
          <a:p>
            <a:pPr marL="457200" indent="-457200" algn="just">
              <a:buFont typeface="Wingdings" panose="05000000000000000000" pitchFamily="2" charset="2"/>
              <a:buChar char="Ø"/>
            </a:pPr>
            <a:r>
              <a:rPr lang="en-US" sz="2000" dirty="0">
                <a:latin typeface="Raleway" panose="020B0503030101060003" pitchFamily="34" charset="0"/>
              </a:rPr>
              <a:t>This information is provided with the understanding that if specific advice is required, the services of a competent attorney should be sought.</a:t>
            </a:r>
          </a:p>
          <a:p>
            <a:endParaRPr lang="en-US" sz="1800" dirty="0"/>
          </a:p>
        </p:txBody>
      </p:sp>
      <p:sp>
        <p:nvSpPr>
          <p:cNvPr id="11" name="Title 1">
            <a:extLst>
              <a:ext uri="{FF2B5EF4-FFF2-40B4-BE49-F238E27FC236}">
                <a16:creationId xmlns:a16="http://schemas.microsoft.com/office/drawing/2014/main" id="{11F603D0-D22A-4B52-83AA-2457811369A9}"/>
              </a:ext>
            </a:extLst>
          </p:cNvPr>
          <p:cNvSpPr txBox="1">
            <a:spLocks/>
          </p:cNvSpPr>
          <p:nvPr/>
        </p:nvSpPr>
        <p:spPr>
          <a:xfrm>
            <a:off x="345200" y="564123"/>
            <a:ext cx="3314566" cy="1495425"/>
          </a:xfrm>
          <a:prstGeom prst="rect">
            <a:avLst/>
          </a:prstGeom>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1F6134"/>
                </a:solidFill>
                <a:latin typeface="Raleway ExtraBold" panose="020B0903030101060003" pitchFamily="34" charset="0"/>
              </a:rPr>
              <a:t>Legal </a:t>
            </a:r>
          </a:p>
          <a:p>
            <a:pPr algn="l"/>
            <a:r>
              <a:rPr lang="en-US" sz="4000" b="1" dirty="0">
                <a:solidFill>
                  <a:srgbClr val="1F6134"/>
                </a:solidFill>
                <a:latin typeface="Raleway ExtraBold" panose="020B0903030101060003" pitchFamily="34" charset="0"/>
              </a:rPr>
              <a:t>Disclaimer </a:t>
            </a:r>
            <a:endParaRPr lang="en-US" sz="4000" dirty="0">
              <a:solidFill>
                <a:srgbClr val="1F6134"/>
              </a:solidFill>
              <a:latin typeface="Raleway ExtraBold" panose="020B0903030101060003"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65" y="2820137"/>
            <a:ext cx="1892272" cy="1892272"/>
          </a:xfrm>
          <a:prstGeom prst="rect">
            <a:avLst/>
          </a:prstGeom>
        </p:spPr>
      </p:pic>
      <p:sp>
        <p:nvSpPr>
          <p:cNvPr id="14" name="Rectangle 13"/>
          <p:cNvSpPr/>
          <p:nvPr/>
        </p:nvSpPr>
        <p:spPr>
          <a:xfrm>
            <a:off x="0" y="790575"/>
            <a:ext cx="345200" cy="952500"/>
          </a:xfrm>
          <a:prstGeom prst="rect">
            <a:avLst/>
          </a:prstGeom>
          <a:solidFill>
            <a:srgbClr val="8A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11544" y="6323952"/>
            <a:ext cx="12303544" cy="261610"/>
            <a:chOff x="-111544" y="6323952"/>
            <a:chExt cx="12303544" cy="261610"/>
          </a:xfrm>
        </p:grpSpPr>
        <p:sp>
          <p:nvSpPr>
            <p:cNvPr id="22" name="TextBox 21"/>
            <p:cNvSpPr txBox="1"/>
            <p:nvPr/>
          </p:nvSpPr>
          <p:spPr>
            <a:xfrm>
              <a:off x="244903" y="6323952"/>
              <a:ext cx="1439818" cy="261610"/>
            </a:xfrm>
            <a:prstGeom prst="rect">
              <a:avLst/>
            </a:prstGeom>
            <a:noFill/>
          </p:spPr>
          <p:txBody>
            <a:bodyPr wrap="none" rtlCol="0">
              <a:spAutoFit/>
            </a:bodyPr>
            <a:lstStyle/>
            <a:p>
              <a:r>
                <a:rPr lang="en-US" sz="1100" dirty="0">
                  <a:latin typeface="Raleway" panose="020B0503030101060003" pitchFamily="34" charset="0"/>
                </a:rPr>
                <a:t> AsaWaldstein.com</a:t>
              </a:r>
            </a:p>
          </p:txBody>
        </p:sp>
        <p:cxnSp>
          <p:nvCxnSpPr>
            <p:cNvPr id="23" name="Straight Connector 22"/>
            <p:cNvCxnSpPr/>
            <p:nvPr/>
          </p:nvCxnSpPr>
          <p:spPr>
            <a:xfrm>
              <a:off x="1684721" y="6454757"/>
              <a:ext cx="10507279" cy="0"/>
            </a:xfrm>
            <a:prstGeom prst="line">
              <a:avLst/>
            </a:prstGeom>
          </p:spPr>
          <p:style>
            <a:lnRef idx="3">
              <a:schemeClr val="accent6"/>
            </a:lnRef>
            <a:fillRef idx="0">
              <a:schemeClr val="accent6"/>
            </a:fillRef>
            <a:effectRef idx="2">
              <a:schemeClr val="accent6"/>
            </a:effectRef>
            <a:fontRef idx="minor">
              <a:schemeClr val="tx1"/>
            </a:fontRef>
          </p:style>
        </p:cxnSp>
        <p:sp>
          <p:nvSpPr>
            <p:cNvPr id="24" name="Rounded Rectangle 23"/>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spTree>
    <p:extLst>
      <p:ext uri="{BB962C8B-B14F-4D97-AF65-F5344CB8AC3E}">
        <p14:creationId xmlns:p14="http://schemas.microsoft.com/office/powerpoint/2010/main" val="423883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0" y="5174013"/>
            <a:ext cx="12204700" cy="1755000"/>
          </a:xfrm>
          <a:prstGeom prst="rect">
            <a:avLst/>
          </a:prstGeom>
        </p:spPr>
      </p:pic>
      <p:pic>
        <p:nvPicPr>
          <p:cNvPr id="19" name="Picture 18"/>
          <p:cNvPicPr>
            <a:picLocks noChangeAspect="1"/>
          </p:cNvPicPr>
          <p:nvPr/>
        </p:nvPicPr>
        <p:blipFill rotWithShape="1">
          <a:blip r:embed="rId4"/>
          <a:srcRect l="14474" t="67837" r="12613"/>
          <a:stretch/>
        </p:blipFill>
        <p:spPr>
          <a:xfrm>
            <a:off x="38154" y="0"/>
            <a:ext cx="12204700" cy="3594100"/>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84731" cy="261610"/>
            </a:xfrm>
            <a:prstGeom prst="rect">
              <a:avLst/>
            </a:prstGeom>
            <a:noFill/>
          </p:spPr>
          <p:txBody>
            <a:bodyPr wrap="none" rtlCol="0">
              <a:spAutoFit/>
            </a:bodyPr>
            <a:lstStyle/>
            <a:p>
              <a:endParaRPr lang="en-US" sz="1100" dirty="0">
                <a:latin typeface="Raleway" panose="020B0503030101060003" pitchFamily="34" charset="0"/>
              </a:endParaRPr>
            </a:p>
          </p:txBody>
        </p:sp>
        <p:cxnSp>
          <p:nvCxnSpPr>
            <p:cNvPr id="18" name="Straight Connector 17"/>
            <p:cNvCxnSpPr>
              <a:cxnSpLocks/>
              <a:stCxn id="20" idx="2"/>
            </p:cNvCxnSpPr>
            <p:nvPr/>
          </p:nvCxnSpPr>
          <p:spPr>
            <a:xfrm flipV="1">
              <a:off x="89008" y="6454757"/>
              <a:ext cx="12102992" cy="100231"/>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sp>
        <p:nvSpPr>
          <p:cNvPr id="23" name="Content Placeholder 2">
            <a:extLst>
              <a:ext uri="{FF2B5EF4-FFF2-40B4-BE49-F238E27FC236}">
                <a16:creationId xmlns:a16="http://schemas.microsoft.com/office/drawing/2014/main" id="{70B3B3BC-8A8E-43EC-9B04-95129A42B2DF}"/>
              </a:ext>
            </a:extLst>
          </p:cNvPr>
          <p:cNvSpPr txBox="1">
            <a:spLocks/>
          </p:cNvSpPr>
          <p:nvPr/>
        </p:nvSpPr>
        <p:spPr>
          <a:xfrm>
            <a:off x="-111544" y="1883406"/>
            <a:ext cx="10817193" cy="41681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85900" indent="-342900">
              <a:buFont typeface="Courier New" panose="02070309020205020404" pitchFamily="49" charset="0"/>
              <a:buChar char="o"/>
            </a:pPr>
            <a:r>
              <a:rPr lang="en-US" sz="2000" dirty="0">
                <a:solidFill>
                  <a:srgbClr val="222222"/>
                </a:solidFill>
                <a:latin typeface="Raleway" pitchFamily="2" charset="0"/>
              </a:rPr>
              <a:t>FDA</a:t>
            </a:r>
            <a:endParaRPr lang="en-US" sz="2000" b="0" i="0" dirty="0">
              <a:solidFill>
                <a:srgbClr val="222222"/>
              </a:solidFill>
              <a:effectLst/>
              <a:latin typeface="Raleway" pitchFamily="2" charset="0"/>
            </a:endParaRPr>
          </a:p>
          <a:p>
            <a:pPr marL="1485900" indent="-342900">
              <a:buFont typeface="Courier New" panose="02070309020205020404" pitchFamily="49" charset="0"/>
              <a:buChar char="o"/>
            </a:pPr>
            <a:r>
              <a:rPr lang="en-US" sz="2000" b="0" i="0" dirty="0">
                <a:solidFill>
                  <a:srgbClr val="222222"/>
                </a:solidFill>
                <a:effectLst/>
                <a:latin typeface="Raleway" pitchFamily="2" charset="0"/>
              </a:rPr>
              <a:t>FTC: Truth in advertising</a:t>
            </a:r>
          </a:p>
          <a:p>
            <a:pPr marL="1485900" indent="-342900">
              <a:buFont typeface="Courier New" panose="02070309020205020404" pitchFamily="49" charset="0"/>
              <a:buChar char="o"/>
            </a:pPr>
            <a:r>
              <a:rPr lang="en-US" sz="2000" dirty="0">
                <a:solidFill>
                  <a:srgbClr val="222222"/>
                </a:solidFill>
                <a:latin typeface="Raleway" pitchFamily="2" charset="0"/>
              </a:rPr>
              <a:t>NAD</a:t>
            </a:r>
          </a:p>
          <a:p>
            <a:pPr marL="1943100" lvl="1" indent="-342900">
              <a:buFont typeface="Courier New" panose="02070309020205020404" pitchFamily="49" charset="0"/>
              <a:buChar char="o"/>
            </a:pPr>
            <a:r>
              <a:rPr lang="en-US" sz="1600" dirty="0">
                <a:solidFill>
                  <a:srgbClr val="222222"/>
                </a:solidFill>
                <a:latin typeface="Raleway" pitchFamily="2" charset="0"/>
              </a:rPr>
              <a:t>Challenges</a:t>
            </a:r>
          </a:p>
          <a:p>
            <a:pPr marL="1943100" lvl="1" indent="-342900">
              <a:buFont typeface="Courier New" panose="02070309020205020404" pitchFamily="49" charset="0"/>
              <a:buChar char="o"/>
            </a:pPr>
            <a:r>
              <a:rPr lang="en-US" sz="1600" dirty="0">
                <a:solidFill>
                  <a:srgbClr val="222222"/>
                </a:solidFill>
                <a:latin typeface="Raleway" pitchFamily="2" charset="0"/>
              </a:rPr>
              <a:t>Monitoring case</a:t>
            </a:r>
          </a:p>
          <a:p>
            <a:pPr marL="1485900" indent="-342900">
              <a:buFont typeface="Courier New" panose="02070309020205020404" pitchFamily="49" charset="0"/>
              <a:buChar char="o"/>
            </a:pPr>
            <a:r>
              <a:rPr lang="en-US" sz="2000" b="0" i="0" dirty="0">
                <a:solidFill>
                  <a:srgbClr val="222222"/>
                </a:solidFill>
                <a:effectLst/>
                <a:latin typeface="Raleway" pitchFamily="2" charset="0"/>
              </a:rPr>
              <a:t>Plaintiff’s Bar</a:t>
            </a:r>
          </a:p>
          <a:p>
            <a:pPr marL="1485900" indent="-342900">
              <a:buFont typeface="Courier New" panose="02070309020205020404" pitchFamily="49" charset="0"/>
              <a:buChar char="o"/>
            </a:pPr>
            <a:r>
              <a:rPr lang="en-US" sz="2000" b="0" i="0" dirty="0">
                <a:solidFill>
                  <a:srgbClr val="222222"/>
                </a:solidFill>
                <a:effectLst/>
                <a:latin typeface="Raleway" pitchFamily="2" charset="0"/>
              </a:rPr>
              <a:t>Retailers/Advertisers: Amazon, Whole Foods </a:t>
            </a:r>
          </a:p>
          <a:p>
            <a:pPr marL="1485900" indent="-342900">
              <a:buFont typeface="Courier New" panose="02070309020205020404" pitchFamily="49" charset="0"/>
              <a:buChar char="o"/>
            </a:pPr>
            <a:endParaRPr lang="en-US" sz="2000" b="0" i="0" dirty="0">
              <a:solidFill>
                <a:srgbClr val="222222"/>
              </a:solidFill>
              <a:effectLst/>
              <a:latin typeface="Raleway" pitchFamily="2" charset="0"/>
            </a:endParaRPr>
          </a:p>
          <a:p>
            <a:pPr>
              <a:spcBef>
                <a:spcPts val="0"/>
              </a:spcBef>
            </a:pPr>
            <a:endParaRPr lang="en-US" sz="2000" b="0" i="0" dirty="0">
              <a:solidFill>
                <a:srgbClr val="222222"/>
              </a:solidFill>
              <a:effectLst/>
              <a:latin typeface="Raleway" pitchFamily="2" charset="0"/>
            </a:endParaRPr>
          </a:p>
        </p:txBody>
      </p:sp>
      <p:sp>
        <p:nvSpPr>
          <p:cNvPr id="22" name="Title 1">
            <a:extLst>
              <a:ext uri="{FF2B5EF4-FFF2-40B4-BE49-F238E27FC236}">
                <a16:creationId xmlns:a16="http://schemas.microsoft.com/office/drawing/2014/main" id="{A9BBFA9F-D479-43C4-9651-B3EEA0537F09}"/>
              </a:ext>
            </a:extLst>
          </p:cNvPr>
          <p:cNvSpPr txBox="1">
            <a:spLocks/>
          </p:cNvSpPr>
          <p:nvPr/>
        </p:nvSpPr>
        <p:spPr>
          <a:xfrm>
            <a:off x="1325035" y="547024"/>
            <a:ext cx="9810748" cy="9907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6">
                    <a:lumMod val="75000"/>
                  </a:schemeClr>
                </a:solidFill>
                <a:latin typeface="Raleway ExtraBold" panose="020B0903030101060003" pitchFamily="34" charset="0"/>
              </a:rPr>
              <a:t>Substantiation</a:t>
            </a:r>
            <a:r>
              <a:rPr lang="en-US" sz="4800" b="1" dirty="0">
                <a:solidFill>
                  <a:schemeClr val="accent6"/>
                </a:solidFill>
                <a:latin typeface="Raleway ExtraBold" panose="020B0903030101060003" pitchFamily="34" charset="0"/>
              </a:rPr>
              <a:t> is Important</a:t>
            </a:r>
          </a:p>
        </p:txBody>
      </p:sp>
      <p:cxnSp>
        <p:nvCxnSpPr>
          <p:cNvPr id="24" name="Straight Connector 23"/>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pic>
        <p:nvPicPr>
          <p:cNvPr id="11" name="Picture 10" descr="A blue sign with white letters&#10;&#10;Description automatically generated">
            <a:extLst>
              <a:ext uri="{FF2B5EF4-FFF2-40B4-BE49-F238E27FC236}">
                <a16:creationId xmlns:a16="http://schemas.microsoft.com/office/drawing/2014/main" id="{EA6B70AB-9C84-4C03-1726-C9DDB54FD73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86351" y="4595823"/>
            <a:ext cx="2847976" cy="1627415"/>
          </a:xfrm>
          <a:prstGeom prst="rect">
            <a:avLst/>
          </a:prstGeom>
        </p:spPr>
      </p:pic>
      <p:pic>
        <p:nvPicPr>
          <p:cNvPr id="2" name="Picture 2" descr="National Advertising Division (NAD ...">
            <a:extLst>
              <a:ext uri="{FF2B5EF4-FFF2-40B4-BE49-F238E27FC236}">
                <a16:creationId xmlns:a16="http://schemas.microsoft.com/office/drawing/2014/main" id="{649594BD-F75A-75A1-2B0E-BF50D044A5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600" y="4499773"/>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with a gold and blue shield and scales of justice&#10;&#10;AI-generated content may be incorrect.">
            <a:extLst>
              <a:ext uri="{FF2B5EF4-FFF2-40B4-BE49-F238E27FC236}">
                <a16:creationId xmlns:a16="http://schemas.microsoft.com/office/drawing/2014/main" id="{C2CB93D7-5B1C-5106-7A74-069724970438}"/>
              </a:ext>
            </a:extLst>
          </p:cNvPr>
          <p:cNvPicPr>
            <a:picLocks noChangeAspect="1"/>
          </p:cNvPicPr>
          <p:nvPr/>
        </p:nvPicPr>
        <p:blipFill>
          <a:blip r:embed="rId8" cstate="print">
            <a:extLst>
              <a:ext uri="{28A0092B-C50C-407E-A947-70E740481C1C}">
                <a14:useLocalDpi xmlns:a14="http://schemas.microsoft.com/office/drawing/2010/main" val="0"/>
              </a:ext>
            </a:extLst>
          </a:blip>
          <a:srcRect l="22189" t="29487" r="23830" b="30878"/>
          <a:stretch>
            <a:fillRect/>
          </a:stretch>
        </p:blipFill>
        <p:spPr>
          <a:xfrm>
            <a:off x="5297052" y="4434005"/>
            <a:ext cx="2138941" cy="1963167"/>
          </a:xfrm>
          <a:prstGeom prst="rect">
            <a:avLst/>
          </a:prstGeom>
        </p:spPr>
      </p:pic>
      <p:pic>
        <p:nvPicPr>
          <p:cNvPr id="26" name="Picture 25">
            <a:extLst>
              <a:ext uri="{FF2B5EF4-FFF2-40B4-BE49-F238E27FC236}">
                <a16:creationId xmlns:a16="http://schemas.microsoft.com/office/drawing/2014/main" id="{42491E58-1E5C-826A-457F-8A929386CC96}"/>
              </a:ext>
            </a:extLst>
          </p:cNvPr>
          <p:cNvPicPr>
            <a:picLocks noChangeAspect="1"/>
          </p:cNvPicPr>
          <p:nvPr/>
        </p:nvPicPr>
        <p:blipFill>
          <a:blip r:embed="rId9"/>
          <a:stretch>
            <a:fillRect/>
          </a:stretch>
        </p:blipFill>
        <p:spPr>
          <a:xfrm>
            <a:off x="5513298" y="1772673"/>
            <a:ext cx="2214978" cy="1655960"/>
          </a:xfrm>
          <a:prstGeom prst="rect">
            <a:avLst/>
          </a:prstGeom>
        </p:spPr>
      </p:pic>
      <p:sp>
        <p:nvSpPr>
          <p:cNvPr id="12" name="Footer Placeholder 11">
            <a:extLst>
              <a:ext uri="{FF2B5EF4-FFF2-40B4-BE49-F238E27FC236}">
                <a16:creationId xmlns:a16="http://schemas.microsoft.com/office/drawing/2014/main" id="{7B57FE76-28B9-6038-85B0-EFA4E209BF1B}"/>
              </a:ext>
            </a:extLst>
          </p:cNvPr>
          <p:cNvSpPr>
            <a:spLocks noGrp="1"/>
          </p:cNvSpPr>
          <p:nvPr>
            <p:ph type="ftr" sz="quarter" idx="11"/>
          </p:nvPr>
        </p:nvSpPr>
        <p:spPr>
          <a:xfrm>
            <a:off x="3154018" y="6356349"/>
            <a:ext cx="6202018" cy="676895"/>
          </a:xfrm>
        </p:spPr>
        <p:txBody>
          <a:bodyPr/>
          <a:lstStyle/>
          <a:p>
            <a:r>
              <a:rPr lang="en-US" dirty="0"/>
              <a:t>Education Use Only    Not For Public Use    ApexComplianceProgram.com</a:t>
            </a:r>
          </a:p>
        </p:txBody>
      </p:sp>
      <p:pic>
        <p:nvPicPr>
          <p:cNvPr id="3" name="Picture 2">
            <a:extLst>
              <a:ext uri="{FF2B5EF4-FFF2-40B4-BE49-F238E27FC236}">
                <a16:creationId xmlns:a16="http://schemas.microsoft.com/office/drawing/2014/main" id="{DD8F4785-7240-A5A5-F6F9-6834819242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spTree>
    <p:extLst>
      <p:ext uri="{BB962C8B-B14F-4D97-AF65-F5344CB8AC3E}">
        <p14:creationId xmlns:p14="http://schemas.microsoft.com/office/powerpoint/2010/main" val="161666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D4236-B6F9-FF20-0EEA-BF065A6E1E0D}"/>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FEC1EA07-80A6-D957-BC5C-E0A4CC027A2F}"/>
              </a:ext>
            </a:extLst>
          </p:cNvPr>
          <p:cNvPicPr>
            <a:picLocks noChangeAspect="1"/>
          </p:cNvPicPr>
          <p:nvPr/>
        </p:nvPicPr>
        <p:blipFill rotWithShape="1">
          <a:blip r:embed="rId3"/>
          <a:srcRect l="14474" t="67837" r="12613"/>
          <a:stretch/>
        </p:blipFill>
        <p:spPr>
          <a:xfrm>
            <a:off x="-6350" y="6725"/>
            <a:ext cx="12204700" cy="3594100"/>
          </a:xfrm>
          <a:prstGeom prst="rect">
            <a:avLst/>
          </a:prstGeom>
        </p:spPr>
      </p:pic>
      <p:pic>
        <p:nvPicPr>
          <p:cNvPr id="4" name="Picture 3">
            <a:extLst>
              <a:ext uri="{FF2B5EF4-FFF2-40B4-BE49-F238E27FC236}">
                <a16:creationId xmlns:a16="http://schemas.microsoft.com/office/drawing/2014/main" id="{7E0C147C-DFCE-B641-B205-7C6C55B6CA31}"/>
              </a:ext>
            </a:extLst>
          </p:cNvPr>
          <p:cNvPicPr>
            <a:picLocks noChangeAspect="1"/>
          </p:cNvPicPr>
          <p:nvPr/>
        </p:nvPicPr>
        <p:blipFill>
          <a:blip r:embed="rId4"/>
          <a:stretch>
            <a:fillRect/>
          </a:stretch>
        </p:blipFill>
        <p:spPr>
          <a:xfrm>
            <a:off x="-12700" y="5103000"/>
            <a:ext cx="12204700" cy="1755000"/>
          </a:xfrm>
          <a:prstGeom prst="rect">
            <a:avLst/>
          </a:prstGeom>
        </p:spPr>
      </p:pic>
      <p:grpSp>
        <p:nvGrpSpPr>
          <p:cNvPr id="28" name="Group 27">
            <a:extLst>
              <a:ext uri="{FF2B5EF4-FFF2-40B4-BE49-F238E27FC236}">
                <a16:creationId xmlns:a16="http://schemas.microsoft.com/office/drawing/2014/main" id="{E6C3BDB8-F4A1-B45E-2E41-785D631EBA9D}"/>
              </a:ext>
            </a:extLst>
          </p:cNvPr>
          <p:cNvGrpSpPr/>
          <p:nvPr/>
        </p:nvGrpSpPr>
        <p:grpSpPr>
          <a:xfrm>
            <a:off x="11607800" y="547024"/>
            <a:ext cx="143933" cy="317502"/>
            <a:chOff x="11607800" y="547024"/>
            <a:chExt cx="143933" cy="317502"/>
          </a:xfrm>
        </p:grpSpPr>
        <p:sp>
          <p:nvSpPr>
            <p:cNvPr id="7" name="Oval 6">
              <a:extLst>
                <a:ext uri="{FF2B5EF4-FFF2-40B4-BE49-F238E27FC236}">
                  <a16:creationId xmlns:a16="http://schemas.microsoft.com/office/drawing/2014/main" id="{7BEA6443-561A-74D7-095A-30E867370335}"/>
                </a:ext>
              </a:extLst>
            </p:cNvPr>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6432139-1056-A495-31A7-86B2045EFF0A}"/>
                </a:ext>
              </a:extLst>
            </p:cNvPr>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ADAD7C07-CD80-0406-EA59-404CD14E55B7}"/>
              </a:ext>
            </a:extLst>
          </p:cNvPr>
          <p:cNvGrpSpPr/>
          <p:nvPr/>
        </p:nvGrpSpPr>
        <p:grpSpPr>
          <a:xfrm>
            <a:off x="-111544" y="6323952"/>
            <a:ext cx="12303544" cy="261610"/>
            <a:chOff x="-111544" y="6323952"/>
            <a:chExt cx="12303544" cy="261610"/>
          </a:xfrm>
        </p:grpSpPr>
        <p:sp>
          <p:nvSpPr>
            <p:cNvPr id="6" name="TextBox 5">
              <a:extLst>
                <a:ext uri="{FF2B5EF4-FFF2-40B4-BE49-F238E27FC236}">
                  <a16:creationId xmlns:a16="http://schemas.microsoft.com/office/drawing/2014/main" id="{840AB934-E81C-3E00-0F74-DCC05659C091}"/>
                </a:ext>
              </a:extLst>
            </p:cNvPr>
            <p:cNvSpPr txBox="1"/>
            <p:nvPr/>
          </p:nvSpPr>
          <p:spPr>
            <a:xfrm>
              <a:off x="244903" y="6323952"/>
              <a:ext cx="184731" cy="261610"/>
            </a:xfrm>
            <a:prstGeom prst="rect">
              <a:avLst/>
            </a:prstGeom>
            <a:noFill/>
          </p:spPr>
          <p:txBody>
            <a:bodyPr wrap="none" rtlCol="0">
              <a:spAutoFit/>
            </a:bodyPr>
            <a:lstStyle/>
            <a:p>
              <a:endParaRPr lang="en-US" sz="1100" dirty="0">
                <a:latin typeface="Raleway" panose="020B0503030101060003" pitchFamily="34" charset="0"/>
              </a:endParaRPr>
            </a:p>
          </p:txBody>
        </p:sp>
        <p:cxnSp>
          <p:nvCxnSpPr>
            <p:cNvPr id="18" name="Straight Connector 17">
              <a:extLst>
                <a:ext uri="{FF2B5EF4-FFF2-40B4-BE49-F238E27FC236}">
                  <a16:creationId xmlns:a16="http://schemas.microsoft.com/office/drawing/2014/main" id="{B4305780-CD22-904F-A151-06FD717F5F20}"/>
                </a:ext>
              </a:extLst>
            </p:cNvPr>
            <p:cNvCxnSpPr>
              <a:cxnSpLocks/>
            </p:cNvCxnSpPr>
            <p:nvPr/>
          </p:nvCxnSpPr>
          <p:spPr>
            <a:xfrm>
              <a:off x="122369" y="6454757"/>
              <a:ext cx="12069631"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a:extLst>
                <a:ext uri="{FF2B5EF4-FFF2-40B4-BE49-F238E27FC236}">
                  <a16:creationId xmlns:a16="http://schemas.microsoft.com/office/drawing/2014/main" id="{42D80A7C-6978-1034-B3D1-DB06FFE0C67A}"/>
                </a:ext>
              </a:extLst>
            </p:cNvPr>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a:extLst>
              <a:ext uri="{FF2B5EF4-FFF2-40B4-BE49-F238E27FC236}">
                <a16:creationId xmlns:a16="http://schemas.microsoft.com/office/drawing/2014/main" id="{7E6313BE-A3F9-0193-92F4-05598098AED1}"/>
              </a:ext>
            </a:extLst>
          </p:cNvPr>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51635914-12E9-6F7E-721D-E8CFFD595738}"/>
              </a:ext>
            </a:extLst>
          </p:cNvPr>
          <p:cNvSpPr txBox="1">
            <a:spLocks/>
          </p:cNvSpPr>
          <p:nvPr/>
        </p:nvSpPr>
        <p:spPr>
          <a:xfrm>
            <a:off x="1376794" y="0"/>
            <a:ext cx="9544248" cy="25467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  </a:t>
            </a:r>
          </a:p>
          <a:p>
            <a:pPr algn="ctr"/>
            <a:r>
              <a:rPr lang="en-US" b="1" dirty="0">
                <a:solidFill>
                  <a:srgbClr val="1F6134"/>
                </a:solidFill>
                <a:latin typeface="Raleway ExtraBold" panose="020B0903030101060003" pitchFamily="34" charset="0"/>
              </a:rPr>
              <a:t>What Is </a:t>
            </a:r>
            <a:r>
              <a:rPr lang="en-US" b="1" dirty="0">
                <a:solidFill>
                  <a:schemeClr val="accent6"/>
                </a:solidFill>
                <a:latin typeface="Raleway ExtraBold" panose="020B0903030101060003" pitchFamily="34" charset="0"/>
              </a:rPr>
              <a:t>Substantiation</a:t>
            </a:r>
            <a:r>
              <a:rPr lang="en-US" b="1" dirty="0">
                <a:solidFill>
                  <a:srgbClr val="1F6134"/>
                </a:solidFill>
                <a:latin typeface="Raleway ExtraBold" panose="020B0903030101060003" pitchFamily="34" charset="0"/>
              </a:rPr>
              <a:t> </a:t>
            </a:r>
          </a:p>
        </p:txBody>
      </p:sp>
      <p:sp>
        <p:nvSpPr>
          <p:cNvPr id="17" name="Title 1">
            <a:extLst>
              <a:ext uri="{FF2B5EF4-FFF2-40B4-BE49-F238E27FC236}">
                <a16:creationId xmlns:a16="http://schemas.microsoft.com/office/drawing/2014/main" id="{225BD021-B5CB-1C19-0506-1F79B5123249}"/>
              </a:ext>
            </a:extLst>
          </p:cNvPr>
          <p:cNvSpPr txBox="1">
            <a:spLocks/>
          </p:cNvSpPr>
          <p:nvPr/>
        </p:nvSpPr>
        <p:spPr>
          <a:xfrm>
            <a:off x="809127" y="2207017"/>
            <a:ext cx="9267826" cy="39432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800" b="1" dirty="0">
                <a:latin typeface="Raleway" panose="020B0503030101060003" pitchFamily="34" charset="0"/>
              </a:rPr>
            </a:br>
            <a:endParaRPr lang="en-US" sz="2000" b="1" dirty="0">
              <a:latin typeface="Raleway" panose="020B0503030101060003" pitchFamily="34" charset="0"/>
            </a:endParaRPr>
          </a:p>
        </p:txBody>
      </p:sp>
      <p:sp>
        <p:nvSpPr>
          <p:cNvPr id="10" name="TextBox 9">
            <a:extLst>
              <a:ext uri="{FF2B5EF4-FFF2-40B4-BE49-F238E27FC236}">
                <a16:creationId xmlns:a16="http://schemas.microsoft.com/office/drawing/2014/main" id="{75224C36-BE44-0A00-21BA-92D67C184B61}"/>
              </a:ext>
            </a:extLst>
          </p:cNvPr>
          <p:cNvSpPr txBox="1"/>
          <p:nvPr/>
        </p:nvSpPr>
        <p:spPr>
          <a:xfrm>
            <a:off x="1110343" y="2720440"/>
            <a:ext cx="9267825" cy="523220"/>
          </a:xfrm>
          <a:prstGeom prst="rect">
            <a:avLst/>
          </a:prstGeom>
          <a:noFill/>
        </p:spPr>
        <p:txBody>
          <a:bodyPr wrap="square">
            <a:spAutoFit/>
          </a:bodyPr>
          <a:lstStyle/>
          <a:p>
            <a:endParaRPr lang="en-US" sz="2800" dirty="0">
              <a:latin typeface="Raleway" panose="020B0503030101060003" pitchFamily="34" charset="0"/>
            </a:endParaRPr>
          </a:p>
        </p:txBody>
      </p:sp>
      <p:sp>
        <p:nvSpPr>
          <p:cNvPr id="13" name="TextBox 12">
            <a:extLst>
              <a:ext uri="{FF2B5EF4-FFF2-40B4-BE49-F238E27FC236}">
                <a16:creationId xmlns:a16="http://schemas.microsoft.com/office/drawing/2014/main" id="{ACE9A1FC-A85F-09AB-C393-091FA7B4018D}"/>
              </a:ext>
            </a:extLst>
          </p:cNvPr>
          <p:cNvSpPr txBox="1"/>
          <p:nvPr/>
        </p:nvSpPr>
        <p:spPr>
          <a:xfrm>
            <a:off x="1270958" y="2546795"/>
            <a:ext cx="9951300" cy="907941"/>
          </a:xfrm>
          <a:prstGeom prst="rect">
            <a:avLst/>
          </a:prstGeom>
          <a:noFill/>
        </p:spPr>
        <p:txBody>
          <a:bodyPr wrap="square" rtlCol="0">
            <a:spAutoFit/>
          </a:bodyPr>
          <a:lstStyle/>
          <a:p>
            <a:endParaRPr lang="en-US" dirty="0"/>
          </a:p>
          <a:p>
            <a:endParaRPr lang="en-US" sz="3500" dirty="0">
              <a:latin typeface="Raleway" pitchFamily="2" charset="0"/>
            </a:endParaRPr>
          </a:p>
        </p:txBody>
      </p:sp>
      <p:pic>
        <p:nvPicPr>
          <p:cNvPr id="12" name="Picture 11" descr="A hand holding a magnifying glass with a person in a classroom&#10;&#10;AI-generated content may be incorrect.">
            <a:extLst>
              <a:ext uri="{FF2B5EF4-FFF2-40B4-BE49-F238E27FC236}">
                <a16:creationId xmlns:a16="http://schemas.microsoft.com/office/drawing/2014/main" id="{71CE9B5D-BA64-28FE-DEC2-68F4F194BE79}"/>
              </a:ext>
            </a:extLst>
          </p:cNvPr>
          <p:cNvPicPr>
            <a:picLocks noChangeAspect="1"/>
          </p:cNvPicPr>
          <p:nvPr/>
        </p:nvPicPr>
        <p:blipFill>
          <a:blip r:embed="rId5" cstate="print">
            <a:extLst>
              <a:ext uri="{28A0092B-C50C-407E-A947-70E740481C1C}">
                <a14:useLocalDpi xmlns:a14="http://schemas.microsoft.com/office/drawing/2010/main" val="0"/>
              </a:ext>
            </a:extLst>
          </a:blip>
          <a:srcRect l="12500" t="10075" r="9886" b="49625"/>
          <a:stretch>
            <a:fillRect/>
          </a:stretch>
        </p:blipFill>
        <p:spPr>
          <a:xfrm>
            <a:off x="4465760" y="3732464"/>
            <a:ext cx="3382848" cy="2195616"/>
          </a:xfrm>
          <a:prstGeom prst="rect">
            <a:avLst/>
          </a:prstGeom>
        </p:spPr>
      </p:pic>
      <p:sp>
        <p:nvSpPr>
          <p:cNvPr id="14" name="TextBox 13">
            <a:extLst>
              <a:ext uri="{FF2B5EF4-FFF2-40B4-BE49-F238E27FC236}">
                <a16:creationId xmlns:a16="http://schemas.microsoft.com/office/drawing/2014/main" id="{355A8467-F7B0-1F22-B1BF-CDE432B1C855}"/>
              </a:ext>
            </a:extLst>
          </p:cNvPr>
          <p:cNvSpPr txBox="1"/>
          <p:nvPr/>
        </p:nvSpPr>
        <p:spPr>
          <a:xfrm>
            <a:off x="1813832" y="1755000"/>
            <a:ext cx="8822792" cy="1846659"/>
          </a:xfrm>
          <a:prstGeom prst="rect">
            <a:avLst/>
          </a:prstGeom>
          <a:noFill/>
        </p:spPr>
        <p:txBody>
          <a:bodyPr wrap="square" rtlCol="0">
            <a:spAutoFit/>
          </a:bodyPr>
          <a:lstStyle/>
          <a:p>
            <a:r>
              <a:rPr lang="en-US" sz="2400" b="1" dirty="0">
                <a:latin typeface="Raleway" pitchFamily="2" charset="0"/>
              </a:rPr>
              <a:t>Having sufficient evidence to support the truthfulness and non-misleading nature of statements.</a:t>
            </a:r>
          </a:p>
          <a:p>
            <a:pPr marL="342900" indent="-342900">
              <a:buFont typeface="Arial" panose="020B0604020202020204" pitchFamily="34" charset="0"/>
              <a:buChar char="•"/>
            </a:pPr>
            <a:r>
              <a:rPr lang="en-US" sz="2200" dirty="0">
                <a:latin typeface="Raleway" pitchFamily="2" charset="0"/>
              </a:rPr>
              <a:t>Human data versus animal studies</a:t>
            </a:r>
          </a:p>
          <a:p>
            <a:pPr marL="342900" indent="-342900">
              <a:buFont typeface="Arial" panose="020B0604020202020204" pitchFamily="34" charset="0"/>
              <a:buChar char="•"/>
            </a:pPr>
            <a:r>
              <a:rPr lang="en-US" sz="2200" dirty="0">
                <a:latin typeface="Raleway" pitchFamily="2" charset="0"/>
              </a:rPr>
              <a:t>RCT trials on ingredients versus product studies</a:t>
            </a:r>
          </a:p>
          <a:p>
            <a:pPr marL="342900" indent="-342900">
              <a:buFont typeface="Arial" panose="020B0604020202020204" pitchFamily="34" charset="0"/>
              <a:buChar char="•"/>
            </a:pPr>
            <a:r>
              <a:rPr lang="en-US" sz="2200" dirty="0">
                <a:latin typeface="Raleway" pitchFamily="2" charset="0"/>
              </a:rPr>
              <a:t>Observational versus experimental studies</a:t>
            </a:r>
          </a:p>
        </p:txBody>
      </p:sp>
      <p:sp>
        <p:nvSpPr>
          <p:cNvPr id="2" name="Footer Placeholder 1">
            <a:extLst>
              <a:ext uri="{FF2B5EF4-FFF2-40B4-BE49-F238E27FC236}">
                <a16:creationId xmlns:a16="http://schemas.microsoft.com/office/drawing/2014/main" id="{2023E35B-E714-E716-9C5B-E6CF3D68393A}"/>
              </a:ext>
            </a:extLst>
          </p:cNvPr>
          <p:cNvSpPr>
            <a:spLocks noGrp="1"/>
          </p:cNvSpPr>
          <p:nvPr>
            <p:ph type="ftr" sz="quarter" idx="11"/>
          </p:nvPr>
        </p:nvSpPr>
        <p:spPr>
          <a:xfrm>
            <a:off x="3154017" y="6356350"/>
            <a:ext cx="6347791" cy="501650"/>
          </a:xfrm>
        </p:spPr>
        <p:txBody>
          <a:bodyPr/>
          <a:lstStyle/>
          <a:p>
            <a:r>
              <a:rPr lang="en-US" dirty="0"/>
              <a:t>       Education Use Only    Not For Public Use    ApexComplianceProgram.com</a:t>
            </a:r>
          </a:p>
        </p:txBody>
      </p:sp>
      <p:pic>
        <p:nvPicPr>
          <p:cNvPr id="3" name="Picture 2">
            <a:extLst>
              <a:ext uri="{FF2B5EF4-FFF2-40B4-BE49-F238E27FC236}">
                <a16:creationId xmlns:a16="http://schemas.microsoft.com/office/drawing/2014/main" id="{C57D797B-1FDF-42B9-F71D-14DDD26D40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spTree>
    <p:extLst>
      <p:ext uri="{BB962C8B-B14F-4D97-AF65-F5344CB8AC3E}">
        <p14:creationId xmlns:p14="http://schemas.microsoft.com/office/powerpoint/2010/main" val="47859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630F8-00CC-DBF5-F507-5751E421417D}"/>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DDC67AE8-1765-8AFA-B317-995A60670CC2}"/>
              </a:ext>
            </a:extLst>
          </p:cNvPr>
          <p:cNvPicPr>
            <a:picLocks noChangeAspect="1"/>
          </p:cNvPicPr>
          <p:nvPr/>
        </p:nvPicPr>
        <p:blipFill rotWithShape="1">
          <a:blip r:embed="rId3"/>
          <a:srcRect l="14474" t="67837" r="12613"/>
          <a:stretch/>
        </p:blipFill>
        <p:spPr>
          <a:xfrm>
            <a:off x="-6350" y="0"/>
            <a:ext cx="12204700" cy="3594100"/>
          </a:xfrm>
          <a:prstGeom prst="rect">
            <a:avLst/>
          </a:prstGeom>
        </p:spPr>
      </p:pic>
      <p:pic>
        <p:nvPicPr>
          <p:cNvPr id="4" name="Picture 3">
            <a:extLst>
              <a:ext uri="{FF2B5EF4-FFF2-40B4-BE49-F238E27FC236}">
                <a16:creationId xmlns:a16="http://schemas.microsoft.com/office/drawing/2014/main" id="{BE2465EC-0E7D-8D7D-4966-FB1DB820D385}"/>
              </a:ext>
            </a:extLst>
          </p:cNvPr>
          <p:cNvPicPr>
            <a:picLocks noChangeAspect="1"/>
          </p:cNvPicPr>
          <p:nvPr/>
        </p:nvPicPr>
        <p:blipFill>
          <a:blip r:embed="rId4"/>
          <a:stretch>
            <a:fillRect/>
          </a:stretch>
        </p:blipFill>
        <p:spPr>
          <a:xfrm>
            <a:off x="-12700" y="5103000"/>
            <a:ext cx="12204700" cy="1755000"/>
          </a:xfrm>
          <a:prstGeom prst="rect">
            <a:avLst/>
          </a:prstGeom>
        </p:spPr>
      </p:pic>
      <p:grpSp>
        <p:nvGrpSpPr>
          <p:cNvPr id="28" name="Group 27">
            <a:extLst>
              <a:ext uri="{FF2B5EF4-FFF2-40B4-BE49-F238E27FC236}">
                <a16:creationId xmlns:a16="http://schemas.microsoft.com/office/drawing/2014/main" id="{1E0E9FDC-EDD0-2803-E78B-DD8B3F674C51}"/>
              </a:ext>
            </a:extLst>
          </p:cNvPr>
          <p:cNvGrpSpPr/>
          <p:nvPr/>
        </p:nvGrpSpPr>
        <p:grpSpPr>
          <a:xfrm>
            <a:off x="11607800" y="547024"/>
            <a:ext cx="143933" cy="317502"/>
            <a:chOff x="11607800" y="547024"/>
            <a:chExt cx="143933" cy="317502"/>
          </a:xfrm>
        </p:grpSpPr>
        <p:sp>
          <p:nvSpPr>
            <p:cNvPr id="7" name="Oval 6">
              <a:extLst>
                <a:ext uri="{FF2B5EF4-FFF2-40B4-BE49-F238E27FC236}">
                  <a16:creationId xmlns:a16="http://schemas.microsoft.com/office/drawing/2014/main" id="{1230A7CE-B5C8-7C2B-6E3A-6C116791F2F0}"/>
                </a:ext>
              </a:extLst>
            </p:cNvPr>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8897EBF-8B3C-DC71-786E-7AF3649AFC51}"/>
                </a:ext>
              </a:extLst>
            </p:cNvPr>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A9CF2EA-DDE5-C9A4-5BDC-81569E3BA61F}"/>
              </a:ext>
            </a:extLst>
          </p:cNvPr>
          <p:cNvGrpSpPr/>
          <p:nvPr/>
        </p:nvGrpSpPr>
        <p:grpSpPr>
          <a:xfrm>
            <a:off x="-111544" y="6323952"/>
            <a:ext cx="12303544" cy="261610"/>
            <a:chOff x="-111544" y="6323952"/>
            <a:chExt cx="12303544" cy="261610"/>
          </a:xfrm>
        </p:grpSpPr>
        <p:sp>
          <p:nvSpPr>
            <p:cNvPr id="6" name="TextBox 5">
              <a:extLst>
                <a:ext uri="{FF2B5EF4-FFF2-40B4-BE49-F238E27FC236}">
                  <a16:creationId xmlns:a16="http://schemas.microsoft.com/office/drawing/2014/main" id="{E64C8D1C-E870-F52E-FE45-63A85DB6B9CC}"/>
                </a:ext>
              </a:extLst>
            </p:cNvPr>
            <p:cNvSpPr txBox="1"/>
            <p:nvPr/>
          </p:nvSpPr>
          <p:spPr>
            <a:xfrm>
              <a:off x="244903" y="6323952"/>
              <a:ext cx="184731" cy="261610"/>
            </a:xfrm>
            <a:prstGeom prst="rect">
              <a:avLst/>
            </a:prstGeom>
            <a:noFill/>
          </p:spPr>
          <p:txBody>
            <a:bodyPr wrap="none" rtlCol="0">
              <a:spAutoFit/>
            </a:bodyPr>
            <a:lstStyle/>
            <a:p>
              <a:endParaRPr lang="en-US" sz="1100" dirty="0">
                <a:latin typeface="Raleway" panose="020B0503030101060003" pitchFamily="34" charset="0"/>
              </a:endParaRPr>
            </a:p>
          </p:txBody>
        </p:sp>
        <p:cxnSp>
          <p:nvCxnSpPr>
            <p:cNvPr id="18" name="Straight Connector 17">
              <a:extLst>
                <a:ext uri="{FF2B5EF4-FFF2-40B4-BE49-F238E27FC236}">
                  <a16:creationId xmlns:a16="http://schemas.microsoft.com/office/drawing/2014/main" id="{8597E35D-74CE-98DC-0A84-2B1707EA46ED}"/>
                </a:ext>
              </a:extLst>
            </p:cNvPr>
            <p:cNvCxnSpPr>
              <a:cxnSpLocks/>
              <a:stCxn id="20" idx="3"/>
            </p:cNvCxnSpPr>
            <p:nvPr/>
          </p:nvCxnSpPr>
          <p:spPr>
            <a:xfrm flipV="1">
              <a:off x="289560" y="6454757"/>
              <a:ext cx="11902440" cy="1"/>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a:extLst>
                <a:ext uri="{FF2B5EF4-FFF2-40B4-BE49-F238E27FC236}">
                  <a16:creationId xmlns:a16="http://schemas.microsoft.com/office/drawing/2014/main" id="{4BC973CD-51FB-8B36-23DB-FA2B3CCFC54F}"/>
                </a:ext>
              </a:extLst>
            </p:cNvPr>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a:extLst>
              <a:ext uri="{FF2B5EF4-FFF2-40B4-BE49-F238E27FC236}">
                <a16:creationId xmlns:a16="http://schemas.microsoft.com/office/drawing/2014/main" id="{79E32790-3809-5198-1858-D9A0FDD3246A}"/>
              </a:ext>
            </a:extLst>
          </p:cNvPr>
          <p:cNvCxnSpPr/>
          <p:nvPr/>
        </p:nvCxnSpPr>
        <p:spPr>
          <a:xfrm>
            <a:off x="428625" y="106349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16" name="Title 1">
            <a:extLst>
              <a:ext uri="{FF2B5EF4-FFF2-40B4-BE49-F238E27FC236}">
                <a16:creationId xmlns:a16="http://schemas.microsoft.com/office/drawing/2014/main" id="{5B781FF4-896F-7A81-9AF2-A74B8F16499F}"/>
              </a:ext>
            </a:extLst>
          </p:cNvPr>
          <p:cNvSpPr txBox="1">
            <a:spLocks/>
          </p:cNvSpPr>
          <p:nvPr/>
        </p:nvSpPr>
        <p:spPr>
          <a:xfrm>
            <a:off x="809127" y="0"/>
            <a:ext cx="10111915" cy="25467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  </a:t>
            </a:r>
          </a:p>
          <a:p>
            <a:pPr algn="ctr"/>
            <a:r>
              <a:rPr lang="en-US" b="1" dirty="0">
                <a:solidFill>
                  <a:srgbClr val="1F6134"/>
                </a:solidFill>
                <a:latin typeface="Raleway ExtraBold" panose="020B0903030101060003" pitchFamily="34" charset="0"/>
              </a:rPr>
              <a:t>Competent &amp; Reliable </a:t>
            </a:r>
          </a:p>
          <a:p>
            <a:pPr algn="ctr"/>
            <a:r>
              <a:rPr lang="en-US" b="1" dirty="0">
                <a:solidFill>
                  <a:schemeClr val="accent6"/>
                </a:solidFill>
                <a:latin typeface="Raleway ExtraBold" panose="020B0903030101060003" pitchFamily="34" charset="0"/>
              </a:rPr>
              <a:t>Scientific Evidence (CARSE)</a:t>
            </a:r>
          </a:p>
        </p:txBody>
      </p:sp>
      <p:sp>
        <p:nvSpPr>
          <p:cNvPr id="17" name="Title 1">
            <a:extLst>
              <a:ext uri="{FF2B5EF4-FFF2-40B4-BE49-F238E27FC236}">
                <a16:creationId xmlns:a16="http://schemas.microsoft.com/office/drawing/2014/main" id="{0C2F6395-5EEB-94E1-158F-8E1B08051C52}"/>
              </a:ext>
            </a:extLst>
          </p:cNvPr>
          <p:cNvSpPr txBox="1">
            <a:spLocks/>
          </p:cNvSpPr>
          <p:nvPr/>
        </p:nvSpPr>
        <p:spPr>
          <a:xfrm>
            <a:off x="809127" y="2207017"/>
            <a:ext cx="9267826" cy="39432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800" b="1" dirty="0">
                <a:latin typeface="Raleway" panose="020B0503030101060003" pitchFamily="34" charset="0"/>
              </a:rPr>
            </a:br>
            <a:endParaRPr lang="en-US" sz="2000" b="1" dirty="0">
              <a:latin typeface="Raleway" panose="020B0503030101060003" pitchFamily="34" charset="0"/>
            </a:endParaRPr>
          </a:p>
        </p:txBody>
      </p:sp>
      <p:sp>
        <p:nvSpPr>
          <p:cNvPr id="10" name="TextBox 9">
            <a:extLst>
              <a:ext uri="{FF2B5EF4-FFF2-40B4-BE49-F238E27FC236}">
                <a16:creationId xmlns:a16="http://schemas.microsoft.com/office/drawing/2014/main" id="{00ECCF45-4DCA-A4F3-F104-4885FB4CD258}"/>
              </a:ext>
            </a:extLst>
          </p:cNvPr>
          <p:cNvSpPr txBox="1"/>
          <p:nvPr/>
        </p:nvSpPr>
        <p:spPr>
          <a:xfrm>
            <a:off x="1110343" y="2720440"/>
            <a:ext cx="9267825" cy="523220"/>
          </a:xfrm>
          <a:prstGeom prst="rect">
            <a:avLst/>
          </a:prstGeom>
          <a:noFill/>
        </p:spPr>
        <p:txBody>
          <a:bodyPr wrap="square">
            <a:spAutoFit/>
          </a:bodyPr>
          <a:lstStyle/>
          <a:p>
            <a:endParaRPr lang="en-US" sz="2800" dirty="0">
              <a:latin typeface="Raleway" panose="020B0503030101060003" pitchFamily="34" charset="0"/>
            </a:endParaRPr>
          </a:p>
        </p:txBody>
      </p:sp>
      <p:sp>
        <p:nvSpPr>
          <p:cNvPr id="13" name="TextBox 12">
            <a:extLst>
              <a:ext uri="{FF2B5EF4-FFF2-40B4-BE49-F238E27FC236}">
                <a16:creationId xmlns:a16="http://schemas.microsoft.com/office/drawing/2014/main" id="{56C1D7CC-9E61-3CEF-3D19-2722C44D9BBC}"/>
              </a:ext>
            </a:extLst>
          </p:cNvPr>
          <p:cNvSpPr txBox="1"/>
          <p:nvPr/>
        </p:nvSpPr>
        <p:spPr>
          <a:xfrm>
            <a:off x="1270958" y="2546795"/>
            <a:ext cx="9951300" cy="2323713"/>
          </a:xfrm>
          <a:prstGeom prst="rect">
            <a:avLst/>
          </a:prstGeom>
          <a:noFill/>
        </p:spPr>
        <p:txBody>
          <a:bodyPr wrap="square" rtlCol="0">
            <a:spAutoFit/>
          </a:bodyPr>
          <a:lstStyle/>
          <a:p>
            <a:r>
              <a:rPr lang="en-US" sz="2200" dirty="0">
                <a:latin typeface="Raleway" pitchFamily="2" charset="0"/>
              </a:rPr>
              <a:t>“tests, analyses, research, studies, or other evidence based on the expertise of professionals in the relevant area, that has been conducted and evaluated in an objective manner by persons qualified to do so, using procedures generally accepted in the profession to yield accurate and reliable results </a:t>
            </a:r>
          </a:p>
          <a:p>
            <a:endParaRPr lang="en-US" sz="3500" dirty="0">
              <a:latin typeface="Raleway" pitchFamily="2" charset="0"/>
            </a:endParaRPr>
          </a:p>
        </p:txBody>
      </p:sp>
      <p:sp>
        <p:nvSpPr>
          <p:cNvPr id="2" name="Footer Placeholder 1">
            <a:extLst>
              <a:ext uri="{FF2B5EF4-FFF2-40B4-BE49-F238E27FC236}">
                <a16:creationId xmlns:a16="http://schemas.microsoft.com/office/drawing/2014/main" id="{1391E788-24F8-1055-3C54-5C4F7DA0D76A}"/>
              </a:ext>
            </a:extLst>
          </p:cNvPr>
          <p:cNvSpPr>
            <a:spLocks noGrp="1"/>
          </p:cNvSpPr>
          <p:nvPr>
            <p:ph type="ftr" sz="quarter" idx="11"/>
          </p:nvPr>
        </p:nvSpPr>
        <p:spPr>
          <a:xfrm>
            <a:off x="2716697" y="6356350"/>
            <a:ext cx="7142920" cy="501650"/>
          </a:xfrm>
        </p:spPr>
        <p:txBody>
          <a:bodyPr/>
          <a:lstStyle/>
          <a:p>
            <a:r>
              <a:rPr lang="en-US" dirty="0"/>
              <a:t>Education Use Only    Not For Public Use    ApexComplianceProgram.com</a:t>
            </a:r>
          </a:p>
        </p:txBody>
      </p:sp>
      <p:pic>
        <p:nvPicPr>
          <p:cNvPr id="3" name="Picture 2">
            <a:extLst>
              <a:ext uri="{FF2B5EF4-FFF2-40B4-BE49-F238E27FC236}">
                <a16:creationId xmlns:a16="http://schemas.microsoft.com/office/drawing/2014/main" id="{3D7E5824-89AB-F7BD-E759-0D3703958B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spTree>
    <p:extLst>
      <p:ext uri="{BB962C8B-B14F-4D97-AF65-F5344CB8AC3E}">
        <p14:creationId xmlns:p14="http://schemas.microsoft.com/office/powerpoint/2010/main" val="271064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BC708-6187-5191-C11E-70C28D2317E0}"/>
            </a:ext>
          </a:extLst>
        </p:cNvPr>
        <p:cNvGrpSpPr/>
        <p:nvPr/>
      </p:nvGrpSpPr>
      <p:grpSpPr>
        <a:xfrm>
          <a:off x="0" y="0"/>
          <a:ext cx="0" cy="0"/>
          <a:chOff x="0" y="0"/>
          <a:chExt cx="0" cy="0"/>
        </a:xfrm>
      </p:grpSpPr>
      <p:pic>
        <p:nvPicPr>
          <p:cNvPr id="44" name="Picture 43">
            <a:extLst>
              <a:ext uri="{FF2B5EF4-FFF2-40B4-BE49-F238E27FC236}">
                <a16:creationId xmlns:a16="http://schemas.microsoft.com/office/drawing/2014/main" id="{73A05A9B-639B-4C52-3E0C-B1D917753F6D}"/>
              </a:ext>
            </a:extLst>
          </p:cNvPr>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5" name="Picture 44">
            <a:extLst>
              <a:ext uri="{FF2B5EF4-FFF2-40B4-BE49-F238E27FC236}">
                <a16:creationId xmlns:a16="http://schemas.microsoft.com/office/drawing/2014/main" id="{DF945E27-FC82-EA63-5F9A-4E9FFADB5CFA}"/>
              </a:ext>
            </a:extLst>
          </p:cNvPr>
          <p:cNvPicPr>
            <a:picLocks noChangeAspect="1"/>
          </p:cNvPicPr>
          <p:nvPr/>
        </p:nvPicPr>
        <p:blipFill>
          <a:blip r:embed="rId4"/>
          <a:stretch>
            <a:fillRect/>
          </a:stretch>
        </p:blipFill>
        <p:spPr>
          <a:xfrm>
            <a:off x="-12391" y="5103000"/>
            <a:ext cx="12204700" cy="1755000"/>
          </a:xfrm>
          <a:prstGeom prst="rect">
            <a:avLst/>
          </a:prstGeom>
        </p:spPr>
      </p:pic>
      <p:grpSp>
        <p:nvGrpSpPr>
          <p:cNvPr id="28" name="Group 27">
            <a:extLst>
              <a:ext uri="{FF2B5EF4-FFF2-40B4-BE49-F238E27FC236}">
                <a16:creationId xmlns:a16="http://schemas.microsoft.com/office/drawing/2014/main" id="{B50DBAE9-2B8A-20DD-1921-B590FB9A3177}"/>
              </a:ext>
            </a:extLst>
          </p:cNvPr>
          <p:cNvGrpSpPr/>
          <p:nvPr/>
        </p:nvGrpSpPr>
        <p:grpSpPr>
          <a:xfrm>
            <a:off x="11607800" y="547024"/>
            <a:ext cx="143933" cy="317502"/>
            <a:chOff x="11607800" y="547024"/>
            <a:chExt cx="143933" cy="317502"/>
          </a:xfrm>
        </p:grpSpPr>
        <p:sp>
          <p:nvSpPr>
            <p:cNvPr id="7" name="Oval 6">
              <a:extLst>
                <a:ext uri="{FF2B5EF4-FFF2-40B4-BE49-F238E27FC236}">
                  <a16:creationId xmlns:a16="http://schemas.microsoft.com/office/drawing/2014/main" id="{919EA9DE-2039-1F02-6AAB-3A088AC39E7C}"/>
                </a:ext>
              </a:extLst>
            </p:cNvPr>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2AE71E0-BB2A-E73B-53A1-138E84A56919}"/>
                </a:ext>
              </a:extLst>
            </p:cNvPr>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F66A2233-C394-2F45-4941-E74B5AD89416}"/>
              </a:ext>
            </a:extLst>
          </p:cNvPr>
          <p:cNvGrpSpPr/>
          <p:nvPr/>
        </p:nvGrpSpPr>
        <p:grpSpPr>
          <a:xfrm>
            <a:off x="-111544" y="6323952"/>
            <a:ext cx="12303544" cy="261610"/>
            <a:chOff x="-111544" y="6323952"/>
            <a:chExt cx="12303544" cy="261610"/>
          </a:xfrm>
        </p:grpSpPr>
        <p:sp>
          <p:nvSpPr>
            <p:cNvPr id="6" name="TextBox 5">
              <a:extLst>
                <a:ext uri="{FF2B5EF4-FFF2-40B4-BE49-F238E27FC236}">
                  <a16:creationId xmlns:a16="http://schemas.microsoft.com/office/drawing/2014/main" id="{C9C42FC3-8267-47D4-E7F1-477DE56EA320}"/>
                </a:ext>
              </a:extLst>
            </p:cNvPr>
            <p:cNvSpPr txBox="1"/>
            <p:nvPr/>
          </p:nvSpPr>
          <p:spPr>
            <a:xfrm>
              <a:off x="244903" y="6323952"/>
              <a:ext cx="184731" cy="261610"/>
            </a:xfrm>
            <a:prstGeom prst="rect">
              <a:avLst/>
            </a:prstGeom>
            <a:noFill/>
          </p:spPr>
          <p:txBody>
            <a:bodyPr wrap="none" rtlCol="0">
              <a:spAutoFit/>
            </a:bodyPr>
            <a:lstStyle/>
            <a:p>
              <a:endParaRPr lang="en-US" sz="1100" dirty="0">
                <a:latin typeface="Raleway" panose="020B0503030101060003" pitchFamily="34" charset="0"/>
              </a:endParaRPr>
            </a:p>
          </p:txBody>
        </p:sp>
        <p:cxnSp>
          <p:nvCxnSpPr>
            <p:cNvPr id="18" name="Straight Connector 17">
              <a:extLst>
                <a:ext uri="{FF2B5EF4-FFF2-40B4-BE49-F238E27FC236}">
                  <a16:creationId xmlns:a16="http://schemas.microsoft.com/office/drawing/2014/main" id="{92ADB989-6067-9048-334D-6B1B664955A0}"/>
                </a:ext>
              </a:extLst>
            </p:cNvPr>
            <p:cNvCxnSpPr>
              <a:cxnSpLocks/>
              <a:stCxn id="20" idx="3"/>
            </p:cNvCxnSpPr>
            <p:nvPr/>
          </p:nvCxnSpPr>
          <p:spPr>
            <a:xfrm flipV="1">
              <a:off x="289560" y="6454757"/>
              <a:ext cx="11902440" cy="1"/>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a:extLst>
                <a:ext uri="{FF2B5EF4-FFF2-40B4-BE49-F238E27FC236}">
                  <a16:creationId xmlns:a16="http://schemas.microsoft.com/office/drawing/2014/main" id="{566DC829-B27D-39AE-6D6D-0449C4C5689C}"/>
                </a:ext>
              </a:extLst>
            </p:cNvPr>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a:extLst>
              <a:ext uri="{FF2B5EF4-FFF2-40B4-BE49-F238E27FC236}">
                <a16:creationId xmlns:a16="http://schemas.microsoft.com/office/drawing/2014/main" id="{591DC330-C1C6-8C8E-3ECB-8635A564CBAE}"/>
              </a:ext>
            </a:extLst>
          </p:cNvPr>
          <p:cNvCxnSpPr/>
          <p:nvPr/>
        </p:nvCxnSpPr>
        <p:spPr>
          <a:xfrm>
            <a:off x="428625" y="100634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21" name="Title 1">
            <a:extLst>
              <a:ext uri="{FF2B5EF4-FFF2-40B4-BE49-F238E27FC236}">
                <a16:creationId xmlns:a16="http://schemas.microsoft.com/office/drawing/2014/main" id="{6B64B624-6813-E2C1-394F-E0378777C096}"/>
              </a:ext>
            </a:extLst>
          </p:cNvPr>
          <p:cNvSpPr txBox="1">
            <a:spLocks/>
          </p:cNvSpPr>
          <p:nvPr/>
        </p:nvSpPr>
        <p:spPr>
          <a:xfrm>
            <a:off x="809126" y="652858"/>
            <a:ext cx="10798671" cy="18423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Your Compliance </a:t>
            </a:r>
            <a:r>
              <a:rPr lang="en-US" b="1" dirty="0">
                <a:solidFill>
                  <a:srgbClr val="4EA72E"/>
                </a:solidFill>
                <a:latin typeface="Raleway ExtraBold" panose="020B0903030101060003" pitchFamily="34" charset="0"/>
              </a:rPr>
              <a:t>Checklist</a:t>
            </a:r>
          </a:p>
          <a:p>
            <a:endParaRPr lang="en-US" sz="2000" b="1" dirty="0">
              <a:solidFill>
                <a:srgbClr val="1F6134"/>
              </a:solidFill>
              <a:latin typeface="Raleway ExtraBold" panose="020B0903030101060003" pitchFamily="34" charset="0"/>
            </a:endParaRPr>
          </a:p>
          <a:p>
            <a:pPr algn="ctr"/>
            <a:endParaRPr lang="en-US" b="1" dirty="0">
              <a:solidFill>
                <a:srgbClr val="1F6134"/>
              </a:solidFill>
              <a:latin typeface="Raleway ExtraBold" panose="020B0903030101060003" pitchFamily="34" charset="0"/>
            </a:endParaRPr>
          </a:p>
          <a:p>
            <a:pPr algn="ctr"/>
            <a:endParaRPr lang="en-US" sz="3600" b="1" dirty="0">
              <a:solidFill>
                <a:srgbClr val="1F6134"/>
              </a:solidFill>
              <a:latin typeface="Raleway ExtraBold" panose="020B0903030101060003" pitchFamily="34" charset="0"/>
            </a:endParaRPr>
          </a:p>
          <a:p>
            <a:pPr algn="ctr"/>
            <a:endParaRPr lang="en-US" sz="3600" b="1" dirty="0">
              <a:solidFill>
                <a:srgbClr val="8ABF40"/>
              </a:solidFill>
              <a:latin typeface="Raleway ExtraBold" panose="020B0903030101060003" pitchFamily="34" charset="0"/>
            </a:endParaRPr>
          </a:p>
        </p:txBody>
      </p:sp>
      <p:sp>
        <p:nvSpPr>
          <p:cNvPr id="38" name="Content Placeholder 2">
            <a:extLst>
              <a:ext uri="{FF2B5EF4-FFF2-40B4-BE49-F238E27FC236}">
                <a16:creationId xmlns:a16="http://schemas.microsoft.com/office/drawing/2014/main" id="{62F5388A-2344-FFFF-7E06-5103C01B64A5}"/>
              </a:ext>
            </a:extLst>
          </p:cNvPr>
          <p:cNvSpPr txBox="1">
            <a:spLocks/>
          </p:cNvSpPr>
          <p:nvPr/>
        </p:nvSpPr>
        <p:spPr>
          <a:xfrm>
            <a:off x="1219199" y="1630460"/>
            <a:ext cx="10388597" cy="42369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solidFill>
                <a:srgbClr val="1F6134"/>
              </a:solidFill>
              <a:latin typeface="Raleway" panose="020B0503030101060003" pitchFamily="34" charset="0"/>
            </a:endParaRPr>
          </a:p>
          <a:p>
            <a:endParaRPr lang="en-US" sz="1600" dirty="0">
              <a:solidFill>
                <a:srgbClr val="000000"/>
              </a:solidFill>
            </a:endParaRPr>
          </a:p>
        </p:txBody>
      </p:sp>
      <p:pic>
        <p:nvPicPr>
          <p:cNvPr id="9" name="Picture 8">
            <a:extLst>
              <a:ext uri="{FF2B5EF4-FFF2-40B4-BE49-F238E27FC236}">
                <a16:creationId xmlns:a16="http://schemas.microsoft.com/office/drawing/2014/main" id="{AC9A0F62-DABE-EE89-21DF-60E968B5FA14}"/>
              </a:ext>
            </a:extLst>
          </p:cNvPr>
          <p:cNvPicPr>
            <a:picLocks noChangeAspect="1"/>
          </p:cNvPicPr>
          <p:nvPr/>
        </p:nvPicPr>
        <p:blipFill>
          <a:blip r:embed="rId5"/>
          <a:stretch>
            <a:fillRect/>
          </a:stretch>
        </p:blipFill>
        <p:spPr>
          <a:xfrm>
            <a:off x="2050946" y="1744504"/>
            <a:ext cx="6887536" cy="533474"/>
          </a:xfrm>
          <a:prstGeom prst="rect">
            <a:avLst/>
          </a:prstGeom>
        </p:spPr>
      </p:pic>
      <p:pic>
        <p:nvPicPr>
          <p:cNvPr id="13" name="Picture 12">
            <a:extLst>
              <a:ext uri="{FF2B5EF4-FFF2-40B4-BE49-F238E27FC236}">
                <a16:creationId xmlns:a16="http://schemas.microsoft.com/office/drawing/2014/main" id="{E84A3FF9-04AE-73F0-8A82-0071681BF9CD}"/>
              </a:ext>
            </a:extLst>
          </p:cNvPr>
          <p:cNvPicPr>
            <a:picLocks noChangeAspect="1"/>
          </p:cNvPicPr>
          <p:nvPr/>
        </p:nvPicPr>
        <p:blipFill>
          <a:blip r:embed="rId6"/>
          <a:srcRect t="6868"/>
          <a:stretch>
            <a:fillRect/>
          </a:stretch>
        </p:blipFill>
        <p:spPr>
          <a:xfrm>
            <a:off x="2059721" y="2277978"/>
            <a:ext cx="8297479" cy="3883099"/>
          </a:xfrm>
          <a:prstGeom prst="rect">
            <a:avLst/>
          </a:prstGeom>
        </p:spPr>
      </p:pic>
      <p:pic>
        <p:nvPicPr>
          <p:cNvPr id="15" name="Picture 14" descr="A qr code on a white background&#10;&#10;AI-generated content may be incorrect.">
            <a:extLst>
              <a:ext uri="{FF2B5EF4-FFF2-40B4-BE49-F238E27FC236}">
                <a16:creationId xmlns:a16="http://schemas.microsoft.com/office/drawing/2014/main" id="{1703E9BA-FAE1-7151-1467-5CBDC1C92BE7}"/>
              </a:ext>
            </a:extLst>
          </p:cNvPr>
          <p:cNvPicPr>
            <a:picLocks noChangeAspect="1"/>
          </p:cNvPicPr>
          <p:nvPr/>
        </p:nvPicPr>
        <p:blipFill>
          <a:blip r:embed="rId7" cstate="print">
            <a:extLst>
              <a:ext uri="{28A0092B-C50C-407E-A947-70E740481C1C}">
                <a14:useLocalDpi xmlns:a14="http://schemas.microsoft.com/office/drawing/2010/main" val="0"/>
              </a:ext>
            </a:extLst>
          </a:blip>
          <a:srcRect l="29240" t="32282" r="28655" b="33215"/>
          <a:stretch>
            <a:fillRect/>
          </a:stretch>
        </p:blipFill>
        <p:spPr>
          <a:xfrm>
            <a:off x="10581101" y="4420033"/>
            <a:ext cx="1026695" cy="1051648"/>
          </a:xfrm>
          <a:prstGeom prst="rect">
            <a:avLst/>
          </a:prstGeom>
        </p:spPr>
      </p:pic>
      <p:sp>
        <p:nvSpPr>
          <p:cNvPr id="16" name="Arrow: Down 15">
            <a:extLst>
              <a:ext uri="{FF2B5EF4-FFF2-40B4-BE49-F238E27FC236}">
                <a16:creationId xmlns:a16="http://schemas.microsoft.com/office/drawing/2014/main" id="{1D29CE34-9164-4BC1-F6B3-06A83BED1CAF}"/>
              </a:ext>
            </a:extLst>
          </p:cNvPr>
          <p:cNvSpPr/>
          <p:nvPr/>
        </p:nvSpPr>
        <p:spPr>
          <a:xfrm>
            <a:off x="10581100" y="2765691"/>
            <a:ext cx="1026695" cy="15828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D652BEF-BE94-C3FD-20A0-4D5B5C950DF6}"/>
              </a:ext>
            </a:extLst>
          </p:cNvPr>
          <p:cNvSpPr txBox="1"/>
          <p:nvPr/>
        </p:nvSpPr>
        <p:spPr>
          <a:xfrm>
            <a:off x="10581101" y="2011241"/>
            <a:ext cx="1151582" cy="646331"/>
          </a:xfrm>
          <a:prstGeom prst="rect">
            <a:avLst/>
          </a:prstGeom>
          <a:noFill/>
        </p:spPr>
        <p:txBody>
          <a:bodyPr wrap="square" rtlCol="0">
            <a:spAutoFit/>
          </a:bodyPr>
          <a:lstStyle/>
          <a:p>
            <a:pPr algn="ctr"/>
            <a:r>
              <a:rPr lang="en-US" b="1" dirty="0"/>
              <a:t>Scan for download</a:t>
            </a:r>
          </a:p>
        </p:txBody>
      </p:sp>
      <p:sp>
        <p:nvSpPr>
          <p:cNvPr id="2" name="Footer Placeholder 1">
            <a:extLst>
              <a:ext uri="{FF2B5EF4-FFF2-40B4-BE49-F238E27FC236}">
                <a16:creationId xmlns:a16="http://schemas.microsoft.com/office/drawing/2014/main" id="{75DE66A6-90DC-3ABC-E988-F915DBBDB8D9}"/>
              </a:ext>
            </a:extLst>
          </p:cNvPr>
          <p:cNvSpPr>
            <a:spLocks noGrp="1"/>
          </p:cNvSpPr>
          <p:nvPr>
            <p:ph type="ftr" sz="quarter" idx="11"/>
          </p:nvPr>
        </p:nvSpPr>
        <p:spPr>
          <a:xfrm>
            <a:off x="4038600" y="6356350"/>
            <a:ext cx="4899882" cy="559172"/>
          </a:xfrm>
        </p:spPr>
        <p:txBody>
          <a:bodyPr/>
          <a:lstStyle/>
          <a:p>
            <a:r>
              <a:rPr lang="en-US" dirty="0"/>
              <a:t>Education Use Only    Not For Public Use    ApexComplianceProgram.com</a:t>
            </a:r>
          </a:p>
        </p:txBody>
      </p:sp>
      <p:pic>
        <p:nvPicPr>
          <p:cNvPr id="4" name="Picture 3">
            <a:extLst>
              <a:ext uri="{FF2B5EF4-FFF2-40B4-BE49-F238E27FC236}">
                <a16:creationId xmlns:a16="http://schemas.microsoft.com/office/drawing/2014/main" id="{006DA918-8F59-6A53-CDBB-AA687971E6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spTree>
    <p:extLst>
      <p:ext uri="{BB962C8B-B14F-4D97-AF65-F5344CB8AC3E}">
        <p14:creationId xmlns:p14="http://schemas.microsoft.com/office/powerpoint/2010/main" val="267800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5" name="Picture 44"/>
          <p:cNvPicPr>
            <a:picLocks noChangeAspect="1"/>
          </p:cNvPicPr>
          <p:nvPr/>
        </p:nvPicPr>
        <p:blipFill>
          <a:blip r:embed="rId4"/>
          <a:stretch>
            <a:fillRect/>
          </a:stretch>
        </p:blipFill>
        <p:spPr>
          <a:xfrm>
            <a:off x="-12700" y="5177090"/>
            <a:ext cx="12204700" cy="1755000"/>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84731" cy="261610"/>
            </a:xfrm>
            <a:prstGeom prst="rect">
              <a:avLst/>
            </a:prstGeom>
            <a:noFill/>
          </p:spPr>
          <p:txBody>
            <a:bodyPr wrap="none" rtlCol="0">
              <a:spAutoFit/>
            </a:bodyPr>
            <a:lstStyle/>
            <a:p>
              <a:endParaRPr lang="en-US" sz="1100" dirty="0">
                <a:latin typeface="Raleway" panose="020B0503030101060003" pitchFamily="34" charset="0"/>
              </a:endParaRPr>
            </a:p>
          </p:txBody>
        </p:sp>
        <p:cxnSp>
          <p:nvCxnSpPr>
            <p:cNvPr id="18" name="Straight Connector 17"/>
            <p:cNvCxnSpPr>
              <a:cxnSpLocks/>
              <a:stCxn id="20" idx="3"/>
            </p:cNvCxnSpPr>
            <p:nvPr/>
          </p:nvCxnSpPr>
          <p:spPr>
            <a:xfrm flipV="1">
              <a:off x="289560" y="6454757"/>
              <a:ext cx="11902440" cy="1"/>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p:cNvCxnSpPr/>
          <p:nvPr/>
        </p:nvCxnSpPr>
        <p:spPr>
          <a:xfrm>
            <a:off x="428625" y="100634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21" name="Title 1">
            <a:extLst>
              <a:ext uri="{FF2B5EF4-FFF2-40B4-BE49-F238E27FC236}">
                <a16:creationId xmlns:a16="http://schemas.microsoft.com/office/drawing/2014/main" id="{A9BBFA9F-D479-43C4-9651-B3EEA0537F09}"/>
              </a:ext>
            </a:extLst>
          </p:cNvPr>
          <p:cNvSpPr txBox="1">
            <a:spLocks/>
          </p:cNvSpPr>
          <p:nvPr/>
        </p:nvSpPr>
        <p:spPr>
          <a:xfrm>
            <a:off x="809126" y="652858"/>
            <a:ext cx="10798671" cy="18423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Structure/</a:t>
            </a:r>
            <a:r>
              <a:rPr lang="en-US" b="1" dirty="0">
                <a:solidFill>
                  <a:srgbClr val="4EA72E"/>
                </a:solidFill>
                <a:latin typeface="Raleway ExtraBold" panose="020B0903030101060003" pitchFamily="34" charset="0"/>
              </a:rPr>
              <a:t>Function Claims</a:t>
            </a:r>
          </a:p>
          <a:p>
            <a:pPr algn="ctr"/>
            <a:endParaRPr lang="en-US" sz="3600" b="1" dirty="0">
              <a:solidFill>
                <a:srgbClr val="1F6134"/>
              </a:solidFill>
              <a:latin typeface="Raleway ExtraBold" panose="020B0903030101060003" pitchFamily="34" charset="0"/>
            </a:endParaRPr>
          </a:p>
          <a:p>
            <a:pPr algn="ctr"/>
            <a:endParaRPr lang="en-US" sz="3600" b="1" dirty="0">
              <a:solidFill>
                <a:srgbClr val="8ABF40"/>
              </a:solidFill>
              <a:latin typeface="Raleway ExtraBold" panose="020B0903030101060003" pitchFamily="34" charset="0"/>
            </a:endParaRPr>
          </a:p>
        </p:txBody>
      </p:sp>
      <p:sp>
        <p:nvSpPr>
          <p:cNvPr id="38" name="Content Placeholder 2">
            <a:extLst>
              <a:ext uri="{FF2B5EF4-FFF2-40B4-BE49-F238E27FC236}">
                <a16:creationId xmlns:a16="http://schemas.microsoft.com/office/drawing/2014/main" id="{F8FA9BED-AD7B-4A28-A621-CF45E9E18C6B}"/>
              </a:ext>
            </a:extLst>
          </p:cNvPr>
          <p:cNvSpPr txBox="1">
            <a:spLocks/>
          </p:cNvSpPr>
          <p:nvPr/>
        </p:nvSpPr>
        <p:spPr>
          <a:xfrm>
            <a:off x="1219199" y="1630460"/>
            <a:ext cx="10388597" cy="42369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solidFill>
                <a:srgbClr val="1F6134"/>
              </a:solidFill>
              <a:latin typeface="Raleway" panose="020B0503030101060003" pitchFamily="34" charset="0"/>
            </a:endParaRPr>
          </a:p>
          <a:p>
            <a:endParaRPr lang="en-US" sz="1600" dirty="0">
              <a:solidFill>
                <a:srgbClr val="000000"/>
              </a:solidFill>
            </a:endParaRPr>
          </a:p>
        </p:txBody>
      </p:sp>
      <p:sp>
        <p:nvSpPr>
          <p:cNvPr id="10" name="TextBox 9">
            <a:extLst>
              <a:ext uri="{FF2B5EF4-FFF2-40B4-BE49-F238E27FC236}">
                <a16:creationId xmlns:a16="http://schemas.microsoft.com/office/drawing/2014/main" id="{0B8C5629-69C5-2719-7150-1D171E0F0F0E}"/>
              </a:ext>
            </a:extLst>
          </p:cNvPr>
          <p:cNvSpPr txBox="1"/>
          <p:nvPr/>
        </p:nvSpPr>
        <p:spPr>
          <a:xfrm>
            <a:off x="1050369" y="2118798"/>
            <a:ext cx="10682314" cy="2585323"/>
          </a:xfrm>
          <a:prstGeom prst="rect">
            <a:avLst/>
          </a:prstGeom>
          <a:noFill/>
        </p:spPr>
        <p:txBody>
          <a:bodyPr wrap="square">
            <a:spAutoFit/>
          </a:bodyPr>
          <a:lstStyle/>
          <a:p>
            <a:r>
              <a:rPr lang="en-US" b="1" dirty="0">
                <a:latin typeface="Raleway" pitchFamily="2" charset="0"/>
              </a:rPr>
              <a:t>Established by DSHEA</a:t>
            </a:r>
          </a:p>
          <a:p>
            <a:endParaRPr lang="en-US" dirty="0">
              <a:latin typeface="Raleway" pitchFamily="2" charset="0"/>
            </a:endParaRPr>
          </a:p>
          <a:p>
            <a:r>
              <a:rPr lang="en-US" dirty="0">
                <a:latin typeface="Raleway" pitchFamily="2" charset="0"/>
              </a:rPr>
              <a:t>Labeling or material that describes</a:t>
            </a:r>
            <a:br>
              <a:rPr lang="en-US" dirty="0">
                <a:latin typeface="Raleway" pitchFamily="2" charset="0"/>
              </a:rPr>
            </a:br>
            <a:endParaRPr lang="en-US" dirty="0">
              <a:latin typeface="Raleway" pitchFamily="2" charset="0"/>
            </a:endParaRPr>
          </a:p>
          <a:p>
            <a:pPr marL="514350" indent="-514350">
              <a:buAutoNum type="arabicPeriod"/>
            </a:pPr>
            <a:r>
              <a:rPr lang="en-US" dirty="0">
                <a:latin typeface="Raleway" pitchFamily="2" charset="0"/>
              </a:rPr>
              <a:t>Effect on a structure or function of the human body</a:t>
            </a:r>
          </a:p>
          <a:p>
            <a:pPr marL="514350" indent="-514350">
              <a:buAutoNum type="arabicPeriod"/>
            </a:pPr>
            <a:r>
              <a:rPr lang="en-US" dirty="0">
                <a:latin typeface="Raleway" pitchFamily="2" charset="0"/>
              </a:rPr>
              <a:t>Characterization of how the nutrient affects the body</a:t>
            </a:r>
          </a:p>
          <a:p>
            <a:pPr marL="514350" indent="-514350">
              <a:buAutoNum type="arabicPeriod"/>
            </a:pPr>
            <a:r>
              <a:rPr lang="en-US" dirty="0">
                <a:latin typeface="Raleway" pitchFamily="2" charset="0"/>
              </a:rPr>
              <a:t>General well-being claims</a:t>
            </a:r>
          </a:p>
          <a:p>
            <a:pPr marL="514350" indent="-514350">
              <a:buAutoNum type="arabicPeriod"/>
            </a:pPr>
            <a:r>
              <a:rPr lang="en-US" dirty="0">
                <a:latin typeface="Raleway" pitchFamily="2" charset="0"/>
              </a:rPr>
              <a:t>Nutrient deficiency claims are allowed (Vitamin C and Scurvy, for example) but only if the disease prevalence in US is disclosed </a:t>
            </a:r>
          </a:p>
        </p:txBody>
      </p:sp>
      <p:sp>
        <p:nvSpPr>
          <p:cNvPr id="2" name="Footer Placeholder 1">
            <a:extLst>
              <a:ext uri="{FF2B5EF4-FFF2-40B4-BE49-F238E27FC236}">
                <a16:creationId xmlns:a16="http://schemas.microsoft.com/office/drawing/2014/main" id="{4E74A7C9-2A85-D6CB-C791-2D017990FDA3}"/>
              </a:ext>
            </a:extLst>
          </p:cNvPr>
          <p:cNvSpPr>
            <a:spLocks noGrp="1"/>
          </p:cNvSpPr>
          <p:nvPr>
            <p:ph type="ftr" sz="quarter" idx="11"/>
          </p:nvPr>
        </p:nvSpPr>
        <p:spPr>
          <a:xfrm>
            <a:off x="4038600" y="6356350"/>
            <a:ext cx="5264426" cy="501650"/>
          </a:xfrm>
        </p:spPr>
        <p:txBody>
          <a:bodyPr/>
          <a:lstStyle/>
          <a:p>
            <a:r>
              <a:rPr lang="en-US" dirty="0"/>
              <a:t>Education Use Only    Not For Public Use    ApexComplianceProgram.com</a:t>
            </a:r>
          </a:p>
        </p:txBody>
      </p:sp>
      <p:pic>
        <p:nvPicPr>
          <p:cNvPr id="3" name="Picture 2">
            <a:extLst>
              <a:ext uri="{FF2B5EF4-FFF2-40B4-BE49-F238E27FC236}">
                <a16:creationId xmlns:a16="http://schemas.microsoft.com/office/drawing/2014/main" id="{DA343C96-20CB-7074-0B54-6FA4443DD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spTree>
    <p:extLst>
      <p:ext uri="{BB962C8B-B14F-4D97-AF65-F5344CB8AC3E}">
        <p14:creationId xmlns:p14="http://schemas.microsoft.com/office/powerpoint/2010/main" val="29390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rotWithShape="1">
          <a:blip r:embed="rId3"/>
          <a:srcRect l="14474" t="67837" r="12613"/>
          <a:stretch/>
        </p:blipFill>
        <p:spPr>
          <a:xfrm>
            <a:off x="-12700" y="0"/>
            <a:ext cx="12204700" cy="3594100"/>
          </a:xfrm>
          <a:prstGeom prst="rect">
            <a:avLst/>
          </a:prstGeom>
        </p:spPr>
      </p:pic>
      <p:pic>
        <p:nvPicPr>
          <p:cNvPr id="45" name="Picture 44"/>
          <p:cNvPicPr>
            <a:picLocks noChangeAspect="1"/>
          </p:cNvPicPr>
          <p:nvPr/>
        </p:nvPicPr>
        <p:blipFill>
          <a:blip r:embed="rId4"/>
          <a:stretch>
            <a:fillRect/>
          </a:stretch>
        </p:blipFill>
        <p:spPr>
          <a:xfrm>
            <a:off x="-12391" y="5103000"/>
            <a:ext cx="12204700" cy="1755000"/>
          </a:xfrm>
          <a:prstGeom prst="rect">
            <a:avLst/>
          </a:prstGeom>
        </p:spPr>
      </p:pic>
      <p:grpSp>
        <p:nvGrpSpPr>
          <p:cNvPr id="28" name="Group 27"/>
          <p:cNvGrpSpPr/>
          <p:nvPr/>
        </p:nvGrpSpPr>
        <p:grpSpPr>
          <a:xfrm>
            <a:off x="11607800" y="547024"/>
            <a:ext cx="143933" cy="317502"/>
            <a:chOff x="11607800" y="547024"/>
            <a:chExt cx="143933" cy="317502"/>
          </a:xfrm>
        </p:grpSpPr>
        <p:sp>
          <p:nvSpPr>
            <p:cNvPr id="7" name="Oval 6"/>
            <p:cNvSpPr/>
            <p:nvPr/>
          </p:nvSpPr>
          <p:spPr>
            <a:xfrm>
              <a:off x="11607800" y="547024"/>
              <a:ext cx="143933" cy="14393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11626849" y="758692"/>
              <a:ext cx="105834" cy="105834"/>
            </a:xfrm>
            <a:prstGeom prst="ellipse">
              <a:avLst/>
            </a:prstGeom>
            <a:solidFill>
              <a:srgbClr val="98B5D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9" name="Group 28"/>
          <p:cNvGrpSpPr/>
          <p:nvPr/>
        </p:nvGrpSpPr>
        <p:grpSpPr>
          <a:xfrm>
            <a:off x="-111544" y="6323952"/>
            <a:ext cx="12303544" cy="261610"/>
            <a:chOff x="-111544" y="6323952"/>
            <a:chExt cx="12303544" cy="261610"/>
          </a:xfrm>
        </p:grpSpPr>
        <p:sp>
          <p:nvSpPr>
            <p:cNvPr id="6" name="TextBox 5"/>
            <p:cNvSpPr txBox="1"/>
            <p:nvPr/>
          </p:nvSpPr>
          <p:spPr>
            <a:xfrm>
              <a:off x="244903" y="6323952"/>
              <a:ext cx="184731" cy="261610"/>
            </a:xfrm>
            <a:prstGeom prst="rect">
              <a:avLst/>
            </a:prstGeom>
            <a:noFill/>
          </p:spPr>
          <p:txBody>
            <a:bodyPr wrap="none" rtlCol="0">
              <a:spAutoFit/>
            </a:bodyPr>
            <a:lstStyle/>
            <a:p>
              <a:endParaRPr lang="en-US" sz="1100" dirty="0">
                <a:latin typeface="Raleway" panose="020B0503030101060003" pitchFamily="34" charset="0"/>
              </a:endParaRPr>
            </a:p>
          </p:txBody>
        </p:sp>
        <p:cxnSp>
          <p:nvCxnSpPr>
            <p:cNvPr id="18" name="Straight Connector 17"/>
            <p:cNvCxnSpPr>
              <a:cxnSpLocks/>
              <a:stCxn id="20" idx="3"/>
            </p:cNvCxnSpPr>
            <p:nvPr/>
          </p:nvCxnSpPr>
          <p:spPr>
            <a:xfrm flipV="1">
              <a:off x="289560" y="6454757"/>
              <a:ext cx="11902440" cy="1"/>
            </a:xfrm>
            <a:prstGeom prst="line">
              <a:avLst/>
            </a:prstGeom>
          </p:spPr>
          <p:style>
            <a:lnRef idx="3">
              <a:schemeClr val="accent6"/>
            </a:lnRef>
            <a:fillRef idx="0">
              <a:schemeClr val="accent6"/>
            </a:fillRef>
            <a:effectRef idx="2">
              <a:schemeClr val="accent6"/>
            </a:effectRef>
            <a:fontRef idx="minor">
              <a:schemeClr val="tx1"/>
            </a:fontRef>
          </p:style>
        </p:cxnSp>
        <p:sp>
          <p:nvSpPr>
            <p:cNvPr id="20" name="Rounded Rectangle 19"/>
            <p:cNvSpPr/>
            <p:nvPr/>
          </p:nvSpPr>
          <p:spPr>
            <a:xfrm>
              <a:off x="-111544" y="6354527"/>
              <a:ext cx="401104" cy="200461"/>
            </a:xfrm>
            <a:prstGeom prst="roundRect">
              <a:avLst>
                <a:gd name="adj" fmla="val 50000"/>
              </a:avLst>
            </a:prstGeom>
            <a:solidFill>
              <a:srgbClr val="8ABF4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8ABF40"/>
                </a:solidFill>
              </a:endParaRPr>
            </a:p>
          </p:txBody>
        </p:sp>
      </p:grpSp>
      <p:cxnSp>
        <p:nvCxnSpPr>
          <p:cNvPr id="24" name="Straight Connector 23"/>
          <p:cNvCxnSpPr/>
          <p:nvPr/>
        </p:nvCxnSpPr>
        <p:spPr>
          <a:xfrm>
            <a:off x="428625" y="1006342"/>
            <a:ext cx="0" cy="4861058"/>
          </a:xfrm>
          <a:prstGeom prst="line">
            <a:avLst/>
          </a:prstGeom>
          <a:ln/>
        </p:spPr>
        <p:style>
          <a:lnRef idx="3">
            <a:schemeClr val="accent6"/>
          </a:lnRef>
          <a:fillRef idx="0">
            <a:schemeClr val="accent6"/>
          </a:fillRef>
          <a:effectRef idx="2">
            <a:schemeClr val="accent6"/>
          </a:effectRef>
          <a:fontRef idx="minor">
            <a:schemeClr val="tx1"/>
          </a:fontRef>
        </p:style>
      </p:cxnSp>
      <p:sp>
        <p:nvSpPr>
          <p:cNvPr id="21" name="Title 1">
            <a:extLst>
              <a:ext uri="{FF2B5EF4-FFF2-40B4-BE49-F238E27FC236}">
                <a16:creationId xmlns:a16="http://schemas.microsoft.com/office/drawing/2014/main" id="{A9BBFA9F-D479-43C4-9651-B3EEA0537F09}"/>
              </a:ext>
            </a:extLst>
          </p:cNvPr>
          <p:cNvSpPr txBox="1">
            <a:spLocks/>
          </p:cNvSpPr>
          <p:nvPr/>
        </p:nvSpPr>
        <p:spPr>
          <a:xfrm>
            <a:off x="809126" y="403242"/>
            <a:ext cx="10798671" cy="20920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1F6134"/>
                </a:solidFill>
                <a:latin typeface="Raleway ExtraBold" panose="020B0903030101060003" pitchFamily="34" charset="0"/>
              </a:rPr>
              <a:t>Structure/Function Claims</a:t>
            </a:r>
          </a:p>
          <a:p>
            <a:pPr algn="ctr"/>
            <a:r>
              <a:rPr lang="en-US" b="1" dirty="0">
                <a:solidFill>
                  <a:srgbClr val="4EA72E"/>
                </a:solidFill>
                <a:latin typeface="Raleway ExtraBold" panose="020B0903030101060003" pitchFamily="34" charset="0"/>
              </a:rPr>
              <a:t>Examples:</a:t>
            </a:r>
          </a:p>
          <a:p>
            <a:pPr algn="ctr"/>
            <a:endParaRPr lang="en-US" sz="3600" b="1" dirty="0">
              <a:solidFill>
                <a:srgbClr val="8ABF40"/>
              </a:solidFill>
              <a:latin typeface="Raleway ExtraBold" panose="020B0903030101060003" pitchFamily="34" charset="0"/>
            </a:endParaRPr>
          </a:p>
        </p:txBody>
      </p:sp>
      <p:sp>
        <p:nvSpPr>
          <p:cNvPr id="38" name="Content Placeholder 2">
            <a:extLst>
              <a:ext uri="{FF2B5EF4-FFF2-40B4-BE49-F238E27FC236}">
                <a16:creationId xmlns:a16="http://schemas.microsoft.com/office/drawing/2014/main" id="{F8FA9BED-AD7B-4A28-A621-CF45E9E18C6B}"/>
              </a:ext>
            </a:extLst>
          </p:cNvPr>
          <p:cNvSpPr txBox="1">
            <a:spLocks/>
          </p:cNvSpPr>
          <p:nvPr/>
        </p:nvSpPr>
        <p:spPr>
          <a:xfrm>
            <a:off x="1219199" y="1630460"/>
            <a:ext cx="10388597" cy="42369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solidFill>
                <a:srgbClr val="1F6134"/>
              </a:solidFill>
              <a:latin typeface="Raleway" panose="020B0503030101060003" pitchFamily="34" charset="0"/>
            </a:endParaRPr>
          </a:p>
          <a:p>
            <a:endParaRPr lang="en-US" sz="1600" dirty="0">
              <a:solidFill>
                <a:srgbClr val="000000"/>
              </a:solidFill>
            </a:endParaRPr>
          </a:p>
        </p:txBody>
      </p:sp>
      <p:sp>
        <p:nvSpPr>
          <p:cNvPr id="2" name="TextBox 1">
            <a:extLst>
              <a:ext uri="{FF2B5EF4-FFF2-40B4-BE49-F238E27FC236}">
                <a16:creationId xmlns:a16="http://schemas.microsoft.com/office/drawing/2014/main" id="{2B9C8645-F322-4B73-C16B-20F651053876}"/>
              </a:ext>
            </a:extLst>
          </p:cNvPr>
          <p:cNvSpPr txBox="1"/>
          <p:nvPr/>
        </p:nvSpPr>
        <p:spPr>
          <a:xfrm>
            <a:off x="869642" y="2015872"/>
            <a:ext cx="10682314" cy="3367653"/>
          </a:xfrm>
          <a:prstGeom prst="rect">
            <a:avLst/>
          </a:prstGeom>
          <a:noFill/>
        </p:spPr>
        <p:txBody>
          <a:bodyPr wrap="square">
            <a:spAutoFit/>
          </a:bodyPr>
          <a:lstStyle/>
          <a:p>
            <a:pPr>
              <a:lnSpc>
                <a:spcPct val="150000"/>
              </a:lnSpc>
            </a:pPr>
            <a:r>
              <a:rPr lang="en-US" dirty="0">
                <a:latin typeface="Raleway" pitchFamily="2" charset="0"/>
              </a:rPr>
              <a:t>“Calcium Helps Support Strong Bones*”</a:t>
            </a:r>
          </a:p>
          <a:p>
            <a:pPr>
              <a:lnSpc>
                <a:spcPct val="150000"/>
              </a:lnSpc>
            </a:pPr>
            <a:r>
              <a:rPr lang="en-US" dirty="0">
                <a:latin typeface="Raleway" pitchFamily="2" charset="0"/>
              </a:rPr>
              <a:t>“Vitamin D Helps Support Positive Mood*”</a:t>
            </a:r>
          </a:p>
          <a:p>
            <a:pPr>
              <a:lnSpc>
                <a:spcPct val="150000"/>
              </a:lnSpc>
            </a:pPr>
            <a:r>
              <a:rPr lang="en-US" dirty="0">
                <a:latin typeface="Raleway" pitchFamily="2" charset="0"/>
              </a:rPr>
              <a:t>“Magnesium Helps Support Digestive Regularity*”</a:t>
            </a:r>
          </a:p>
          <a:p>
            <a:pPr>
              <a:lnSpc>
                <a:spcPct val="150000"/>
              </a:lnSpc>
            </a:pPr>
            <a:endParaRPr lang="en-US" dirty="0">
              <a:latin typeface="Raleway" pitchFamily="2" charset="0"/>
            </a:endParaRPr>
          </a:p>
          <a:p>
            <a:pPr>
              <a:lnSpc>
                <a:spcPct val="150000"/>
              </a:lnSpc>
            </a:pPr>
            <a:r>
              <a:rPr lang="en-US" b="1" dirty="0">
                <a:latin typeface="Raleway" pitchFamily="2" charset="0"/>
              </a:rPr>
              <a:t>Contrasted with non-compliant examples:</a:t>
            </a:r>
          </a:p>
          <a:p>
            <a:pPr>
              <a:lnSpc>
                <a:spcPct val="150000"/>
              </a:lnSpc>
            </a:pPr>
            <a:r>
              <a:rPr lang="en-US" dirty="0">
                <a:latin typeface="Raleway" pitchFamily="2" charset="0"/>
              </a:rPr>
              <a:t>“Calcium Prevents Osteoporosis” </a:t>
            </a:r>
          </a:p>
          <a:p>
            <a:pPr>
              <a:lnSpc>
                <a:spcPct val="150000"/>
              </a:lnSpc>
            </a:pPr>
            <a:r>
              <a:rPr lang="en-US" dirty="0">
                <a:latin typeface="Raleway" pitchFamily="2" charset="0"/>
              </a:rPr>
              <a:t>“Vitamin D Cures Depression”</a:t>
            </a:r>
          </a:p>
          <a:p>
            <a:pPr>
              <a:lnSpc>
                <a:spcPct val="150000"/>
              </a:lnSpc>
            </a:pPr>
            <a:r>
              <a:rPr lang="en-US" dirty="0">
                <a:latin typeface="Raleway" pitchFamily="2" charset="0"/>
              </a:rPr>
              <a:t>“Magnesium helps treat chronic IBD-related constipation”</a:t>
            </a:r>
          </a:p>
        </p:txBody>
      </p:sp>
      <p:pic>
        <p:nvPicPr>
          <p:cNvPr id="16" name="Picture 15" descr="A green thumbs up and a red thumbs down&#10;&#10;AI-generated content may be incorrect.">
            <a:extLst>
              <a:ext uri="{FF2B5EF4-FFF2-40B4-BE49-F238E27FC236}">
                <a16:creationId xmlns:a16="http://schemas.microsoft.com/office/drawing/2014/main" id="{D161BFD8-75F0-5000-7E7C-49D2FEA85953}"/>
              </a:ext>
            </a:extLst>
          </p:cNvPr>
          <p:cNvPicPr>
            <a:picLocks noChangeAspect="1"/>
          </p:cNvPicPr>
          <p:nvPr/>
        </p:nvPicPr>
        <p:blipFill>
          <a:blip r:embed="rId5" cstate="print">
            <a:extLst>
              <a:ext uri="{28A0092B-C50C-407E-A947-70E740481C1C}">
                <a14:useLocalDpi xmlns:a14="http://schemas.microsoft.com/office/drawing/2010/main" val="0"/>
              </a:ext>
            </a:extLst>
          </a:blip>
          <a:srcRect l="27124" t="14673" r="32434" b="52818"/>
          <a:stretch>
            <a:fillRect/>
          </a:stretch>
        </p:blipFill>
        <p:spPr>
          <a:xfrm>
            <a:off x="6096000" y="1879347"/>
            <a:ext cx="1582225" cy="1589900"/>
          </a:xfrm>
          <a:prstGeom prst="rect">
            <a:avLst/>
          </a:prstGeom>
        </p:spPr>
      </p:pic>
      <p:pic>
        <p:nvPicPr>
          <p:cNvPr id="25" name="Picture 24" descr="A green thumbs up and a red thumbs down&#10;&#10;AI-generated content may be incorrect.">
            <a:extLst>
              <a:ext uri="{FF2B5EF4-FFF2-40B4-BE49-F238E27FC236}">
                <a16:creationId xmlns:a16="http://schemas.microsoft.com/office/drawing/2014/main" id="{1133A8CA-A731-9BB4-709B-B2794B9D2BE6}"/>
              </a:ext>
            </a:extLst>
          </p:cNvPr>
          <p:cNvPicPr>
            <a:picLocks noChangeAspect="1"/>
          </p:cNvPicPr>
          <p:nvPr/>
        </p:nvPicPr>
        <p:blipFill>
          <a:blip r:embed="rId5" cstate="print">
            <a:extLst>
              <a:ext uri="{28A0092B-C50C-407E-A947-70E740481C1C}">
                <a14:useLocalDpi xmlns:a14="http://schemas.microsoft.com/office/drawing/2010/main" val="0"/>
              </a:ext>
            </a:extLst>
          </a:blip>
          <a:srcRect l="27124" t="47184" r="31699" b="17255"/>
          <a:stretch>
            <a:fillRect/>
          </a:stretch>
        </p:blipFill>
        <p:spPr>
          <a:xfrm>
            <a:off x="6938360" y="3748929"/>
            <a:ext cx="1625698" cy="1755001"/>
          </a:xfrm>
          <a:prstGeom prst="rect">
            <a:avLst/>
          </a:prstGeom>
        </p:spPr>
      </p:pic>
      <p:sp>
        <p:nvSpPr>
          <p:cNvPr id="3" name="Footer Placeholder 2">
            <a:extLst>
              <a:ext uri="{FF2B5EF4-FFF2-40B4-BE49-F238E27FC236}">
                <a16:creationId xmlns:a16="http://schemas.microsoft.com/office/drawing/2014/main" id="{F96C3616-9FA5-EDA9-7675-E4C22EEC1340}"/>
              </a:ext>
            </a:extLst>
          </p:cNvPr>
          <p:cNvSpPr>
            <a:spLocks noGrp="1"/>
          </p:cNvSpPr>
          <p:nvPr>
            <p:ph type="ftr" sz="quarter" idx="11"/>
          </p:nvPr>
        </p:nvSpPr>
        <p:spPr>
          <a:xfrm>
            <a:off x="3517751" y="6356351"/>
            <a:ext cx="5851536" cy="637070"/>
          </a:xfrm>
        </p:spPr>
        <p:txBody>
          <a:bodyPr/>
          <a:lstStyle/>
          <a:p>
            <a:r>
              <a:rPr lang="en-US" dirty="0"/>
              <a:t>Education Use Only    Not For Public Use    ApexComplianceProgram.com</a:t>
            </a:r>
          </a:p>
        </p:txBody>
      </p:sp>
      <p:pic>
        <p:nvPicPr>
          <p:cNvPr id="5" name="Picture 4">
            <a:extLst>
              <a:ext uri="{FF2B5EF4-FFF2-40B4-BE49-F238E27FC236}">
                <a16:creationId xmlns:a16="http://schemas.microsoft.com/office/drawing/2014/main" id="{CBE6BC3C-BD4E-31DD-6475-DAD7C97321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903" y="221421"/>
            <a:ext cx="974297" cy="484354"/>
          </a:xfrm>
          <a:prstGeom prst="rect">
            <a:avLst/>
          </a:prstGeom>
        </p:spPr>
      </p:pic>
    </p:spTree>
    <p:extLst>
      <p:ext uri="{BB962C8B-B14F-4D97-AF65-F5344CB8AC3E}">
        <p14:creationId xmlns:p14="http://schemas.microsoft.com/office/powerpoint/2010/main" val="411722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14856</TotalTime>
  <Words>1174</Words>
  <Application>Microsoft Office PowerPoint</Application>
  <PresentationFormat>Widescreen</PresentationFormat>
  <Paragraphs>226</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Courier New</vt:lpstr>
      <vt:lpstr>Raleway</vt:lpstr>
      <vt:lpstr>Raleway ExtraBold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Asa W</cp:lastModifiedBy>
  <cp:revision>42</cp:revision>
  <dcterms:created xsi:type="dcterms:W3CDTF">2022-02-25T15:17:24Z</dcterms:created>
  <dcterms:modified xsi:type="dcterms:W3CDTF">2025-11-30T17:07:46Z</dcterms:modified>
</cp:coreProperties>
</file>