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ifqX3ck8A88WSMDL3MIyAIVeC7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mforta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Bright">
  <p:cSld name="SECTION_HEADER_1">
    <p:bg>
      <p:bgPr>
        <a:solidFill>
          <a:srgbClr val="72B0BC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0" name="Google Shape;10;p22" title="ThriveAG_RGB_Logos_Light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 1" type="title">
  <p:cSld name="TITLE">
    <p:bg>
      <p:bgPr>
        <a:solidFill>
          <a:srgbClr val="D9DAE4">
            <a:alpha val="47058"/>
          </a:srgbClr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/>
          <p:nvPr/>
        </p:nvSpPr>
        <p:spPr>
          <a:xfrm rot="5913574">
            <a:off x="-3024202" y="3715692"/>
            <a:ext cx="15078853" cy="14758868"/>
          </a:xfrm>
          <a:prstGeom prst="chord">
            <a:avLst>
              <a:gd fmla="val 8037314" name="adj1"/>
              <a:gd fmla="val 12556244" name="adj2"/>
            </a:avLst>
          </a:prstGeom>
          <a:solidFill>
            <a:srgbClr val="72B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" name="Google Shape;49;p31"/>
          <p:cNvSpPr txBox="1"/>
          <p:nvPr>
            <p:ph type="ctrTitle"/>
          </p:nvPr>
        </p:nvSpPr>
        <p:spPr>
          <a:xfrm>
            <a:off x="311700" y="3711475"/>
            <a:ext cx="8520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0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31"/>
          <p:cNvSpPr txBox="1"/>
          <p:nvPr>
            <p:ph idx="1" type="subTitle"/>
          </p:nvPr>
        </p:nvSpPr>
        <p:spPr>
          <a:xfrm>
            <a:off x="311700" y="4265425"/>
            <a:ext cx="85206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51" name="Google Shape;51;p31" title="ThriveAG_RGB_Logos_Primary.png"/>
          <p:cNvPicPr preferRelativeResize="0"/>
          <p:nvPr/>
        </p:nvPicPr>
        <p:blipFill rotWithShape="1">
          <a:blip r:embed="rId2">
            <a:alphaModFix/>
          </a:blip>
          <a:srcRect b="30519" l="0" r="0" t="27669"/>
          <a:stretch/>
        </p:blipFill>
        <p:spPr>
          <a:xfrm>
            <a:off x="1889675" y="1249600"/>
            <a:ext cx="5364675" cy="224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 2">
  <p:cSld name="TITLE_1">
    <p:bg>
      <p:bgPr>
        <a:solidFill>
          <a:srgbClr val="D9DAE4">
            <a:alpha val="47058"/>
          </a:srgbClr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type="ctrTitle"/>
          </p:nvPr>
        </p:nvSpPr>
        <p:spPr>
          <a:xfrm>
            <a:off x="311700" y="3711475"/>
            <a:ext cx="8520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2000"/>
              <a:buNone/>
              <a:defRPr b="0" sz="2000">
                <a:solidFill>
                  <a:srgbClr val="07272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p32"/>
          <p:cNvSpPr txBox="1"/>
          <p:nvPr>
            <p:ph idx="1" type="subTitle"/>
          </p:nvPr>
        </p:nvSpPr>
        <p:spPr>
          <a:xfrm>
            <a:off x="311700" y="4265425"/>
            <a:ext cx="85206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A3B7"/>
              </a:buClr>
              <a:buSzPts val="1500"/>
              <a:buNone/>
              <a:defRPr sz="1500">
                <a:solidFill>
                  <a:srgbClr val="ACA3B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55" name="Google Shape;55;p32" title="ThriveAG_RGB_Logos_Primary.png"/>
          <p:cNvPicPr preferRelativeResize="0"/>
          <p:nvPr/>
        </p:nvPicPr>
        <p:blipFill rotWithShape="1">
          <a:blip r:embed="rId2">
            <a:alphaModFix/>
          </a:blip>
          <a:srcRect b="30519" l="0" r="0" t="27669"/>
          <a:stretch/>
        </p:blipFill>
        <p:spPr>
          <a:xfrm>
            <a:off x="1889662" y="1259625"/>
            <a:ext cx="5364675" cy="224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2" title="ThriveAG_RGB_Logos_Icon.png"/>
          <p:cNvPicPr preferRelativeResize="0"/>
          <p:nvPr/>
        </p:nvPicPr>
        <p:blipFill rotWithShape="1">
          <a:blip r:embed="rId3">
            <a:alphaModFix/>
          </a:blip>
          <a:srcRect b="0" l="30675" r="0" t="65475"/>
          <a:stretch/>
        </p:blipFill>
        <p:spPr>
          <a:xfrm>
            <a:off x="0" y="0"/>
            <a:ext cx="5404175" cy="269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2" title="ThriveAG_RGB_Logos_Icon.png"/>
          <p:cNvPicPr preferRelativeResize="0"/>
          <p:nvPr/>
        </p:nvPicPr>
        <p:blipFill rotWithShape="1">
          <a:blip r:embed="rId3">
            <a:alphaModFix/>
          </a:blip>
          <a:srcRect b="72012" l="0" r="47142" t="0"/>
          <a:stretch/>
        </p:blipFill>
        <p:spPr>
          <a:xfrm>
            <a:off x="5194400" y="3027950"/>
            <a:ext cx="3995602" cy="211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 Indigo">
  <p:cSld name="TITLE_1_1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ctrTitle"/>
          </p:nvPr>
        </p:nvSpPr>
        <p:spPr>
          <a:xfrm>
            <a:off x="311700" y="3711475"/>
            <a:ext cx="8520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AE4"/>
              </a:buClr>
              <a:buSzPts val="2000"/>
              <a:buNone/>
              <a:defRPr b="0" sz="2000">
                <a:solidFill>
                  <a:srgbClr val="D9DAE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33"/>
          <p:cNvSpPr txBox="1"/>
          <p:nvPr>
            <p:ph idx="1" type="subTitle"/>
          </p:nvPr>
        </p:nvSpPr>
        <p:spPr>
          <a:xfrm>
            <a:off x="311700" y="4265425"/>
            <a:ext cx="85206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C9CE"/>
              </a:buClr>
              <a:buSzPts val="1500"/>
              <a:buNone/>
              <a:defRPr sz="1500">
                <a:solidFill>
                  <a:srgbClr val="B6C9C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61" name="Google Shape;61;p33" title="ThriveAG_RGB_Logos_LightColor-01.png"/>
          <p:cNvPicPr preferRelativeResize="0"/>
          <p:nvPr/>
        </p:nvPicPr>
        <p:blipFill rotWithShape="1">
          <a:blip r:embed="rId2">
            <a:alphaModFix/>
          </a:blip>
          <a:srcRect b="29097" l="0" r="0" t="29093"/>
          <a:stretch/>
        </p:blipFill>
        <p:spPr>
          <a:xfrm>
            <a:off x="1889662" y="1259625"/>
            <a:ext cx="5364675" cy="224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 Forest Blue">
  <p:cSld name="TITLE_1_1_1"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>
            <p:ph type="ctrTitle"/>
          </p:nvPr>
        </p:nvSpPr>
        <p:spPr>
          <a:xfrm>
            <a:off x="311700" y="3711475"/>
            <a:ext cx="8520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A3B7"/>
              </a:buClr>
              <a:buSzPts val="2000"/>
              <a:buNone/>
              <a:defRPr b="0" sz="2000">
                <a:solidFill>
                  <a:srgbClr val="ACA3B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34"/>
          <p:cNvSpPr txBox="1"/>
          <p:nvPr>
            <p:ph idx="1" type="subTitle"/>
          </p:nvPr>
        </p:nvSpPr>
        <p:spPr>
          <a:xfrm>
            <a:off x="311700" y="4265425"/>
            <a:ext cx="85206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C9CE"/>
              </a:buClr>
              <a:buSzPts val="1500"/>
              <a:buNone/>
              <a:defRPr sz="1500">
                <a:solidFill>
                  <a:srgbClr val="B6C9C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65" name="Google Shape;65;p34" title="ThriveAG_RGB_Logos_LightColor-01.png"/>
          <p:cNvPicPr preferRelativeResize="0"/>
          <p:nvPr/>
        </p:nvPicPr>
        <p:blipFill rotWithShape="1">
          <a:blip r:embed="rId2">
            <a:alphaModFix/>
          </a:blip>
          <a:srcRect b="29097" l="0" r="0" t="29093"/>
          <a:stretch/>
        </p:blipFill>
        <p:spPr>
          <a:xfrm>
            <a:off x="1889662" y="1259625"/>
            <a:ext cx="5364675" cy="224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Light" type="secHead">
  <p:cSld name="SECTION_HEADER">
    <p:bg>
      <p:bgPr>
        <a:solidFill>
          <a:srgbClr val="D9DAE4">
            <a:alpha val="47058"/>
          </a:srgbClr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3600"/>
              <a:buNone/>
              <a:defRPr sz="3600">
                <a:solidFill>
                  <a:srgbClr val="07272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68" name="Google Shape;68;p35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Dark">
  <p:cSld name="SECTION_HEADER_1_1">
    <p:bg>
      <p:bgPr>
        <a:solidFill>
          <a:srgbClr val="2D4D5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1" name="Google Shape;71;p36" title="ThriveAG_RGB_Logos_Light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Flashy">
  <p:cSld name="SECTION_HEADER_1_1_1">
    <p:bg>
      <p:bgPr>
        <a:solidFill>
          <a:srgbClr val="D9DAE4">
            <a:alpha val="47058"/>
          </a:srgbClr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1734450" y="1817400"/>
            <a:ext cx="5675100" cy="15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6A"/>
              </a:buClr>
              <a:buSzPts val="3600"/>
              <a:buNone/>
              <a:defRPr sz="3600">
                <a:solidFill>
                  <a:srgbClr val="38496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4" name="Google Shape;74;p37" title="ThriveAG_RGB_Logos_Light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7"/>
          <p:cNvPicPr preferRelativeResize="0"/>
          <p:nvPr/>
        </p:nvPicPr>
        <p:blipFill rotWithShape="1">
          <a:blip r:embed="rId3">
            <a:alphaModFix/>
          </a:blip>
          <a:srcRect b="21779" l="-2638" r="23878" t="-2120"/>
          <a:stretch/>
        </p:blipFill>
        <p:spPr>
          <a:xfrm>
            <a:off x="5918000" y="1082825"/>
            <a:ext cx="3294700" cy="41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with Image">
  <p:cSld name="TITLE_AND_BODY_1">
    <p:bg>
      <p:bgPr>
        <a:solidFill>
          <a:srgbClr val="D9DAE4">
            <a:alpha val="47058"/>
          </a:srgbClr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/>
          <p:nvPr>
            <p:ph type="title"/>
          </p:nvPr>
        </p:nvSpPr>
        <p:spPr>
          <a:xfrm>
            <a:off x="311700" y="445025"/>
            <a:ext cx="42507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6A"/>
              </a:buClr>
              <a:buSzPts val="2800"/>
              <a:buNone/>
              <a:defRPr b="0">
                <a:solidFill>
                  <a:srgbClr val="3849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" type="body"/>
          </p:nvPr>
        </p:nvSpPr>
        <p:spPr>
          <a:xfrm>
            <a:off x="311700" y="1657350"/>
            <a:ext cx="4250700" cy="3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79" name="Google Shape;79;p38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8"/>
          <p:cNvSpPr/>
          <p:nvPr>
            <p:ph idx="2" type="pic"/>
          </p:nvPr>
        </p:nvSpPr>
        <p:spPr>
          <a:xfrm>
            <a:off x="4562400" y="0"/>
            <a:ext cx="4581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CUSTOM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/>
          <p:nvPr>
            <p:ph idx="2" type="pic"/>
          </p:nvPr>
        </p:nvSpPr>
        <p:spPr>
          <a:xfrm>
            <a:off x="-87600" y="-35100"/>
            <a:ext cx="9319200" cy="5213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40"/>
          <p:cNvSpPr txBox="1"/>
          <p:nvPr>
            <p:ph idx="1" type="body"/>
          </p:nvPr>
        </p:nvSpPr>
        <p:spPr>
          <a:xfrm>
            <a:off x="311700" y="1389600"/>
            <a:ext cx="52794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86" name="Google Shape;86;p40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D9DAE4">
            <a:alpha val="47058"/>
          </a:srgbClr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6A"/>
              </a:buClr>
              <a:buSzPts val="2800"/>
              <a:buNone/>
              <a:defRPr b="0">
                <a:solidFill>
                  <a:srgbClr val="3849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body"/>
          </p:nvPr>
        </p:nvSpPr>
        <p:spPr>
          <a:xfrm>
            <a:off x="311700" y="1066800"/>
            <a:ext cx="85206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4" name="Google Shape;14;p23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Light Blue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1"/>
          <p:cNvSpPr txBox="1"/>
          <p:nvPr>
            <p:ph type="title"/>
          </p:nvPr>
        </p:nvSpPr>
        <p:spPr>
          <a:xfrm>
            <a:off x="2763800" y="450150"/>
            <a:ext cx="60432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89" name="Google Shape;89;p41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1"/>
          <p:cNvSpPr/>
          <p:nvPr/>
        </p:nvSpPr>
        <p:spPr>
          <a:xfrm rot="-10156783">
            <a:off x="-8559675" y="-1297228"/>
            <a:ext cx="10273401" cy="7122155"/>
          </a:xfrm>
          <a:prstGeom prst="chord">
            <a:avLst>
              <a:gd fmla="val 8059546" name="adj1"/>
              <a:gd fmla="val 12646901" name="adj2"/>
            </a:avLst>
          </a:prstGeom>
          <a:solidFill>
            <a:srgbClr val="72B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Dark Indigo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/>
          <p:nvPr>
            <p:ph type="title"/>
          </p:nvPr>
        </p:nvSpPr>
        <p:spPr>
          <a:xfrm>
            <a:off x="2763800" y="450150"/>
            <a:ext cx="60432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B0BC"/>
              </a:buClr>
              <a:buSzPts val="4100"/>
              <a:buNone/>
              <a:defRPr sz="4100">
                <a:solidFill>
                  <a:srgbClr val="72B0B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93" name="Google Shape;93;p42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2"/>
          <p:cNvSpPr/>
          <p:nvPr/>
        </p:nvSpPr>
        <p:spPr>
          <a:xfrm rot="-10156783">
            <a:off x="-8559675" y="-1297228"/>
            <a:ext cx="10273401" cy="7122155"/>
          </a:xfrm>
          <a:prstGeom prst="chord">
            <a:avLst>
              <a:gd fmla="val 8059546" name="adj1"/>
              <a:gd fmla="val 12646901" name="adj2"/>
            </a:avLst>
          </a:prstGeom>
          <a:solidFill>
            <a:srgbClr val="3848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Dark Forest Blue">
  <p:cSld name="MAIN_POINT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3"/>
          <p:cNvSpPr txBox="1"/>
          <p:nvPr>
            <p:ph type="title"/>
          </p:nvPr>
        </p:nvSpPr>
        <p:spPr>
          <a:xfrm>
            <a:off x="2763800" y="450150"/>
            <a:ext cx="60432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4100"/>
              <a:buNone/>
              <a:defRPr sz="4100">
                <a:solidFill>
                  <a:srgbClr val="07272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97" name="Google Shape;97;p43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3"/>
          <p:cNvSpPr/>
          <p:nvPr/>
        </p:nvSpPr>
        <p:spPr>
          <a:xfrm rot="-10156783">
            <a:off x="-8559675" y="-1297228"/>
            <a:ext cx="10273401" cy="7122155"/>
          </a:xfrm>
          <a:prstGeom prst="chord">
            <a:avLst>
              <a:gd fmla="val 8059546" name="adj1"/>
              <a:gd fmla="val 12646901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Mauve">
  <p:cSld name="MAIN_POINT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4"/>
          <p:cNvSpPr txBox="1"/>
          <p:nvPr>
            <p:ph type="title"/>
          </p:nvPr>
        </p:nvSpPr>
        <p:spPr>
          <a:xfrm>
            <a:off x="2763800" y="450150"/>
            <a:ext cx="60432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7289"/>
              </a:buClr>
              <a:buSzPts val="4100"/>
              <a:buNone/>
              <a:defRPr sz="4100">
                <a:solidFill>
                  <a:srgbClr val="7D72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01" name="Google Shape;101;p44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4"/>
          <p:cNvSpPr/>
          <p:nvPr/>
        </p:nvSpPr>
        <p:spPr>
          <a:xfrm rot="-10156783">
            <a:off x="-8559675" y="-1297228"/>
            <a:ext cx="10273401" cy="7122155"/>
          </a:xfrm>
          <a:prstGeom prst="chord">
            <a:avLst>
              <a:gd fmla="val 8059546" name="adj1"/>
              <a:gd fmla="val 12646901" name="adj2"/>
            </a:avLst>
          </a:prstGeom>
          <a:solidFill>
            <a:srgbClr val="ACA3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Dark Indigo">
  <p:cSld name="SECTION_TITLE_AND_DESCRIPTION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5"/>
          <p:cNvSpPr/>
          <p:nvPr/>
        </p:nvSpPr>
        <p:spPr>
          <a:xfrm rot="10800000">
            <a:off x="4445075" y="-74225"/>
            <a:ext cx="4773000" cy="52917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45"/>
          <p:cNvSpPr txBox="1"/>
          <p:nvPr>
            <p:ph type="title"/>
          </p:nvPr>
        </p:nvSpPr>
        <p:spPr>
          <a:xfrm>
            <a:off x="265500" y="1309375"/>
            <a:ext cx="40452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6" name="Google Shape;106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B0BC"/>
              </a:buClr>
              <a:buSzPts val="2100"/>
              <a:buNone/>
              <a:defRPr sz="2100">
                <a:solidFill>
                  <a:srgbClr val="72B0B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7" name="Google Shape;107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8" name="Google Shape;108;p45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9750" y="391325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pic>
        <p:nvPicPr>
          <p:cNvPr id="111" name="Google Shape;111;p46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4" name="Google Shape;114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15" name="Google Shape;115;p47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Mauve">
  <p:cSld name="SECTION_TITLE_AND_DESCRIPTION_1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 rot="10800000">
            <a:off x="4445050" y="-74225"/>
            <a:ext cx="4730700" cy="5291700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" name="Google Shape;17;p24"/>
          <p:cNvSpPr txBox="1"/>
          <p:nvPr>
            <p:ph type="title"/>
          </p:nvPr>
        </p:nvSpPr>
        <p:spPr>
          <a:xfrm>
            <a:off x="265500" y="1309375"/>
            <a:ext cx="40452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7289"/>
              </a:buClr>
              <a:buSzPts val="3200"/>
              <a:buNone/>
              <a:defRPr sz="3200">
                <a:solidFill>
                  <a:srgbClr val="7D728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" name="Google Shape;1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6A"/>
              </a:buClr>
              <a:buSzPts val="2100"/>
              <a:buNone/>
              <a:defRPr sz="2100">
                <a:solidFill>
                  <a:srgbClr val="38496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" name="Google Shape;1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20" name="Google Shape;20;p24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9750" y="391325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6A"/>
              </a:buClr>
              <a:buSzPts val="2800"/>
              <a:buNone/>
              <a:defRPr b="0">
                <a:solidFill>
                  <a:srgbClr val="3849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25" name="Google Shape;25;p25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Dark Forest Blue">
  <p:cSld name="SECTION_TITLE_AND_DESCRIPTION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/>
          <p:nvPr/>
        </p:nvSpPr>
        <p:spPr>
          <a:xfrm rot="10800000">
            <a:off x="4445075" y="-74225"/>
            <a:ext cx="4773000" cy="52917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" name="Google Shape;28;p26"/>
          <p:cNvSpPr txBox="1"/>
          <p:nvPr>
            <p:ph type="title"/>
          </p:nvPr>
        </p:nvSpPr>
        <p:spPr>
          <a:xfrm>
            <a:off x="265500" y="1309375"/>
            <a:ext cx="40452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3200"/>
              <a:buNone/>
              <a:defRPr sz="3200">
                <a:solidFill>
                  <a:srgbClr val="07272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D5A"/>
              </a:buClr>
              <a:buSzPts val="2100"/>
              <a:buNone/>
              <a:defRPr sz="2100">
                <a:solidFill>
                  <a:srgbClr val="2D4D5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31" name="Google Shape;31;p26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9750" y="391325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6A"/>
              </a:buClr>
              <a:buSzPts val="2800"/>
              <a:buNone/>
              <a:defRPr b="0">
                <a:solidFill>
                  <a:srgbClr val="3849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4" name="Google Shape;34;p27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Bright Blue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 rot="10800000">
            <a:off x="4445075" y="-74225"/>
            <a:ext cx="4773000" cy="5291700"/>
          </a:xfrm>
          <a:prstGeom prst="flowChartDelay">
            <a:avLst/>
          </a:prstGeom>
          <a:solidFill>
            <a:srgbClr val="72B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265500" y="1309375"/>
            <a:ext cx="40452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265500" y="2803075"/>
            <a:ext cx="40452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B0BC"/>
              </a:buClr>
              <a:buSzPts val="2100"/>
              <a:buNone/>
              <a:defRPr sz="2100">
                <a:solidFill>
                  <a:srgbClr val="72B0B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0" name="Google Shape;40;p28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9750" y="391325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9" title="ThriveAG_RGB_Logos_Primary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075" y="3970400"/>
            <a:ext cx="1336724" cy="13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USTOM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/>
          <p:nvPr>
            <p:ph type="title"/>
          </p:nvPr>
        </p:nvSpPr>
        <p:spPr>
          <a:xfrm>
            <a:off x="311700" y="4118250"/>
            <a:ext cx="8520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600"/>
              <a:buNone/>
              <a:defRPr b="0" sz="1600">
                <a:solidFill>
                  <a:srgbClr val="07272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2" type="title"/>
          </p:nvPr>
        </p:nvSpPr>
        <p:spPr>
          <a:xfrm>
            <a:off x="311700" y="4512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B0BC"/>
              </a:buClr>
              <a:buSzPts val="1200"/>
              <a:buFont typeface="Avenir"/>
              <a:buNone/>
              <a:defRPr sz="1200">
                <a:solidFill>
                  <a:srgbClr val="72B0B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6" name="Google Shape;46;p30" title="ThriveAG_RGB_Logos_Primary.png"/>
          <p:cNvPicPr preferRelativeResize="0"/>
          <p:nvPr/>
        </p:nvPicPr>
        <p:blipFill rotWithShape="1">
          <a:blip r:embed="rId2">
            <a:alphaModFix/>
          </a:blip>
          <a:srcRect b="28713" l="0" r="0" t="0"/>
          <a:stretch/>
        </p:blipFill>
        <p:spPr>
          <a:xfrm>
            <a:off x="2040275" y="-138897"/>
            <a:ext cx="5063450" cy="360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9DAE4">
            <a:alpha val="47058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96A"/>
              </a:buClr>
              <a:buSzPts val="2800"/>
              <a:buFont typeface="Comfortaa"/>
              <a:buNone/>
              <a:defRPr b="1" i="0" sz="2800" u="none" cap="none" strike="noStrike">
                <a:solidFill>
                  <a:srgbClr val="38496A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800"/>
              <a:buFont typeface="Avenir"/>
              <a:buChar char="●"/>
              <a:defRPr b="0" i="0" sz="18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400"/>
              <a:buFont typeface="Avenir"/>
              <a:buChar char="○"/>
              <a:defRPr b="0" i="0" sz="14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400"/>
              <a:buFont typeface="Avenir"/>
              <a:buChar char="■"/>
              <a:defRPr b="0" i="0" sz="14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400"/>
              <a:buFont typeface="Avenir"/>
              <a:buChar char="●"/>
              <a:defRPr b="0" i="0" sz="14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400"/>
              <a:buFont typeface="Avenir"/>
              <a:buChar char="○"/>
              <a:defRPr b="0" i="0" sz="14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400"/>
              <a:buFont typeface="Avenir"/>
              <a:buChar char="■"/>
              <a:defRPr b="0" i="0" sz="14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400"/>
              <a:buFont typeface="Avenir"/>
              <a:buChar char="●"/>
              <a:defRPr b="0" i="0" sz="14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400"/>
              <a:buFont typeface="Avenir"/>
              <a:buChar char="○"/>
              <a:defRPr b="0" i="0" sz="14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400"/>
              <a:buFont typeface="Avenir"/>
              <a:buChar char="■"/>
              <a:defRPr b="0" i="0" sz="14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2"/>
                </a:solidFill>
              </a:rPr>
              <a:t>A Longevity Lens on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2"/>
                </a:solidFill>
              </a:rPr>
              <a:t>Cardiometabolic Health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PMFs: Multi-mechanistic powerhouses</a:t>
            </a:r>
            <a:endParaRPr/>
          </a:p>
        </p:txBody>
      </p:sp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600" y="923737"/>
            <a:ext cx="7824975" cy="32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265500" y="1309375"/>
            <a:ext cx="40452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Blood Glucose Regulation</a:t>
            </a:r>
            <a:endParaRPr/>
          </a:p>
        </p:txBody>
      </p:sp>
      <p:sp>
        <p:nvSpPr>
          <p:cNvPr id="186" name="Google Shape;186;p12"/>
          <p:cNvSpPr txBox="1"/>
          <p:nvPr>
            <p:ph idx="2" type="body"/>
          </p:nvPr>
        </p:nvSpPr>
        <p:spPr>
          <a:xfrm>
            <a:off x="5114250" y="82295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>
                <a:solidFill>
                  <a:schemeClr val="accent6"/>
                </a:solidFill>
              </a:rPr>
              <a:t>Keeping blood glucose and HbA1c in a healthy range is essential as </a:t>
            </a:r>
            <a:r>
              <a:rPr b="1" lang="en">
                <a:solidFill>
                  <a:schemeClr val="accent6"/>
                </a:solidFill>
              </a:rPr>
              <a:t>high or fluctuating levels accelerate the processes that drive aging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>
                <a:solidFill>
                  <a:schemeClr val="accent6"/>
                </a:solidFill>
              </a:rPr>
              <a:t>Elevated glucose increases inflammation, oxidative stress, and glycation (the chemical reactions that damage proteins, blood vessels, and organs) over time</a:t>
            </a:r>
            <a:r>
              <a:rPr lang="en" sz="1100">
                <a:solidFill>
                  <a:schemeClr val="accent6"/>
                </a:solidFill>
              </a:rPr>
              <a:t>. </a:t>
            </a:r>
            <a:endParaRPr sz="1100">
              <a:solidFill>
                <a:schemeClr val="accent6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00" y="2757428"/>
            <a:ext cx="4133024" cy="11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Lemon Flavonoids</a:t>
            </a:r>
            <a:endParaRPr/>
          </a:p>
        </p:txBody>
      </p:sp>
      <p:sp>
        <p:nvSpPr>
          <p:cNvPr id="193" name="Google Shape;193;p13"/>
          <p:cNvSpPr txBox="1"/>
          <p:nvPr>
            <p:ph idx="1" type="body"/>
          </p:nvPr>
        </p:nvSpPr>
        <p:spPr>
          <a:xfrm>
            <a:off x="3525225" y="1066800"/>
            <a:ext cx="53070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Supports healthy blood glucose levels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Promotes increased insulin production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Boosts GLP-1 levels naturally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Maintains healthy inflammation response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dose: 200mg for a standardized blend of eriocitrin, hesperidin, naringin, and didymin (Eriomin</a:t>
            </a:r>
            <a:r>
              <a:rPr baseline="30000" lang="en"/>
              <a:t>Ⓡ</a:t>
            </a:r>
            <a:r>
              <a:rPr lang="en"/>
              <a:t>)</a:t>
            </a:r>
            <a:endParaRPr/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75" y="1607063"/>
            <a:ext cx="3601000" cy="24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Lemon Flavonoids</a:t>
            </a:r>
            <a:endParaRPr/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3">
            <a:alphaModFix/>
          </a:blip>
          <a:srcRect b="4996" l="2313" r="1698" t="5461"/>
          <a:stretch/>
        </p:blipFill>
        <p:spPr>
          <a:xfrm>
            <a:off x="532275" y="3282125"/>
            <a:ext cx="6283126" cy="16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275" y="964275"/>
            <a:ext cx="2203338" cy="2209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 txBox="1"/>
          <p:nvPr/>
        </p:nvSpPr>
        <p:spPr>
          <a:xfrm>
            <a:off x="532275" y="4866090"/>
            <a:ext cx="241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Phytotherapy Research.2019;33:1921-1933.</a:t>
            </a:r>
            <a:endParaRPr b="0" i="0" sz="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2894693" y="4868100"/>
            <a:ext cx="2833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Journal of medicinal food vol. 25,11 (2022): 1050-1058.</a:t>
            </a:r>
            <a:endParaRPr b="0" i="0" sz="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72E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7272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3152950" y="987925"/>
            <a:ext cx="51816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mechanisms proposed to explain the hypoglycemic properties of Eriomin-like compounds include:</a:t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Inhibition of the DPP-4 enzyme thereby boosting GLP-1 levels</a:t>
            </a:r>
            <a:endParaRPr b="0" i="0" sz="15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Improving insulin secretion and glucose uptake</a:t>
            </a:r>
            <a:endParaRPr b="0" i="0" sz="15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Parmar et al., 2012</a:t>
            </a:r>
            <a:endParaRPr b="0" i="0" sz="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Chromium</a:t>
            </a:r>
            <a:endParaRPr/>
          </a:p>
        </p:txBody>
      </p:sp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311700" y="1066800"/>
            <a:ext cx="42603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Supports insulin sensitivity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Facilitates glucose transport into cells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Aids glucose tolerance and carbohydrate metabolism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May help modestly lower fasting blood glucose &amp; post prandial</a:t>
            </a:r>
            <a:br>
              <a:rPr lang="en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 b="6169" l="0" r="0" t="-4741"/>
          <a:stretch/>
        </p:blipFill>
        <p:spPr>
          <a:xfrm>
            <a:off x="4618425" y="884475"/>
            <a:ext cx="4116325" cy="32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6"/>
          <p:cNvSpPr txBox="1"/>
          <p:nvPr/>
        </p:nvSpPr>
        <p:spPr>
          <a:xfrm>
            <a:off x="4618425" y="413305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 J Vitam Nutr Res 2004, Vol 74: pp. 178–182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Other Notable Ingredients</a:t>
            </a:r>
            <a:endParaRPr/>
          </a:p>
        </p:txBody>
      </p:sp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311700" y="1342500"/>
            <a:ext cx="4185900" cy="24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Chromium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Bergamot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Garlic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Resistant Starch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Mulberry Extract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Artichoke Extract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Cocoa Flavonols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Chlorogenic Acid</a:t>
            </a:r>
            <a:endParaRPr/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1325" y="1027700"/>
            <a:ext cx="3889401" cy="33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type="title"/>
          </p:nvPr>
        </p:nvSpPr>
        <p:spPr>
          <a:xfrm>
            <a:off x="235100" y="1818425"/>
            <a:ext cx="40452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Why this matters more than ever</a:t>
            </a:r>
            <a:endParaRPr/>
          </a:p>
        </p:txBody>
      </p:sp>
      <p:sp>
        <p:nvSpPr>
          <p:cNvPr id="225" name="Google Shape;225;p18"/>
          <p:cNvSpPr txBox="1"/>
          <p:nvPr>
            <p:ph idx="2" type="body"/>
          </p:nvPr>
        </p:nvSpPr>
        <p:spPr>
          <a:xfrm>
            <a:off x="4939500" y="12863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people than ever are focused on metabolic health and are motivated to make change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more we can support them with effective tools the more impactful the changes will be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575" y="205150"/>
            <a:ext cx="4573124" cy="25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0567" y="2454175"/>
            <a:ext cx="4475834" cy="25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9"/>
          <p:cNvSpPr txBox="1"/>
          <p:nvPr/>
        </p:nvSpPr>
        <p:spPr>
          <a:xfrm>
            <a:off x="5052325" y="273500"/>
            <a:ext cx="3821400" cy="1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rPr>
              <a:t>People want to live longer…but they want those years to be healthier</a:t>
            </a:r>
            <a:endParaRPr b="0" i="0" sz="1800" u="none" cap="none" strike="noStrike">
              <a:solidFill>
                <a:srgbClr val="07272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341875" y="2970625"/>
            <a:ext cx="3912600" cy="1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7272E"/>
                </a:solidFill>
                <a:latin typeface="Avenir"/>
                <a:ea typeface="Avenir"/>
                <a:cs typeface="Avenir"/>
                <a:sym typeface="Avenir"/>
              </a:rPr>
              <a:t>Addressing cardiometabolic health is probably one of the most powerful places to intervene with natural, preventive tools. </a:t>
            </a:r>
            <a:endParaRPr b="0" i="0" sz="1800" u="none" cap="none" strike="noStrike">
              <a:solidFill>
                <a:srgbClr val="07272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/>
          <p:nvPr>
            <p:ph type="title"/>
          </p:nvPr>
        </p:nvSpPr>
        <p:spPr>
          <a:xfrm>
            <a:off x="311700" y="4118250"/>
            <a:ext cx="8520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Cardiometabolic Health?</a:t>
            </a:r>
            <a:endParaRPr/>
          </a:p>
        </p:txBody>
      </p:sp>
      <p:sp>
        <p:nvSpPr>
          <p:cNvPr id="126" name="Google Shape;126;p2"/>
          <p:cNvSpPr txBox="1"/>
          <p:nvPr>
            <p:ph idx="1" type="body"/>
          </p:nvPr>
        </p:nvSpPr>
        <p:spPr>
          <a:xfrm>
            <a:off x="311700" y="981500"/>
            <a:ext cx="53871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Cardiometabolic health is the combined well-being of your cardiovascular system (heart and blood vessels) and metabolic system (how your body processes energy).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It is a key indicator of overall health and a crucial factor in preventing common conditions of aging. </a:t>
            </a:r>
            <a:endParaRPr/>
          </a:p>
        </p:txBody>
      </p:sp>
      <p:pic>
        <p:nvPicPr>
          <p:cNvPr descr="Heart health" id="127" name="Google Shape;1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1075" y="1356226"/>
            <a:ext cx="2832250" cy="28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>
            <p:ph type="title"/>
          </p:nvPr>
        </p:nvSpPr>
        <p:spPr>
          <a:xfrm>
            <a:off x="273075" y="2023525"/>
            <a:ext cx="40452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Indicators of Good Cardiometabolic Health</a:t>
            </a:r>
            <a:endParaRPr/>
          </a:p>
        </p:txBody>
      </p:sp>
      <p:sp>
        <p:nvSpPr>
          <p:cNvPr id="133" name="Google Shape;133;p3"/>
          <p:cNvSpPr txBox="1"/>
          <p:nvPr>
            <p:ph idx="2" type="body"/>
          </p:nvPr>
        </p:nvSpPr>
        <p:spPr>
          <a:xfrm>
            <a:off x="5121850" y="982532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Normal blood pressure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Normal blood sugar levels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Healthy range cholesterol &amp; triglyceride levels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Healthy waist circumference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Healthy body mass index (BMI)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No evidence of existing cardiovascular disease like a prior heart attack or stroke </a:t>
            </a:r>
            <a:br>
              <a:rPr lang="en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Healthy Aging Categories Consumers are Seeking</a:t>
            </a:r>
            <a:endParaRPr/>
          </a:p>
        </p:txBody>
      </p:sp>
      <p:sp>
        <p:nvSpPr>
          <p:cNvPr id="139" name="Google Shape;139;p4"/>
          <p:cNvSpPr txBox="1"/>
          <p:nvPr>
            <p:ph idx="2" type="body"/>
          </p:nvPr>
        </p:nvSpPr>
        <p:spPr>
          <a:xfrm>
            <a:off x="5174350" y="992975"/>
            <a:ext cx="3620400" cy="1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Cardiovascular Health is #2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Healthy weight is #4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But also high on the list are:</a:t>
            </a:r>
            <a:endParaRPr sz="18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Blood Sugar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Inflammation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Cholesterol</a:t>
            </a:r>
            <a:endParaRPr/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5" y="1091700"/>
            <a:ext cx="4717643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>
            <p:ph idx="2" type="body"/>
          </p:nvPr>
        </p:nvSpPr>
        <p:spPr>
          <a:xfrm>
            <a:off x="5174350" y="2704803"/>
            <a:ext cx="3620400" cy="16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b="1" lang="en" sz="1800"/>
              <a:t>It is clear that health-minded consumers are already associating healthspan with cardiovascular and metabolic health</a:t>
            </a:r>
            <a:endParaRPr b="1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Key Focus Areas for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Natural Product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265500" y="1309375"/>
            <a:ext cx="40452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Healthy Blood Fats</a:t>
            </a:r>
            <a:endParaRPr/>
          </a:p>
        </p:txBody>
      </p:sp>
      <p:sp>
        <p:nvSpPr>
          <p:cNvPr id="152" name="Google Shape;152;p6"/>
          <p:cNvSpPr txBox="1"/>
          <p:nvPr>
            <p:ph idx="2" type="body"/>
          </p:nvPr>
        </p:nvSpPr>
        <p:spPr>
          <a:xfrm>
            <a:off x="4985075" y="84565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major blood fats are cholesterol (HDL, LDL, VLDL) and triglyceride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Healthy blood fats influence heart health, metabolic health, and inflammation.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Keeping them in range supports circulation, energy metabolism, and reduced long-term risk of conditions like heart attack and stroke</a:t>
            </a: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20564" l="0" r="0" t="34147"/>
          <a:stretch/>
        </p:blipFill>
        <p:spPr>
          <a:xfrm>
            <a:off x="369600" y="2643650"/>
            <a:ext cx="3837000" cy="145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Niacin</a:t>
            </a:r>
            <a:endParaRPr/>
          </a:p>
        </p:txBody>
      </p:sp>
      <p:sp>
        <p:nvSpPr>
          <p:cNvPr id="159" name="Google Shape;159;p8"/>
          <p:cNvSpPr txBox="1"/>
          <p:nvPr>
            <p:ph idx="1" type="body"/>
          </p:nvPr>
        </p:nvSpPr>
        <p:spPr>
          <a:xfrm>
            <a:off x="311700" y="1066800"/>
            <a:ext cx="59334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-34172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50"/>
              <a:t>Used both as a supplement and a drug</a:t>
            </a:r>
            <a:endParaRPr sz="2850"/>
          </a:p>
          <a:p>
            <a:pPr indent="-34172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50"/>
              <a:t>Only the crystalline form has CV benefits</a:t>
            </a:r>
            <a:endParaRPr sz="2850"/>
          </a:p>
          <a:p>
            <a:pPr indent="-34172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50"/>
              <a:t>Lowers LDL-C and triglycerides, raises HDL-C</a:t>
            </a:r>
            <a:endParaRPr sz="2850"/>
          </a:p>
          <a:p>
            <a:pPr indent="-34172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50"/>
              <a:t>Highly effective and well studied…BUT</a:t>
            </a:r>
            <a:endParaRPr sz="2850"/>
          </a:p>
          <a:p>
            <a:pPr indent="-34172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50">
                <a:solidFill>
                  <a:srgbClr val="000000"/>
                </a:solidFill>
              </a:rPr>
              <a:t>Flushing, itching, tingling</a:t>
            </a:r>
            <a:endParaRPr sz="2850">
              <a:solidFill>
                <a:srgbClr val="000000"/>
              </a:solidFill>
            </a:endParaRPr>
          </a:p>
          <a:p>
            <a:pPr indent="-34172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50">
                <a:solidFill>
                  <a:srgbClr val="000000"/>
                </a:solidFill>
              </a:rPr>
              <a:t>Risk of liver tox with high or sustained-release forms.</a:t>
            </a:r>
            <a:endParaRPr sz="2850">
              <a:solidFill>
                <a:srgbClr val="000000"/>
              </a:solidFill>
            </a:endParaRPr>
          </a:p>
          <a:p>
            <a:pPr indent="-34172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850">
                <a:solidFill>
                  <a:srgbClr val="000000"/>
                </a:solidFill>
              </a:rPr>
              <a:t>Can worsen insulin resistance or raise fasting glucose</a:t>
            </a:r>
            <a:endParaRPr sz="2850">
              <a:solidFill>
                <a:srgbClr val="000000"/>
              </a:solidFill>
            </a:endParaRPr>
          </a:p>
          <a:p>
            <a:pPr indent="-31591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2200">
                <a:solidFill>
                  <a:srgbClr val="000000"/>
                </a:solidFill>
              </a:rPr>
              <a:t>Downregulates an enzyme that is important for insulin signaling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59999"/>
              <a:buNone/>
            </a:pPr>
            <a:r>
              <a:t/>
            </a:r>
            <a:endParaRPr/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1175" y="1136800"/>
            <a:ext cx="2201775" cy="31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Red Yeast Rice (RYR)</a:t>
            </a:r>
            <a:endParaRPr/>
          </a:p>
        </p:txBody>
      </p:sp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311700" y="1066800"/>
            <a:ext cx="85206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</a:rPr>
              <a:t>Lowers LDL-C, total cholesterol, and ApoB.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</a:rPr>
              <a:t>Clinically comparable to low-dose statin therapy (monacolin K = lovastatin)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</a:rPr>
              <a:t>Also has anti-inflammatory vascular effects such as reduction of hsCRP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</a:rPr>
              <a:t>Should be used with CoQ10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</a:rPr>
              <a:t>Challenging regulatory history - mostly recently nearly banned in EU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075" y="2936400"/>
            <a:ext cx="4700500" cy="20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Polymethoxylated Flavones (PMFs)</a:t>
            </a:r>
            <a:endParaRPr/>
          </a:p>
        </p:txBody>
      </p:sp>
      <p:sp>
        <p:nvSpPr>
          <p:cNvPr id="173" name="Google Shape;173;p10"/>
          <p:cNvSpPr txBox="1"/>
          <p:nvPr>
            <p:ph idx="1" type="body"/>
          </p:nvPr>
        </p:nvSpPr>
        <p:spPr>
          <a:xfrm>
            <a:off x="311700" y="1066800"/>
            <a:ext cx="43683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PMFs do it all…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of flavonoid-related compounds compounds primarily found in the peels of citrus fruits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Dose of 150mg BID shows significant benefit at 4 weeks and even more at 12 weeks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clinical trials that repeat these results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200" y="1066800"/>
            <a:ext cx="3823891" cy="35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rive Advisory Group">
  <a:themeElements>
    <a:clrScheme name="Simple Light">
      <a:dk1>
        <a:srgbClr val="38496A"/>
      </a:dk1>
      <a:lt1>
        <a:srgbClr val="02267E"/>
      </a:lt1>
      <a:dk2>
        <a:srgbClr val="07272E"/>
      </a:dk2>
      <a:lt2>
        <a:srgbClr val="2D4D5A"/>
      </a:lt2>
      <a:accent1>
        <a:srgbClr val="72B0BC"/>
      </a:accent1>
      <a:accent2>
        <a:srgbClr val="B6C9CE"/>
      </a:accent2>
      <a:accent3>
        <a:srgbClr val="7D7289"/>
      </a:accent3>
      <a:accent4>
        <a:srgbClr val="ACA3B7"/>
      </a:accent4>
      <a:accent5>
        <a:srgbClr val="D9DAE4"/>
      </a:accent5>
      <a:accent6>
        <a:srgbClr val="EDEEF2"/>
      </a:accent6>
      <a:hlink>
        <a:srgbClr val="72B0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