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343" r:id="rId3"/>
    <p:sldId id="2344" r:id="rId4"/>
    <p:sldId id="2345" r:id="rId5"/>
    <p:sldId id="268" r:id="rId6"/>
    <p:sldId id="267" r:id="rId7"/>
    <p:sldId id="270" r:id="rId8"/>
    <p:sldId id="273" r:id="rId9"/>
    <p:sldId id="575" r:id="rId10"/>
    <p:sldId id="536" r:id="rId11"/>
    <p:sldId id="553" r:id="rId12"/>
    <p:sldId id="550" r:id="rId13"/>
    <p:sldId id="555" r:id="rId14"/>
    <p:sldId id="556" r:id="rId15"/>
    <p:sldId id="567" r:id="rId16"/>
    <p:sldId id="559" r:id="rId17"/>
    <p:sldId id="571" r:id="rId18"/>
    <p:sldId id="577" r:id="rId19"/>
    <p:sldId id="561" r:id="rId20"/>
    <p:sldId id="578" r:id="rId21"/>
    <p:sldId id="557" r:id="rId22"/>
    <p:sldId id="5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74"/>
    <p:restoredTop sz="96301"/>
  </p:normalViewPr>
  <p:slideViewPr>
    <p:cSldViewPr snapToGrid="0">
      <p:cViewPr varScale="1">
        <p:scale>
          <a:sx n="62" d="100"/>
          <a:sy n="62" d="100"/>
        </p:scale>
        <p:origin x="340" y="2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ndara" panose="020E0502030303020204" pitchFamily="34" charset="0"/>
              </a:defRPr>
            </a:lvl1pPr>
          </a:lstStyle>
          <a:p>
            <a:fld id="{4E6832D1-5D2A-C94B-A5C4-8ADDDDAA2372}" type="datetimeFigureOut">
              <a:rPr lang="en-US" smtClean="0"/>
              <a:pPr/>
              <a:t>11/25/2025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ndara" panose="020E0502030303020204" pitchFamily="34" charset="0"/>
              </a:defRPr>
            </a:lvl1pPr>
          </a:lstStyle>
          <a:p>
            <a:fld id="{0C3DD85F-92AD-304E-A8FB-972753F95A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3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D85F-92AD-304E-A8FB-972753F95A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88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D85F-92AD-304E-A8FB-972753F95A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7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D85F-92AD-304E-A8FB-972753F95A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030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D85F-92AD-304E-A8FB-972753F95A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16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CD867-9501-8E46-9C4F-E46433FBFD80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39596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F6040-83E5-EF4E-8DD7-4C100401A08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6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BFDE7-D26C-834F-98CA-B5010C278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0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BFDE7-D26C-834F-98CA-B5010C278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0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BFDE7-D26C-834F-98CA-B5010C278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BFDE7-D26C-834F-98CA-B5010C278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3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BFDE7-D26C-834F-98CA-B5010C278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81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BBFDE7-D26C-834F-98CA-B5010C278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10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CD867-9501-8E46-9C4F-E46433FBFD80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714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DD85F-92AD-304E-A8FB-972753F95A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1AE6-BB44-3DD7-43FC-47623832E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41AD2-C8E6-7CEC-F40F-2866A7171F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C8FB6-ED94-D511-F3A6-5F057AFD5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55A6-83D9-D049-8A8B-727F010A8FE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1D7C-C1D9-AC7E-D70E-8B46C31E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61AD-DCC7-46DC-9E38-D828DC0E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3595C-B3BB-0141-9875-6990AB098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8207-DE8C-24F4-78F5-C69AACF4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C1F58-CFD5-E11D-F431-DF026E93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713E9-FEFD-E263-2457-DC24A6FD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575" y="6492875"/>
            <a:ext cx="2743200" cy="365125"/>
          </a:xfrm>
        </p:spPr>
        <p:txBody>
          <a:bodyPr/>
          <a:lstStyle/>
          <a:p>
            <a:fld id="{CFAE55A6-83D9-D049-8A8B-727F010A8FE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0252F-F29C-BCD9-E153-5F2CA12C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359" y="6492875"/>
            <a:ext cx="2743200" cy="365125"/>
          </a:xfrm>
        </p:spPr>
        <p:txBody>
          <a:bodyPr/>
          <a:lstStyle/>
          <a:p>
            <a:fld id="{9E33595C-B3BB-0141-9875-6990AB098ED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364DF6-198F-F9CA-CE5F-D36CCB3AC6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20" t="5540" r="4512" b="5540"/>
          <a:stretch/>
        </p:blipFill>
        <p:spPr>
          <a:xfrm>
            <a:off x="502276" y="379926"/>
            <a:ext cx="11140225" cy="609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0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7C10948-96C5-8154-63E6-EB17BC200413}"/>
              </a:ext>
            </a:extLst>
          </p:cNvPr>
          <p:cNvSpPr/>
          <p:nvPr userDrawn="1"/>
        </p:nvSpPr>
        <p:spPr>
          <a:xfrm>
            <a:off x="515007" y="413358"/>
            <a:ext cx="11119945" cy="606101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ndara" panose="020E0502030303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713E9-FEFD-E263-2457-DC24A6FD2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01" y="6492875"/>
            <a:ext cx="2743200" cy="365125"/>
          </a:xfrm>
        </p:spPr>
        <p:txBody>
          <a:bodyPr/>
          <a:lstStyle/>
          <a:p>
            <a:fld id="{CFAE55A6-83D9-D049-8A8B-727F010A8FE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0252F-F29C-BCD9-E153-5F2CA12C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359" y="6492875"/>
            <a:ext cx="2743200" cy="365125"/>
          </a:xfrm>
        </p:spPr>
        <p:txBody>
          <a:bodyPr/>
          <a:lstStyle/>
          <a:p>
            <a:fld id="{9E33595C-B3BB-0141-9875-6990AB098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5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5855-1167-D6E1-26B2-0B548D06E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924D4-4466-6DA2-1360-4643A4EE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2C6BE-016C-B343-C94D-12AE1234A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1E08-1992-D543-BD62-295DAE4969B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90950-755A-3E0E-96DD-2A793812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372F-4AB0-534B-83F7-78857DA645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C6E691-0D8E-1FE8-FCF3-CA726F1BE2D0}"/>
              </a:ext>
            </a:extLst>
          </p:cNvPr>
          <p:cNvSpPr/>
          <p:nvPr userDrawn="1"/>
        </p:nvSpPr>
        <p:spPr>
          <a:xfrm>
            <a:off x="502920" y="393192"/>
            <a:ext cx="11155680" cy="596188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5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5B7F-8F60-5B48-9F79-8C3494E4699B}" type="datetimeFigureOut">
              <a:rPr lang="en-US" smtClean="0"/>
              <a:t>11/25/2025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299A4-4044-004F-87C5-DDDC50D1D3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3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6853AA-8626-061C-8215-C1DAF9F4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ED66D-D755-A4F5-355B-E8C0F6A2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18C4C-776C-9565-1A83-5C7BFD4E2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CFAE55A6-83D9-D049-8A8B-727F010A8FE9}" type="datetimeFigureOut">
              <a:rPr lang="en-US" smtClean="0"/>
              <a:pPr/>
              <a:t>11/25/2025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F0232-AD21-ADD9-19B2-D143F658E3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EA162-803E-6854-1A2E-71F9E11D3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9E33595C-B3BB-0141-9875-6990AB098E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7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11" Type="http://schemas.openxmlformats.org/officeDocument/2006/relationships/image" Target="../media/image8.png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emf"/><Relationship Id="rId7" Type="http://schemas.openxmlformats.org/officeDocument/2006/relationships/image" Target="../media/image1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thymoquin.com/" TargetMode="External"/><Relationship Id="rId5" Type="http://schemas.openxmlformats.org/officeDocument/2006/relationships/hyperlink" Target="http://www.trinutra.com/thymoquin" TargetMode="External"/><Relationship Id="rId10" Type="http://schemas.openxmlformats.org/officeDocument/2006/relationships/image" Target="../media/image43.png"/><Relationship Id="rId4" Type="http://schemas.openxmlformats.org/officeDocument/2006/relationships/hyperlink" Target="mailto:service@trinutra.com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docshape8">
            <a:extLst>
              <a:ext uri="{FF2B5EF4-FFF2-40B4-BE49-F238E27FC236}">
                <a16:creationId xmlns:a16="http://schemas.microsoft.com/office/drawing/2014/main" id="{52967423-CA1F-3D60-EF2B-722EB67AD90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050" y="1385047"/>
            <a:ext cx="7463117" cy="496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65562-C94B-4D89-B693-0E8598E1C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170" y="5095863"/>
            <a:ext cx="2959218" cy="15448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FF201D-38A5-24F8-2FE7-E66540DE0CC9}"/>
              </a:ext>
            </a:extLst>
          </p:cNvPr>
          <p:cNvSpPr txBox="1"/>
          <p:nvPr/>
        </p:nvSpPr>
        <p:spPr>
          <a:xfrm>
            <a:off x="1287698" y="307829"/>
            <a:ext cx="97894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Gut Microbiome Diversity and Healthy Aging</a:t>
            </a:r>
          </a:p>
          <a:p>
            <a:pPr algn="ctr"/>
            <a:r>
              <a:rPr lang="en-GB" sz="2800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The Role of Cortisol &amp; Microbiome Harmony with </a:t>
            </a:r>
            <a:r>
              <a:rPr lang="en-GB" sz="2800" i="1" dirty="0" err="1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ThymoQuin</a:t>
            </a:r>
            <a:r>
              <a:rPr lang="en-GB" sz="2800" i="1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®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F5B14E-9082-3E75-9DA9-EDE2D9417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51" y="3967461"/>
            <a:ext cx="1974703" cy="2256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7446D0-11E5-C344-447F-EFBB7A3500ED}"/>
              </a:ext>
            </a:extLst>
          </p:cNvPr>
          <p:cNvSpPr txBox="1"/>
          <p:nvPr/>
        </p:nvSpPr>
        <p:spPr>
          <a:xfrm>
            <a:off x="174323" y="6346695"/>
            <a:ext cx="250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Michael T. Murray, N.D.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5A254-A6BF-0A57-461E-9AD3AAEE04AC}"/>
              </a:ext>
            </a:extLst>
          </p:cNvPr>
          <p:cNvSpPr txBox="1"/>
          <p:nvPr/>
        </p:nvSpPr>
        <p:spPr>
          <a:xfrm>
            <a:off x="2668986" y="5943603"/>
            <a:ext cx="2375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ndara" panose="020E0502030303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80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E9D4732-E299-6DF2-E5D4-73E366CF82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728" y="2535788"/>
            <a:ext cx="3597244" cy="410485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6EEBB-4803-75C5-C7FE-FDBD28F69D52}"/>
              </a:ext>
            </a:extLst>
          </p:cNvPr>
          <p:cNvGrpSpPr/>
          <p:nvPr/>
        </p:nvGrpSpPr>
        <p:grpSpPr>
          <a:xfrm>
            <a:off x="7322692" y="2278505"/>
            <a:ext cx="3222888" cy="3440243"/>
            <a:chOff x="7989755" y="2278505"/>
            <a:chExt cx="3222888" cy="344024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060A1B-2EA4-3979-4052-0CC88462BA66}"/>
                </a:ext>
              </a:extLst>
            </p:cNvPr>
            <p:cNvSpPr/>
            <p:nvPr/>
          </p:nvSpPr>
          <p:spPr>
            <a:xfrm>
              <a:off x="8252087" y="2278505"/>
              <a:ext cx="2960556" cy="32528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2" name="Vertical Text Placeholder 2">
              <a:extLst>
                <a:ext uri="{FF2B5EF4-FFF2-40B4-BE49-F238E27FC236}">
                  <a16:creationId xmlns:a16="http://schemas.microsoft.com/office/drawing/2014/main" id="{BABCEAAA-6A0E-9E61-F0FB-4C72017F3D52}"/>
                </a:ext>
              </a:extLst>
            </p:cNvPr>
            <p:cNvSpPr txBox="1">
              <a:spLocks/>
            </p:cNvSpPr>
            <p:nvPr/>
          </p:nvSpPr>
          <p:spPr>
            <a:xfrm>
              <a:off x="7989755" y="3127922"/>
              <a:ext cx="3200401" cy="259082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82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lvl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accent6">
                    <a:lumMod val="75000"/>
                  </a:schemeClr>
                </a:buClr>
              </a:pPr>
              <a:r>
                <a:rPr lang="en-US" sz="1400" dirty="0">
                  <a:solidFill>
                    <a:srgbClr val="F5DE6A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Lower cortisol levels greater than other adaptogens </a:t>
              </a:r>
            </a:p>
            <a:p>
              <a:pPr marL="342900" lvl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accent6">
                    <a:lumMod val="75000"/>
                  </a:schemeClr>
                </a:buClr>
              </a:pPr>
              <a:r>
                <a:rPr lang="en-US" sz="1400" dirty="0">
                  <a:solidFill>
                    <a:srgbClr val="F5DE6A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Balance microbial diversity</a:t>
              </a:r>
            </a:p>
            <a:p>
              <a:pPr marL="342900" lvl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accent6">
                    <a:lumMod val="75000"/>
                  </a:schemeClr>
                </a:buClr>
              </a:pPr>
              <a:r>
                <a:rPr lang="en-US" sz="1400" dirty="0">
                  <a:solidFill>
                    <a:srgbClr val="F5DE6A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Support </a:t>
              </a:r>
              <a:r>
                <a:rPr lang="en-GB" sz="1400" u="none" strike="noStrike" dirty="0">
                  <a:solidFill>
                    <a:srgbClr val="F5DE6A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general health, mood, </a:t>
              </a:r>
              <a:br>
                <a:rPr lang="en-GB" sz="1400" u="none" strike="noStrike" dirty="0">
                  <a:solidFill>
                    <a:srgbClr val="F5DE6A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</a:br>
              <a:r>
                <a:rPr lang="en-GB" sz="1400" u="none" strike="noStrike" dirty="0">
                  <a:solidFill>
                    <a:srgbClr val="F5DE6A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and wellbeing</a:t>
              </a:r>
            </a:p>
            <a:p>
              <a:pPr marL="342900" lvl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accent6">
                    <a:lumMod val="75000"/>
                  </a:schemeClr>
                </a:buClr>
              </a:pPr>
              <a:r>
                <a:rPr lang="en-GB" sz="1400" u="none" strike="noStrike" dirty="0">
                  <a:solidFill>
                    <a:srgbClr val="F5DE6A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Reduce feelings of stress</a:t>
              </a:r>
            </a:p>
            <a:p>
              <a:pPr marL="342900" lvl="1">
                <a:lnSpc>
                  <a:spcPct val="100000"/>
                </a:lnSpc>
                <a:spcBef>
                  <a:spcPts val="0"/>
                </a:spcBef>
                <a:spcAft>
                  <a:spcPts val="1000"/>
                </a:spcAft>
                <a:buClr>
                  <a:schemeClr val="accent6">
                    <a:lumMod val="75000"/>
                  </a:schemeClr>
                </a:buClr>
              </a:pPr>
              <a:r>
                <a:rPr lang="en-GB" sz="1400" dirty="0">
                  <a:solidFill>
                    <a:srgbClr val="F5DE6A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Support </a:t>
              </a:r>
              <a:r>
                <a:rPr lang="en-GB" sz="1400" u="none" strike="noStrike" dirty="0">
                  <a:solidFill>
                    <a:srgbClr val="F5DE6A"/>
                  </a:solidFill>
                  <a:effectLst/>
                  <a:latin typeface="Candara" panose="020E0502030303020204" pitchFamily="34" charset="0"/>
                  <a:cs typeface="Arial" panose="020B0604020202020204" pitchFamily="34" charset="0"/>
                </a:rPr>
                <a:t>gut-brain-immune axis</a:t>
              </a:r>
              <a:endParaRPr lang="en-US" sz="1400" dirty="0">
                <a:solidFill>
                  <a:srgbClr val="F5DE6A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A435DE-BC60-18AA-FA6B-764B4FA51B4F}"/>
                </a:ext>
              </a:extLst>
            </p:cNvPr>
            <p:cNvSpPr txBox="1"/>
            <p:nvPr/>
          </p:nvSpPr>
          <p:spPr>
            <a:xfrm>
              <a:off x="8327036" y="2405920"/>
              <a:ext cx="28631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CLINICALLY </a:t>
              </a:r>
              <a:br>
                <a:rPr lang="en-US" sz="1800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</a:br>
              <a:r>
                <a:rPr lang="en-US" sz="1800" dirty="0">
                  <a:solidFill>
                    <a:schemeClr val="bg1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PROVEN TO:</a:t>
              </a:r>
              <a:endParaRPr lang="en-US" dirty="0">
                <a:latin typeface="Candara" panose="020E0502030303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3139857-9EAD-5BEB-43F3-D4AABE3B49EF}"/>
                </a:ext>
              </a:extLst>
            </p:cNvPr>
            <p:cNvCxnSpPr/>
            <p:nvPr/>
          </p:nvCxnSpPr>
          <p:spPr>
            <a:xfrm>
              <a:off x="8439462" y="3672590"/>
              <a:ext cx="2578308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DA6D75-00DF-D099-B050-4F18442A16EC}"/>
                </a:ext>
              </a:extLst>
            </p:cNvPr>
            <p:cNvCxnSpPr/>
            <p:nvPr/>
          </p:nvCxnSpPr>
          <p:spPr>
            <a:xfrm>
              <a:off x="8439462" y="4014865"/>
              <a:ext cx="2578308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8ACD49-3392-2F06-3E37-81CC5F8CBEFA}"/>
                </a:ext>
              </a:extLst>
            </p:cNvPr>
            <p:cNvCxnSpPr/>
            <p:nvPr/>
          </p:nvCxnSpPr>
          <p:spPr>
            <a:xfrm>
              <a:off x="8439462" y="4572000"/>
              <a:ext cx="2578308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FCC67E-7262-043A-1B01-4FCC24511836}"/>
                </a:ext>
              </a:extLst>
            </p:cNvPr>
            <p:cNvCxnSpPr/>
            <p:nvPr/>
          </p:nvCxnSpPr>
          <p:spPr>
            <a:xfrm>
              <a:off x="8439462" y="4908030"/>
              <a:ext cx="2578308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EA6258-F41B-2C00-FEF5-45C64743A15A}"/>
                </a:ext>
              </a:extLst>
            </p:cNvPr>
            <p:cNvCxnSpPr/>
            <p:nvPr/>
          </p:nvCxnSpPr>
          <p:spPr>
            <a:xfrm>
              <a:off x="8439462" y="5296525"/>
              <a:ext cx="2578308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C04057A-CFD0-2017-1EAA-A27FFB27BEBA}"/>
                </a:ext>
              </a:extLst>
            </p:cNvPr>
            <p:cNvCxnSpPr/>
            <p:nvPr/>
          </p:nvCxnSpPr>
          <p:spPr>
            <a:xfrm>
              <a:off x="8439462" y="3124200"/>
              <a:ext cx="2578308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4492D5C-3277-5103-B74B-74B5D89CCB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756" y="3565587"/>
            <a:ext cx="2259681" cy="2782748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C9089595-3D46-BBFF-FA78-28A36D09C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40" y="1779126"/>
            <a:ext cx="3652647" cy="706232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ndara" panose="020E0502030303020204" pitchFamily="34" charset="0"/>
                <a:cs typeface="Arial" panose="020B0604020202020204" pitchFamily="34" charset="0"/>
              </a:rPr>
              <a:t>Defined Quality</a:t>
            </a:r>
            <a:endParaRPr lang="x-none" sz="30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7FDF90-693A-91E3-AD0C-50BB70FC3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028" y="2535788"/>
            <a:ext cx="5938604" cy="4059862"/>
          </a:xfrm>
        </p:spPr>
        <p:txBody>
          <a:bodyPr>
            <a:noAutofit/>
          </a:bodyPr>
          <a:lstStyle/>
          <a:p>
            <a:pPr marL="57150" indent="-1714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 patented award-winning, </a:t>
            </a: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premium BSO.</a:t>
            </a:r>
          </a:p>
          <a:p>
            <a:pPr marL="57150" indent="-1714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The </a:t>
            </a:r>
            <a:r>
              <a:rPr lang="en-US" sz="1600" u="sng" dirty="0">
                <a:solidFill>
                  <a:schemeClr val="tx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o</a:t>
            </a:r>
            <a:r>
              <a:rPr lang="en-US" sz="1600" u="sng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nly</a:t>
            </a: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BSO that meets the USP monograph quality standards.</a:t>
            </a:r>
          </a:p>
          <a:p>
            <a:pPr marL="460375" lvl="1" indent="-1714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400" b="1" dirty="0">
                <a:solidFill>
                  <a:schemeClr val="tx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Cold-pressed </a:t>
            </a:r>
            <a:r>
              <a:rPr lang="en-US" sz="1400" dirty="0">
                <a:solidFill>
                  <a:schemeClr val="tx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from </a:t>
            </a:r>
            <a:r>
              <a:rPr lang="en-US" sz="1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charset="0"/>
                <a:cs typeface="Arial" panose="020B0604020202020204" pitchFamily="34" charset="0"/>
              </a:rPr>
              <a:t>non-GMO Nigella sativa (black cumin seed) </a:t>
            </a:r>
            <a:br>
              <a:rPr lang="en-US" sz="1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Calibri" charset="0"/>
                <a:cs typeface="Arial" panose="020B0604020202020204" pitchFamily="34" charset="0"/>
              </a:rPr>
              <a:t>variety naturally bred for a higher thymoquinone content</a:t>
            </a:r>
            <a:r>
              <a:rPr lang="en-US" sz="1400" dirty="0">
                <a:solidFill>
                  <a:schemeClr val="tx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  <a:p>
            <a:pPr marL="460375" lvl="1" indent="-1714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Sustainable and qua</a:t>
            </a: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lity control in place from seed-to-shelf</a:t>
            </a:r>
          </a:p>
          <a:p>
            <a:pPr marL="460375" lvl="1" indent="-1714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latin typeface="Candara" panose="020E0502030303020204" pitchFamily="34" charset="0"/>
                <a:ea typeface="Calibri" charset="0"/>
                <a:cs typeface="Arial" panose="020B0604020202020204" pitchFamily="34" charset="0"/>
              </a:rPr>
              <a:t>Standardized to min 3% thymoquinone (TQ) + min 1% p-cymene + low free fatty acids (FFA &lt;1.25%)</a:t>
            </a:r>
          </a:p>
          <a:p>
            <a:pPr marL="460375" lvl="1" indent="-1714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400" dirty="0">
                <a:solidFill>
                  <a:schemeClr val="tx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Significant scientific portfolio</a:t>
            </a:r>
          </a:p>
          <a:p>
            <a:pPr marL="57150" indent="-1714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Next-generation adaptogen, multiple mechanisms of actions.</a:t>
            </a:r>
          </a:p>
          <a:p>
            <a:pPr marL="57150" indent="-1714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</a:t>
            </a:r>
            <a:r>
              <a:rPr lang="en-GB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romotes healthy </a:t>
            </a:r>
            <a:r>
              <a:rPr lang="en-GB" sz="1600" dirty="0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microbiome diversity and </a:t>
            </a:r>
            <a:r>
              <a:rPr lang="en-GB" sz="1600" dirty="0" err="1"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eubiosis</a:t>
            </a:r>
            <a:r>
              <a:rPr lang="en-GB" sz="1800" dirty="0">
                <a:solidFill>
                  <a:schemeClr val="tx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C7E5A3D-6BAC-3E20-E0AC-53DC964798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8932" y="1"/>
            <a:ext cx="2453132" cy="15636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EEABF5-5E39-05B4-C4FF-E86B3D9E5A11}"/>
              </a:ext>
            </a:extLst>
          </p:cNvPr>
          <p:cNvSpPr/>
          <p:nvPr/>
        </p:nvSpPr>
        <p:spPr>
          <a:xfrm>
            <a:off x="0" y="1557528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F9E36F"/>
              </a:gs>
              <a:gs pos="74000">
                <a:srgbClr val="B08A39"/>
              </a:gs>
              <a:gs pos="83000">
                <a:srgbClr val="F5DE6A"/>
              </a:gs>
              <a:gs pos="100000">
                <a:srgbClr val="AC86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F86B8-3DDB-815E-551C-87C6FE11E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0879" y="452564"/>
            <a:ext cx="3483303" cy="18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37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15FAF-7076-F0B0-C209-030FA90C6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A2EA2C-55D2-FF8E-F9CB-9A2528FA4A63}"/>
              </a:ext>
            </a:extLst>
          </p:cNvPr>
          <p:cNvSpPr/>
          <p:nvPr/>
        </p:nvSpPr>
        <p:spPr>
          <a:xfrm>
            <a:off x="689549" y="397238"/>
            <a:ext cx="3050498" cy="59585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13F4B2-1579-B027-75D6-0A33CDF7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76" y="850653"/>
            <a:ext cx="3151383" cy="1570260"/>
          </a:xfrm>
        </p:spPr>
        <p:txBody>
          <a:bodyPr anchor="t" anchorCtr="0">
            <a:noAutofit/>
          </a:bodyPr>
          <a:lstStyle/>
          <a:p>
            <a:r>
              <a:rPr lang="en-US" sz="2800" dirty="0">
                <a:solidFill>
                  <a:srgbClr val="E1C43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Biological</a:t>
            </a:r>
            <a:br>
              <a:rPr lang="en-US" sz="2800" dirty="0">
                <a:solidFill>
                  <a:srgbClr val="E1C43F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E1C43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Actions of </a:t>
            </a:r>
            <a:br>
              <a:rPr lang="en-US" sz="2800" dirty="0">
                <a:solidFill>
                  <a:srgbClr val="E1C43F"/>
                </a:solidFill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E1C43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Black Seed Oil</a:t>
            </a:r>
            <a:endParaRPr lang="en-IL" sz="2800" dirty="0">
              <a:solidFill>
                <a:srgbClr val="E1C43F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DB2C9-EEE1-450D-F21E-66C74C9AB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2AE41-C570-39CA-F1E0-F913603512BE}"/>
              </a:ext>
            </a:extLst>
          </p:cNvPr>
          <p:cNvSpPr txBox="1"/>
          <p:nvPr/>
        </p:nvSpPr>
        <p:spPr>
          <a:xfrm>
            <a:off x="835997" y="2510894"/>
            <a:ext cx="2875317" cy="3322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Brain </a:t>
            </a:r>
          </a:p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Cardiovascular System</a:t>
            </a:r>
          </a:p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Digestive System</a:t>
            </a:r>
          </a:p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Endocrine System</a:t>
            </a:r>
          </a:p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Immune System</a:t>
            </a:r>
          </a:p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Muscular System</a:t>
            </a:r>
          </a:p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Nervous System</a:t>
            </a:r>
          </a:p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Renal system</a:t>
            </a:r>
          </a:p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Reproductive System</a:t>
            </a:r>
          </a:p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Respiratory System</a:t>
            </a:r>
          </a:p>
          <a:p>
            <a:pPr marL="285750" indent="-285750">
              <a:lnSpc>
                <a:spcPct val="12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Skeletal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42371D-9851-4ADF-FDB6-D748B747E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831" y="542352"/>
            <a:ext cx="7772400" cy="5650557"/>
          </a:xfrm>
          <a:prstGeom prst="rect">
            <a:avLst/>
          </a:prstGeom>
        </p:spPr>
      </p:pic>
      <p:pic>
        <p:nvPicPr>
          <p:cNvPr id="11" name="Picture 10" descr="A green and black logo&#10;&#10;Description automatically generated">
            <a:extLst>
              <a:ext uri="{FF2B5EF4-FFF2-40B4-BE49-F238E27FC236}">
                <a16:creationId xmlns:a16="http://schemas.microsoft.com/office/drawing/2014/main" id="{C646A3ED-A1A4-A2EB-2347-0E5BC4B9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213" y="5940173"/>
            <a:ext cx="1079294" cy="2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58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0B9C3-07C8-D707-B53F-F43BEB85B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7EDA3-F6E5-CAA7-A633-95B51862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8" y="238539"/>
            <a:ext cx="10505661" cy="1046952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</a:rPr>
              <a:t>ThymoQuin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Candara" panose="020E0502030303020204" pitchFamily="34" charset="0"/>
              </a:rPr>
              <a:t>® vs.  Ashwagandha</a:t>
            </a:r>
            <a:endParaRPr lang="en-IL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91D8B-A59F-4346-6721-FCA6D4FCCEBA}"/>
              </a:ext>
            </a:extLst>
          </p:cNvPr>
          <p:cNvSpPr txBox="1"/>
          <p:nvPr/>
        </p:nvSpPr>
        <p:spPr>
          <a:xfrm>
            <a:off x="445478" y="1562537"/>
            <a:ext cx="11535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Mechanisms of action: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kumimoji="0" lang="en-US" sz="240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ThymoQuin</a:t>
            </a: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® - modulates the gut-immune axis and improves microbiome health.*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Ashwagandha – modulates the </a:t>
            </a:r>
            <a:r>
              <a:rPr lang="en-US" sz="2400" dirty="0">
                <a:solidFill>
                  <a:prstClr val="black"/>
                </a:solidFill>
                <a:latin typeface="Candara" panose="020E0502030303020204" pitchFamily="34" charset="0"/>
              </a:rPr>
              <a:t>hypothalamic-pituitary-adrenal axis.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A339FC-98D4-1B46-A083-4B54DE6DFB22}"/>
              </a:ext>
            </a:extLst>
          </p:cNvPr>
          <p:cNvCxnSpPr>
            <a:cxnSpLocks/>
          </p:cNvCxnSpPr>
          <p:nvPr/>
        </p:nvCxnSpPr>
        <p:spPr>
          <a:xfrm>
            <a:off x="0" y="1562537"/>
            <a:ext cx="11844751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83381C-858D-10E6-4A9D-737ED7C8A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133976"/>
              </p:ext>
            </p:extLst>
          </p:nvPr>
        </p:nvGraphicFramePr>
        <p:xfrm>
          <a:off x="1470991" y="2947563"/>
          <a:ext cx="9607826" cy="301529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81454">
                  <a:extLst>
                    <a:ext uri="{9D8B030D-6E8A-4147-A177-3AD203B41FA5}">
                      <a16:colId xmlns:a16="http://schemas.microsoft.com/office/drawing/2014/main" val="1097156549"/>
                    </a:ext>
                  </a:extLst>
                </a:gridCol>
                <a:gridCol w="1680123">
                  <a:extLst>
                    <a:ext uri="{9D8B030D-6E8A-4147-A177-3AD203B41FA5}">
                      <a16:colId xmlns:a16="http://schemas.microsoft.com/office/drawing/2014/main" val="93652103"/>
                    </a:ext>
                  </a:extLst>
                </a:gridCol>
                <a:gridCol w="1934007">
                  <a:extLst>
                    <a:ext uri="{9D8B030D-6E8A-4147-A177-3AD203B41FA5}">
                      <a16:colId xmlns:a16="http://schemas.microsoft.com/office/drawing/2014/main" val="261409026"/>
                    </a:ext>
                  </a:extLst>
                </a:gridCol>
                <a:gridCol w="3312242">
                  <a:extLst>
                    <a:ext uri="{9D8B030D-6E8A-4147-A177-3AD203B41FA5}">
                      <a16:colId xmlns:a16="http://schemas.microsoft.com/office/drawing/2014/main" val="4000879613"/>
                    </a:ext>
                  </a:extLst>
                </a:gridCol>
              </a:tblGrid>
              <a:tr h="905874">
                <a:tc>
                  <a:txBody>
                    <a:bodyPr/>
                    <a:lstStyle/>
                    <a:p>
                      <a:pPr marL="0" marR="0" indent="457200" algn="ctr"/>
                      <a:endParaRPr lang="en-US" sz="1800" kern="100" dirty="0">
                        <a:effectLst/>
                        <a:latin typeface="Candara" panose="020E05020303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 Dosage </a:t>
                      </a:r>
                      <a:endParaRPr lang="en-US" sz="1800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indent="0" algn="ctr"/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(per day)</a:t>
                      </a:r>
                      <a:endParaRPr lang="en-US" sz="1800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indent="0" algn="ctr"/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Study Period 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Cortisol Decrease</a:t>
                      </a:r>
                      <a:endParaRPr lang="en-US" sz="1800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64815"/>
                  </a:ext>
                </a:extLst>
              </a:tr>
              <a:tr h="1205383">
                <a:tc>
                  <a:txBody>
                    <a:bodyPr/>
                    <a:lstStyle/>
                    <a:p>
                      <a:pPr marL="0" marR="0" indent="0" algn="ctr"/>
                      <a:endParaRPr lang="en-GB" sz="1800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indent="0" algn="ctr"/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Ashwagandha extract </a:t>
                      </a:r>
                    </a:p>
                    <a:p>
                      <a:pPr marL="0" marR="0" indent="0" algn="ctr"/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(5% </a:t>
                      </a:r>
                      <a:r>
                        <a:rPr lang="en-GB" sz="1800" kern="1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withanolides</a:t>
                      </a:r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)</a:t>
                      </a:r>
                      <a:endParaRPr lang="en-US" sz="1800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indent="0" algn="ctr"/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389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en-US" sz="1800" b="1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600 mg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alpha val="389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en-US" sz="1800" b="1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60 days</a:t>
                      </a:r>
                      <a:endParaRPr lang="en-US" sz="1800" b="1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389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en-US" sz="1800" b="1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33%</a:t>
                      </a:r>
                      <a:endParaRPr lang="en-US" sz="1800" b="1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389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046060"/>
                  </a:ext>
                </a:extLst>
              </a:tr>
              <a:tr h="904037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indent="0" algn="ctr"/>
                      <a:r>
                        <a:rPr lang="en-GB" sz="1800" kern="100" dirty="0" err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ThymoQuin</a:t>
                      </a:r>
                      <a:r>
                        <a:rPr lang="en-GB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®</a:t>
                      </a:r>
                      <a:endParaRPr lang="en-US" sz="1800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  <a:p>
                      <a:pPr marL="0" marR="0" indent="0" algn="ctr"/>
                      <a:r>
                        <a:rPr lang="en-US" sz="1800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 </a:t>
                      </a:r>
                      <a:endParaRPr lang="en-US" sz="1800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867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en-US" sz="1800" b="1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500 mg</a:t>
                      </a:r>
                      <a:endParaRPr lang="en-US" sz="1800" b="1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867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en-US" sz="1800" b="1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28 days</a:t>
                      </a:r>
                      <a:endParaRPr lang="en-US" sz="1800" b="1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8677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en-US" sz="1800" b="1" kern="1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44%</a:t>
                      </a:r>
                      <a:endParaRPr lang="en-US" sz="1800" b="1" kern="1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ndara" panose="020E0502030303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alpha val="58677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37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39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A4329-DB8A-0124-9C85-AAD84B777B00}"/>
              </a:ext>
            </a:extLst>
          </p:cNvPr>
          <p:cNvSpPr/>
          <p:nvPr/>
        </p:nvSpPr>
        <p:spPr>
          <a:xfrm>
            <a:off x="496616" y="4335518"/>
            <a:ext cx="11161984" cy="14661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11083-4909-5111-3D74-D3F6F9F0C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48" y="593445"/>
            <a:ext cx="11120720" cy="76711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ThymoQuin</a:t>
            </a:r>
            <a:r>
              <a:rPr lang="en-US" sz="4000" b="1" baseline="30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® </a:t>
            </a:r>
            <a:r>
              <a:rPr lang="en-US" sz="4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is Full Spectrum </a:t>
            </a:r>
            <a:endParaRPr lang="x-none" sz="4000" b="1" dirty="0">
              <a:solidFill>
                <a:schemeClr val="accent4">
                  <a:lumMod val="60000"/>
                  <a:lumOff val="40000"/>
                </a:schemeClr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2C24B-5F5B-4905-DC1D-AF80CB9FFF31}"/>
              </a:ext>
            </a:extLst>
          </p:cNvPr>
          <p:cNvSpPr txBox="1"/>
          <p:nvPr/>
        </p:nvSpPr>
        <p:spPr>
          <a:xfrm>
            <a:off x="1379482" y="4460471"/>
            <a:ext cx="9821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5DE6A"/>
                </a:solidFill>
                <a:effectLst/>
                <a:latin typeface="Candara" panose="020E0502030303020204" pitchFamily="34" charset="0"/>
                <a:ea typeface="Calibri" charset="0"/>
                <a:cs typeface="Arial" panose="020B0604020202020204" pitchFamily="34" charset="0"/>
              </a:rPr>
              <a:t>Essential phytochemicals include thymoquinone, p-cymens, phytosterols and many other BSO actives that have medicinal benefits.  </a:t>
            </a:r>
            <a:br>
              <a:rPr lang="en-US" dirty="0">
                <a:solidFill>
                  <a:srgbClr val="F5DE6A"/>
                </a:solidFill>
                <a:effectLst/>
                <a:latin typeface="Candara" panose="020E0502030303020204" pitchFamily="34" charset="0"/>
                <a:ea typeface="Calibri" charset="0"/>
                <a:cs typeface="Arial" panose="020B0604020202020204" pitchFamily="34" charset="0"/>
              </a:rPr>
            </a:br>
            <a:br>
              <a:rPr lang="en-US" dirty="0">
                <a:solidFill>
                  <a:srgbClr val="F5DE6A"/>
                </a:solidFill>
                <a:effectLst/>
                <a:latin typeface="Candara" panose="020E0502030303020204" pitchFamily="34" charset="0"/>
                <a:ea typeface="Calibri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5DE6A"/>
                </a:solidFill>
                <a:effectLst/>
                <a:latin typeface="Candara" panose="020E0502030303020204" pitchFamily="34" charset="0"/>
                <a:ea typeface="Calibri" charset="0"/>
                <a:cs typeface="Arial" panose="020B0604020202020204" pitchFamily="34" charset="0"/>
              </a:rPr>
              <a:t>Selective extraction alters the ratio of actives and </a:t>
            </a:r>
            <a:r>
              <a:rPr lang="en-US" dirty="0">
                <a:solidFill>
                  <a:srgbClr val="F5DE6A"/>
                </a:solidFill>
                <a:latin typeface="Candara" panose="020E0502030303020204" pitchFamily="34" charset="0"/>
                <a:ea typeface="Calibri" charset="0"/>
                <a:cs typeface="Arial" panose="020B0604020202020204" pitchFamily="34" charset="0"/>
              </a:rPr>
              <a:t>can </a:t>
            </a:r>
            <a:r>
              <a:rPr lang="en-US" dirty="0">
                <a:solidFill>
                  <a:srgbClr val="F5DE6A"/>
                </a:solidFill>
                <a:effectLst/>
                <a:latin typeface="Candara" panose="020E0502030303020204" pitchFamily="34" charset="0"/>
                <a:ea typeface="Calibri" charset="0"/>
                <a:cs typeface="Arial" panose="020B0604020202020204" pitchFamily="34" charset="0"/>
              </a:rPr>
              <a:t>have significant influence on BSO efficacy.</a:t>
            </a:r>
            <a:endParaRPr lang="x-none" dirty="0">
              <a:solidFill>
                <a:srgbClr val="F5DE6A"/>
              </a:solidFill>
              <a:effectLst/>
              <a:latin typeface="Candara" panose="020E0502030303020204" pitchFamily="34" charset="0"/>
              <a:ea typeface="Calibri" charset="0"/>
              <a:cs typeface="Arial" panose="020B0604020202020204" pitchFamily="34" charset="0"/>
            </a:endParaRPr>
          </a:p>
          <a:p>
            <a:endParaRPr lang="x-none" dirty="0">
              <a:solidFill>
                <a:srgbClr val="F5DE6A"/>
              </a:solidFill>
              <a:latin typeface="Candara" panose="020E0502030303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reen and black logo&#10;&#10;Description automatically generated">
            <a:extLst>
              <a:ext uri="{FF2B5EF4-FFF2-40B4-BE49-F238E27FC236}">
                <a16:creationId xmlns:a16="http://schemas.microsoft.com/office/drawing/2014/main" id="{CEDE2288-E600-6A4E-E757-F7C3CDEE5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213" y="6015123"/>
            <a:ext cx="1079294" cy="271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2E783-5EC2-1E47-0229-6F1EBDCC0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996" y="1649394"/>
            <a:ext cx="9246670" cy="239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71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F0DE1D-BFA5-A1A1-764E-81682822F938}"/>
              </a:ext>
            </a:extLst>
          </p:cNvPr>
          <p:cNvSpPr/>
          <p:nvPr/>
        </p:nvSpPr>
        <p:spPr>
          <a:xfrm>
            <a:off x="843457" y="4146330"/>
            <a:ext cx="5517929" cy="27116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59BF1-F71E-7A79-78DF-DFB06829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0905" y="1914752"/>
            <a:ext cx="5734488" cy="21818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TriNutra</a:t>
            </a:r>
            <a:r>
              <a:rPr lang="en-US" sz="1600" baseline="300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®</a:t>
            </a: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began a Nigella sativa breeding program in 2015 to yield high concentration, non-GMO thymoquinone varietals that yield 3-4 times the thymoquinone content than other varieties.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Studies show that this percentage, combined with low FFA </a:t>
            </a:r>
            <a:b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(less than 2%), (and other important bioactive at optimal levels) provides</a:t>
            </a:r>
            <a:r>
              <a:rPr lang="en-US" sz="1600" spc="-4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superior</a:t>
            </a:r>
            <a:r>
              <a:rPr lang="en-US" sz="1600" spc="-4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inflammatory-fighting</a:t>
            </a:r>
            <a:r>
              <a:rPr lang="en-US" sz="1600" spc="-4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potential</a:t>
            </a:r>
            <a:r>
              <a:rPr lang="en-US" sz="1600" spc="-4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compared</a:t>
            </a:r>
            <a:r>
              <a:rPr lang="en-US" sz="1600" spc="-4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to</a:t>
            </a:r>
            <a:r>
              <a:rPr lang="en-US" sz="1600" spc="-4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other</a:t>
            </a:r>
            <a:r>
              <a:rPr lang="en-US" sz="1600" spc="-4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BSO</a:t>
            </a:r>
            <a:r>
              <a:rPr lang="en-US" sz="1600" spc="-4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compositions.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3FD1EB-DF32-2DAE-6189-AD0CEF9BB34F}"/>
              </a:ext>
            </a:extLst>
          </p:cNvPr>
          <p:cNvSpPr txBox="1"/>
          <p:nvPr/>
        </p:nvSpPr>
        <p:spPr>
          <a:xfrm>
            <a:off x="800214" y="713974"/>
            <a:ext cx="998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andara" panose="020E0502030303020204" pitchFamily="34" charset="0"/>
                <a:cs typeface="Arial" panose="020B0604020202020204" pitchFamily="34" charset="0"/>
              </a:rPr>
              <a:t>The </a:t>
            </a:r>
            <a:r>
              <a:rPr lang="en-GB" sz="4000" b="1" dirty="0" err="1">
                <a:latin typeface="Candara" panose="020E0502030303020204" pitchFamily="34" charset="0"/>
                <a:cs typeface="Arial" panose="020B0604020202020204" pitchFamily="34" charset="0"/>
              </a:rPr>
              <a:t>ThymoQuin</a:t>
            </a:r>
            <a:r>
              <a:rPr lang="en-GB" sz="4000" b="1" baseline="30000" dirty="0">
                <a:latin typeface="Candara" panose="020E0502030303020204" pitchFamily="34" charset="0"/>
                <a:cs typeface="Arial" panose="020B0604020202020204" pitchFamily="34" charset="0"/>
              </a:rPr>
              <a:t>®</a:t>
            </a:r>
            <a:r>
              <a:rPr lang="en-GB" sz="4000" b="1" dirty="0">
                <a:latin typeface="Candara" panose="020E0502030303020204" pitchFamily="34" charset="0"/>
                <a:cs typeface="Arial" panose="020B0604020202020204" pitchFamily="34" charset="0"/>
              </a:rPr>
              <a:t> Advantage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0A045-31F6-C049-BA02-B6D00C9C7E2B}"/>
              </a:ext>
            </a:extLst>
          </p:cNvPr>
          <p:cNvSpPr/>
          <p:nvPr/>
        </p:nvSpPr>
        <p:spPr>
          <a:xfrm>
            <a:off x="0" y="1557528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F9E36F"/>
              </a:gs>
              <a:gs pos="74000">
                <a:srgbClr val="B08A39"/>
              </a:gs>
              <a:gs pos="83000">
                <a:srgbClr val="F5DE6A"/>
              </a:gs>
              <a:gs pos="100000">
                <a:srgbClr val="AC86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77415-499A-CB16-875D-185C7C238C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244"/>
          <a:stretch/>
        </p:blipFill>
        <p:spPr>
          <a:xfrm>
            <a:off x="9488932" y="1"/>
            <a:ext cx="2453132" cy="1563624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346CDF-058E-432C-2678-B0EFA200C334}"/>
              </a:ext>
            </a:extLst>
          </p:cNvPr>
          <p:cNvSpPr txBox="1">
            <a:spLocks/>
          </p:cNvSpPr>
          <p:nvPr/>
        </p:nvSpPr>
        <p:spPr>
          <a:xfrm>
            <a:off x="1179786" y="4439690"/>
            <a:ext cx="5000296" cy="1953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ThymoQuin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® is the only BSO that meets the USP monograph standards for strength, purity, and quality</a:t>
            </a:r>
            <a:r>
              <a:rPr lang="en-US" sz="1600" dirty="0">
                <a:latin typeface="Candara" panose="020E0502030303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F5DE6A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Thymoquinone minimum of 3% </a:t>
            </a:r>
          </a:p>
          <a:p>
            <a:pPr marL="742950" lvl="1" indent="-2857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F5DE6A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P-cymene minimum of 1% </a:t>
            </a:r>
          </a:p>
          <a:p>
            <a:pPr marL="742950" lvl="1" indent="-2857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F5DE6A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Carvacrol no more than 0.1%, </a:t>
            </a:r>
          </a:p>
          <a:p>
            <a:pPr marL="742950" lvl="1" indent="-285750">
              <a:lnSpc>
                <a:spcPct val="10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600" dirty="0">
                <a:solidFill>
                  <a:srgbClr val="F5DE6A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FFA value no more than 1.25%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B36D4E-71DC-AEFD-5F22-C40EE0F182DA}"/>
              </a:ext>
            </a:extLst>
          </p:cNvPr>
          <p:cNvSpPr/>
          <p:nvPr/>
        </p:nvSpPr>
        <p:spPr>
          <a:xfrm>
            <a:off x="859220" y="4146330"/>
            <a:ext cx="5506655" cy="63719"/>
          </a:xfrm>
          <a:prstGeom prst="rect">
            <a:avLst/>
          </a:prstGeom>
          <a:gradFill flip="none" rotWithShape="1">
            <a:gsLst>
              <a:gs pos="0">
                <a:srgbClr val="F9E36F"/>
              </a:gs>
              <a:gs pos="74000">
                <a:srgbClr val="B08A39"/>
              </a:gs>
              <a:gs pos="83000">
                <a:srgbClr val="F5DE6A"/>
              </a:gs>
              <a:gs pos="100000">
                <a:srgbClr val="AC86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F4958-E523-9E9D-849D-B1B6531AF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109" y="2005180"/>
            <a:ext cx="4652275" cy="3076744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1C8AFEE-2684-94E4-368E-CAC28F9BB880}"/>
              </a:ext>
            </a:extLst>
          </p:cNvPr>
          <p:cNvSpPr txBox="1">
            <a:spLocks/>
          </p:cNvSpPr>
          <p:nvPr/>
        </p:nvSpPr>
        <p:spPr>
          <a:xfrm>
            <a:off x="7588471" y="733940"/>
            <a:ext cx="3320321" cy="755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3% Thymoquinone</a:t>
            </a:r>
            <a:b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Low Free Fatty Acids</a:t>
            </a:r>
          </a:p>
        </p:txBody>
      </p:sp>
      <p:pic>
        <p:nvPicPr>
          <p:cNvPr id="19" name="Picture 18" descr="A green and black logo&#10;&#10;Description automatically generated">
            <a:extLst>
              <a:ext uri="{FF2B5EF4-FFF2-40B4-BE49-F238E27FC236}">
                <a16:creationId xmlns:a16="http://schemas.microsoft.com/office/drawing/2014/main" id="{8BD090E9-6970-3E91-652E-BBFEA358A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3213" y="5940173"/>
            <a:ext cx="1079294" cy="2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94E98-9652-EB28-7E1E-08D5A22C2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A2BAC8-C7B0-B4FD-5018-0F7AAE43E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586" y="2077359"/>
            <a:ext cx="5829357" cy="3636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198A1D-1D80-9828-2884-4324323E33EE}"/>
              </a:ext>
            </a:extLst>
          </p:cNvPr>
          <p:cNvSpPr txBox="1"/>
          <p:nvPr/>
        </p:nvSpPr>
        <p:spPr>
          <a:xfrm>
            <a:off x="746784" y="2598910"/>
            <a:ext cx="47553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B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ioavailability</a:t>
            </a:r>
            <a:r>
              <a:rPr lang="en-US" sz="2000" spc="-5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is</a:t>
            </a:r>
            <a:r>
              <a:rPr lang="en-US" sz="2000" spc="-5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critical</a:t>
            </a:r>
            <a:r>
              <a:rPr lang="en-US" sz="2000" spc="-5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to</a:t>
            </a:r>
            <a:r>
              <a:rPr lang="en-US" sz="2000" spc="-5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achieving</a:t>
            </a:r>
            <a:r>
              <a:rPr lang="en-US" sz="2000" spc="-5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therapeutic</a:t>
            </a:r>
            <a:r>
              <a:rPr lang="en-US" sz="2000" spc="-5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benefits</a:t>
            </a:r>
            <a:r>
              <a:rPr lang="en-US" sz="2000" spc="-5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of</a:t>
            </a:r>
            <a:r>
              <a:rPr lang="en-US" sz="2000" spc="-5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TQ to</a:t>
            </a:r>
            <a:r>
              <a:rPr lang="en-US" sz="2000" spc="-1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get</a:t>
            </a:r>
            <a:r>
              <a:rPr lang="en-US" sz="2000" spc="-1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it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into</a:t>
            </a:r>
            <a:r>
              <a:rPr lang="en-US" sz="2000" spc="-1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the</a:t>
            </a:r>
            <a:r>
              <a:rPr lang="en-US" sz="2000" spc="-1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bloodstream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endParaRPr lang="en-US" sz="2000" spc="200" dirty="0">
              <a:effectLst/>
              <a:latin typeface="Candara" panose="020E0502030303020204" pitchFamily="34" charset="0"/>
              <a:ea typeface="ProximaNova-Light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000" dirty="0" err="1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ThymoQuin</a:t>
            </a:r>
            <a:r>
              <a:rPr lang="en-US" sz="2000" baseline="30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®</a:t>
            </a:r>
            <a:r>
              <a:rPr lang="en-US" sz="200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 contains a sunflower proprietary blend that provide compounds that produce a considerable increase in bioavailability</a:t>
            </a:r>
            <a:endParaRPr lang="x-none" sz="20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99C94C-6AAC-99D2-97E5-C8DCFC0538DD}"/>
              </a:ext>
            </a:extLst>
          </p:cNvPr>
          <p:cNvSpPr txBox="1"/>
          <p:nvPr/>
        </p:nvSpPr>
        <p:spPr>
          <a:xfrm>
            <a:off x="800214" y="713974"/>
            <a:ext cx="9983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andara" panose="020E0502030303020204" pitchFamily="34" charset="0"/>
                <a:cs typeface="Arial" panose="020B0604020202020204" pitchFamily="34" charset="0"/>
              </a:rPr>
              <a:t>Bioavailability Matters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FDA05C-2F10-0C4B-006F-85759B6BFE20}"/>
              </a:ext>
            </a:extLst>
          </p:cNvPr>
          <p:cNvSpPr/>
          <p:nvPr/>
        </p:nvSpPr>
        <p:spPr>
          <a:xfrm>
            <a:off x="0" y="1557528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F9E36F"/>
              </a:gs>
              <a:gs pos="74000">
                <a:srgbClr val="B08A39"/>
              </a:gs>
              <a:gs pos="83000">
                <a:srgbClr val="F5DE6A"/>
              </a:gs>
              <a:gs pos="100000">
                <a:srgbClr val="AC86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58106-424B-5BC2-C710-701FC08BB8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244"/>
          <a:stretch/>
        </p:blipFill>
        <p:spPr>
          <a:xfrm>
            <a:off x="9488932" y="1"/>
            <a:ext cx="2453132" cy="1563624"/>
          </a:xfrm>
          <a:prstGeom prst="rect">
            <a:avLst/>
          </a:prstGeom>
        </p:spPr>
      </p:pic>
      <p:pic>
        <p:nvPicPr>
          <p:cNvPr id="19" name="Picture 18" descr="A green and black logo&#10;&#10;Description automatically generated">
            <a:extLst>
              <a:ext uri="{FF2B5EF4-FFF2-40B4-BE49-F238E27FC236}">
                <a16:creationId xmlns:a16="http://schemas.microsoft.com/office/drawing/2014/main" id="{00CB842A-87B9-6740-E55F-631A12E67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213" y="5940173"/>
            <a:ext cx="1079294" cy="2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86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C06CD-C6D3-4D73-FF5E-DFC5F3906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DF6248-E54B-4DB8-E4D4-3EA50B6FE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848" y="1775743"/>
            <a:ext cx="3771975" cy="2348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F1883F-4A8B-B4C5-0D8C-8CA9E2226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011" y="1799494"/>
            <a:ext cx="3581315" cy="2268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A75A8-4D66-6E6F-1D3A-FBF3627C1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813" y="4150585"/>
            <a:ext cx="3643575" cy="226864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2B1C95-2EC1-BD4B-CBBE-A4DE1A65AA81}"/>
              </a:ext>
            </a:extLst>
          </p:cNvPr>
          <p:cNvSpPr/>
          <p:nvPr/>
        </p:nvSpPr>
        <p:spPr>
          <a:xfrm>
            <a:off x="0" y="1557528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F9E36F"/>
              </a:gs>
              <a:gs pos="74000">
                <a:srgbClr val="B08A39"/>
              </a:gs>
              <a:gs pos="83000">
                <a:srgbClr val="F5DE6A"/>
              </a:gs>
              <a:gs pos="100000">
                <a:srgbClr val="AC86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99EEF2E-71F6-9447-7236-D301E74AEB0B}"/>
              </a:ext>
            </a:extLst>
          </p:cNvPr>
          <p:cNvSpPr/>
          <p:nvPr/>
        </p:nvSpPr>
        <p:spPr>
          <a:xfrm>
            <a:off x="502920" y="1986196"/>
            <a:ext cx="3493008" cy="430217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AFDA85-5D75-04E3-0116-D75B0DFAE6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244"/>
          <a:stretch/>
        </p:blipFill>
        <p:spPr>
          <a:xfrm>
            <a:off x="9488932" y="1"/>
            <a:ext cx="2453132" cy="15636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807C54-5976-EA8C-21AF-A3CB0FED7CD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40000"/>
          </a:blip>
          <a:stretch>
            <a:fillRect/>
          </a:stretch>
        </p:blipFill>
        <p:spPr>
          <a:xfrm>
            <a:off x="1478197" y="3650347"/>
            <a:ext cx="2344294" cy="2457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E76CEB-82BF-E9D0-0917-EC43D83DE229}"/>
              </a:ext>
            </a:extLst>
          </p:cNvPr>
          <p:cNvSpPr txBox="1"/>
          <p:nvPr/>
        </p:nvSpPr>
        <p:spPr>
          <a:xfrm>
            <a:off x="770223" y="2381881"/>
            <a:ext cx="3255835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chemeClr val="bg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ThymoQuin</a:t>
            </a:r>
            <a:r>
              <a:rPr lang="en-GB" sz="2000" baseline="30000" dirty="0">
                <a:solidFill>
                  <a:schemeClr val="bg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®</a:t>
            </a:r>
            <a:r>
              <a:rPr lang="en-GB" sz="2000" dirty="0">
                <a:solidFill>
                  <a:schemeClr val="bg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 promotes </a:t>
            </a:r>
            <a:r>
              <a:rPr lang="en-GB" sz="2000" dirty="0" err="1">
                <a:solidFill>
                  <a:schemeClr val="bg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eubiosis</a:t>
            </a:r>
            <a:r>
              <a:rPr lang="en-GB" sz="2000" dirty="0">
                <a:solidFill>
                  <a:schemeClr val="bg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 by selectively targeting the following microbial populations:</a:t>
            </a:r>
            <a:br>
              <a:rPr lang="en-GB" sz="2000" dirty="0">
                <a:solidFill>
                  <a:schemeClr val="bg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marL="234950" indent="-227013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700" dirty="0">
                <a:solidFill>
                  <a:srgbClr val="E1C43F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Klebsiella pneumoniae (pathogen) </a:t>
            </a:r>
          </a:p>
          <a:p>
            <a:pPr marL="234950" indent="-227013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700" dirty="0">
                <a:solidFill>
                  <a:srgbClr val="E1C43F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Lactobacillus plantarum </a:t>
            </a:r>
          </a:p>
          <a:p>
            <a:pPr marL="234950" indent="-227013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700" dirty="0">
                <a:solidFill>
                  <a:srgbClr val="E1C43F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Streptococcus thermophilus </a:t>
            </a:r>
          </a:p>
          <a:p>
            <a:pPr marL="234950" indent="-227013">
              <a:spcBef>
                <a:spcPts val="3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1700" dirty="0" err="1">
                <a:solidFill>
                  <a:srgbClr val="E1C43F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Faecalibacterium</a:t>
            </a:r>
            <a:r>
              <a:rPr lang="en-GB" sz="1700" dirty="0">
                <a:solidFill>
                  <a:srgbClr val="E1C43F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GB" sz="1700" dirty="0" err="1">
                <a:solidFill>
                  <a:srgbClr val="E1C43F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prausnitzii</a:t>
            </a:r>
            <a:r>
              <a:rPr lang="en-GB" sz="1700" dirty="0">
                <a:solidFill>
                  <a:srgbClr val="E1C43F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" name="Picture 20" descr="A green and black logo&#10;&#10;Description automatically generated">
            <a:extLst>
              <a:ext uri="{FF2B5EF4-FFF2-40B4-BE49-F238E27FC236}">
                <a16:creationId xmlns:a16="http://schemas.microsoft.com/office/drawing/2014/main" id="{FAA00DB4-1292-AD23-0E31-BF2DD4A601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85619" y="6367393"/>
            <a:ext cx="1079294" cy="2712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8E723C-19A7-73B1-E9A3-A5D271ADA146}"/>
              </a:ext>
            </a:extLst>
          </p:cNvPr>
          <p:cNvSpPr txBox="1"/>
          <p:nvPr/>
        </p:nvSpPr>
        <p:spPr>
          <a:xfrm>
            <a:off x="9365064" y="602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2F9D6-DB7C-E2C7-6B07-D641DF56D989}"/>
              </a:ext>
            </a:extLst>
          </p:cNvPr>
          <p:cNvSpPr txBox="1"/>
          <p:nvPr/>
        </p:nvSpPr>
        <p:spPr>
          <a:xfrm>
            <a:off x="759854" y="612517"/>
            <a:ext cx="10595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atin typeface="Candara" panose="020E0502030303020204" pitchFamily="34" charset="0"/>
                <a:cs typeface="Arial" panose="020B0604020202020204" pitchFamily="34" charset="0"/>
              </a:rPr>
              <a:t>ThymoQuin</a:t>
            </a:r>
            <a:r>
              <a:rPr lang="en-GB" sz="3600" b="1" dirty="0">
                <a:latin typeface="Candara" panose="020E0502030303020204" pitchFamily="34" charset="0"/>
                <a:cs typeface="Arial" panose="020B0604020202020204" pitchFamily="34" charset="0"/>
              </a:rPr>
              <a:t>® Supports Healthy Microbiome Diversity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CECBEB7B-5F13-E985-5572-18F9D979AB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67515" y="3276599"/>
            <a:ext cx="3680885" cy="368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ED2BAC-2EA6-D059-3ED6-9BA5CC4DC9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7188" y="4150586"/>
            <a:ext cx="3760826" cy="20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88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89A1D-57C4-B9BF-E1C3-73F15FC1F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4A7B-D267-7BBA-F182-2095B38A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904" y="455066"/>
            <a:ext cx="9945624" cy="1325563"/>
          </a:xfrm>
        </p:spPr>
        <p:txBody>
          <a:bodyPr>
            <a:noAutofit/>
          </a:bodyPr>
          <a:lstStyle/>
          <a:p>
            <a:r>
              <a:rPr lang="en-GB" sz="3600" b="1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Connecting </a:t>
            </a:r>
            <a:r>
              <a:rPr lang="en-GB" sz="3600" b="1" i="1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In Vitro </a:t>
            </a:r>
            <a:r>
              <a:rPr lang="en-GB" sz="3600" b="1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to Human Outcomes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192C8-13D5-7B27-AFC3-7EB52BB311F4}"/>
              </a:ext>
            </a:extLst>
          </p:cNvPr>
          <p:cNvSpPr/>
          <p:nvPr/>
        </p:nvSpPr>
        <p:spPr>
          <a:xfrm>
            <a:off x="0" y="1557528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F9E36F"/>
              </a:gs>
              <a:gs pos="74000">
                <a:srgbClr val="B08A39"/>
              </a:gs>
              <a:gs pos="83000">
                <a:srgbClr val="F5DE6A"/>
              </a:gs>
              <a:gs pos="100000">
                <a:srgbClr val="AC86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A06284B-52DC-EAD6-78D4-62F12D05DD54}"/>
              </a:ext>
            </a:extLst>
          </p:cNvPr>
          <p:cNvSpPr/>
          <p:nvPr/>
        </p:nvSpPr>
        <p:spPr>
          <a:xfrm>
            <a:off x="1325880" y="2002537"/>
            <a:ext cx="9710928" cy="111556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44C143-3A86-7F4E-CFAD-1595707EA1B5}"/>
              </a:ext>
            </a:extLst>
          </p:cNvPr>
          <p:cNvSpPr txBox="1"/>
          <p:nvPr/>
        </p:nvSpPr>
        <p:spPr>
          <a:xfrm>
            <a:off x="2343912" y="2084832"/>
            <a:ext cx="83953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2200" b="1" dirty="0">
                <a:solidFill>
                  <a:srgbClr val="E1C43F"/>
                </a:solidFill>
                <a:effectLst/>
                <a:latin typeface="Candara" panose="020E0502030303020204" pitchFamily="34" charset="0"/>
              </a:rPr>
              <a:t>Superior Microbiome Diversity</a:t>
            </a:r>
            <a:br>
              <a:rPr lang="en-GB" sz="2000" dirty="0">
                <a:effectLst/>
                <a:latin typeface="Candara" panose="020E0502030303020204" pitchFamily="34" charset="0"/>
              </a:rPr>
            </a:br>
            <a:r>
              <a:rPr lang="en-GB" sz="1700" i="1" dirty="0">
                <a:effectLst/>
                <a:latin typeface="Candara" panose="020E0502030303020204" pitchFamily="34" charset="0"/>
              </a:rPr>
              <a:t>Streptococcus thermophilus </a:t>
            </a:r>
            <a:r>
              <a:rPr lang="en-GB" sz="1700" dirty="0">
                <a:effectLst/>
                <a:latin typeface="Candara" panose="020E0502030303020204" pitchFamily="34" charset="0"/>
              </a:rPr>
              <a:t>values were </a:t>
            </a:r>
            <a:r>
              <a:rPr lang="en-GB" sz="1700" b="1" dirty="0">
                <a:effectLst/>
                <a:latin typeface="Candara" panose="020E0502030303020204" pitchFamily="34" charset="0"/>
              </a:rPr>
              <a:t>66% higher </a:t>
            </a:r>
            <a:r>
              <a:rPr lang="en-GB" sz="1700" dirty="0">
                <a:effectLst/>
                <a:latin typeface="Candara" panose="020E0502030303020204" pitchFamily="34" charset="0"/>
              </a:rPr>
              <a:t>in the </a:t>
            </a:r>
            <a:r>
              <a:rPr lang="en-GB" sz="1700" dirty="0" err="1">
                <a:effectLst/>
                <a:latin typeface="Candara" panose="020E0502030303020204" pitchFamily="34" charset="0"/>
              </a:rPr>
              <a:t>ThymoQuin</a:t>
            </a:r>
            <a:r>
              <a:rPr lang="en-GB" sz="1700" baseline="30000" dirty="0">
                <a:effectLst/>
                <a:latin typeface="Candara" panose="020E0502030303020204" pitchFamily="34" charset="0"/>
              </a:rPr>
              <a:t>®</a:t>
            </a:r>
            <a:r>
              <a:rPr lang="en-GB" sz="1700" dirty="0">
                <a:effectLst/>
                <a:latin typeface="Candara" panose="020E0502030303020204" pitchFamily="34" charset="0"/>
              </a:rPr>
              <a:t> group and overall microbiome composite score was </a:t>
            </a:r>
            <a:r>
              <a:rPr lang="en-GB" sz="1700" b="1" dirty="0">
                <a:effectLst/>
                <a:latin typeface="Candara" panose="020E0502030303020204" pitchFamily="34" charset="0"/>
              </a:rPr>
              <a:t>8% higher</a:t>
            </a:r>
            <a:r>
              <a:rPr lang="en-GB" sz="1700" dirty="0">
                <a:effectLst/>
                <a:latin typeface="Candara" panose="020E0502030303020204" pitchFamily="34" charset="0"/>
              </a:rPr>
              <a:t>, indicating </a:t>
            </a:r>
            <a:r>
              <a:rPr lang="en-GB" sz="1700" b="1" i="1" dirty="0">
                <a:effectLst/>
                <a:latin typeface="Candara" panose="020E0502030303020204" pitchFamily="34" charset="0"/>
              </a:rPr>
              <a:t>improved microbiome diversity.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8B3744-766E-5A66-6CC5-698F695E4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597" y="2295821"/>
            <a:ext cx="603683" cy="603683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C5A2211-6FD1-160D-D8A9-7D51BB7F08A4}"/>
              </a:ext>
            </a:extLst>
          </p:cNvPr>
          <p:cNvSpPr/>
          <p:nvPr/>
        </p:nvSpPr>
        <p:spPr>
          <a:xfrm>
            <a:off x="1325880" y="3304033"/>
            <a:ext cx="9710928" cy="109423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162587-0916-AC2D-E0E2-0D58575C582B}"/>
              </a:ext>
            </a:extLst>
          </p:cNvPr>
          <p:cNvSpPr txBox="1"/>
          <p:nvPr/>
        </p:nvSpPr>
        <p:spPr>
          <a:xfrm>
            <a:off x="2343912" y="3331464"/>
            <a:ext cx="8683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2200" dirty="0">
                <a:solidFill>
                  <a:srgbClr val="E1C43F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Stress Resilience</a:t>
            </a:r>
            <a:br>
              <a:rPr lang="en-GB" sz="2000" dirty="0">
                <a:solidFill>
                  <a:srgbClr val="3FFF00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GB" sz="17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44% reduction in cortisol levels, indicating improved adaptation to psychological and </a:t>
            </a:r>
            <a:br>
              <a:rPr lang="en-GB" sz="17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GB" sz="17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physical stress.</a:t>
            </a:r>
            <a:endParaRPr lang="en-GB" sz="17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98F1A1-1F27-1137-135C-EE207BF47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189" y="3480530"/>
            <a:ext cx="638091" cy="765709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BB64918-085B-4881-7B3F-E3DA589EC162}"/>
              </a:ext>
            </a:extLst>
          </p:cNvPr>
          <p:cNvSpPr/>
          <p:nvPr/>
        </p:nvSpPr>
        <p:spPr>
          <a:xfrm>
            <a:off x="1325880" y="4590289"/>
            <a:ext cx="9710928" cy="10972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1C74C-1A75-55D8-E995-5381B73A0676}"/>
              </a:ext>
            </a:extLst>
          </p:cNvPr>
          <p:cNvSpPr txBox="1"/>
          <p:nvPr/>
        </p:nvSpPr>
        <p:spPr>
          <a:xfrm>
            <a:off x="2394525" y="4664458"/>
            <a:ext cx="83953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E1C43F"/>
                </a:solidFill>
                <a:effectLst/>
                <a:latin typeface="Candara" panose="020E0502030303020204" pitchFamily="34" charset="0"/>
              </a:rPr>
              <a:t>Gut-Brain Axis Support</a:t>
            </a:r>
          </a:p>
          <a:p>
            <a:pPr marL="7938" lvl="1"/>
            <a:r>
              <a:rPr lang="en-GB" sz="1700" dirty="0">
                <a:effectLst/>
                <a:latin typeface="Candara" panose="020E0502030303020204" pitchFamily="34" charset="0"/>
              </a:rPr>
              <a:t>Preliminary findings suggest </a:t>
            </a:r>
            <a:r>
              <a:rPr lang="en-GB" sz="1700" b="1" i="1" dirty="0">
                <a:effectLst/>
                <a:latin typeface="Candara" panose="020E0502030303020204" pitchFamily="34" charset="0"/>
              </a:rPr>
              <a:t>enhancements in mood and cognition</a:t>
            </a:r>
            <a:r>
              <a:rPr lang="en-GB" sz="1700" dirty="0">
                <a:effectLst/>
                <a:latin typeface="Candara" panose="020E0502030303020204" pitchFamily="34" charset="0"/>
              </a:rPr>
              <a:t>, potentially linked to microbial shifts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40572D-EBD2-59E2-DBA6-22B17DDBC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053" y="4823928"/>
            <a:ext cx="592371" cy="5923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CBE929-BBB0-5090-2B7C-6BD07F47A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762" y="704536"/>
            <a:ext cx="530358" cy="651173"/>
          </a:xfrm>
          <a:prstGeom prst="rect">
            <a:avLst/>
          </a:prstGeom>
        </p:spPr>
      </p:pic>
      <p:pic>
        <p:nvPicPr>
          <p:cNvPr id="19" name="Picture 18" descr="A green and black logo&#10;&#10;Description automatically generated">
            <a:extLst>
              <a:ext uri="{FF2B5EF4-FFF2-40B4-BE49-F238E27FC236}">
                <a16:creationId xmlns:a16="http://schemas.microsoft.com/office/drawing/2014/main" id="{816F0278-B61A-AD18-CF1D-F145CA8466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3213" y="5940173"/>
            <a:ext cx="1079294" cy="2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99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0E2BE-467F-D345-F4E7-4ADA10686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2BE7D98-122D-C83E-8273-7E690CC70439}"/>
              </a:ext>
            </a:extLst>
          </p:cNvPr>
          <p:cNvSpPr txBox="1"/>
          <p:nvPr/>
        </p:nvSpPr>
        <p:spPr>
          <a:xfrm>
            <a:off x="1074534" y="817600"/>
            <a:ext cx="725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1C43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Clinical Efficacy in High Stress</a:t>
            </a:r>
            <a:endParaRPr lang="en-GB" sz="4400" dirty="0">
              <a:solidFill>
                <a:srgbClr val="E1C43F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567EFF-B1B7-BBFC-33D3-9B8EA225C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62"/>
          <a:stretch/>
        </p:blipFill>
        <p:spPr>
          <a:xfrm>
            <a:off x="6574789" y="419570"/>
            <a:ext cx="5051153" cy="60542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2130F2-D256-1F0C-72F1-4A4DF39ED8FE}"/>
              </a:ext>
            </a:extLst>
          </p:cNvPr>
          <p:cNvSpPr txBox="1"/>
          <p:nvPr/>
        </p:nvSpPr>
        <p:spPr>
          <a:xfrm>
            <a:off x="1106424" y="1880418"/>
            <a:ext cx="72237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4775" algn="l"/>
              </a:tabLst>
            </a:pPr>
            <a:r>
              <a:rPr lang="en-US" sz="1600" dirty="0">
                <a:solidFill>
                  <a:srgbClr val="F5DE6A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STUDY DETAILS:</a:t>
            </a:r>
          </a:p>
          <a:p>
            <a:pPr>
              <a:tabLst>
                <a:tab pos="1374775" algn="l"/>
              </a:tabLst>
            </a:pPr>
            <a:endParaRPr lang="en-US" sz="1400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>
              <a:tabLst>
                <a:tab pos="1828800" algn="l"/>
              </a:tabLst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Design:  	Double-blind, placebo-controlled, randomized (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DBPCr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1200"/>
              </a:spcBef>
              <a:tabLst>
                <a:tab pos="1828800" algn="l"/>
              </a:tabLst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N:	37 Healthy runners training for marathon/half-marathon 	(36</a:t>
            </a:r>
            <a:r>
              <a:rPr lang="en-US" sz="1600" u="sng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+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6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yrs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; 17♀/20♂)</a:t>
            </a:r>
          </a:p>
          <a:p>
            <a:pPr>
              <a:spcBef>
                <a:spcPts val="1200"/>
              </a:spcBef>
              <a:tabLst>
                <a:tab pos="1828800" algn="l"/>
              </a:tabLst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Dose:	500 mg,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ThymoQuin</a:t>
            </a:r>
            <a:r>
              <a:rPr lang="en-US" sz="1600" baseline="300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®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once daily</a:t>
            </a:r>
          </a:p>
          <a:p>
            <a:pPr>
              <a:spcBef>
                <a:spcPts val="1200"/>
              </a:spcBef>
              <a:tabLst>
                <a:tab pos="1828800" algn="l"/>
              </a:tabLst>
            </a:pP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Duration:	4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wks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(3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wks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&lt; marathon/half-marathon + 1 </a:t>
            </a:r>
            <a:r>
              <a:rPr lang="en-US" sz="1600" dirty="0" err="1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wk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after)</a:t>
            </a:r>
          </a:p>
          <a:p>
            <a:endParaRPr lang="en-US" sz="1400" dirty="0">
              <a:solidFill>
                <a:schemeClr val="bg1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A79EF9-0206-F917-7B72-5E0E50F29D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003" y="219456"/>
            <a:ext cx="2279770" cy="66252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00124-31FF-AA61-E752-FA6D806E4F28}"/>
              </a:ext>
            </a:extLst>
          </p:cNvPr>
          <p:cNvCxnSpPr/>
          <p:nvPr/>
        </p:nvCxnSpPr>
        <p:spPr>
          <a:xfrm>
            <a:off x="1179576" y="4581144"/>
            <a:ext cx="6766560" cy="0"/>
          </a:xfrm>
          <a:prstGeom prst="line">
            <a:avLst/>
          </a:prstGeom>
          <a:ln>
            <a:solidFill>
              <a:srgbClr val="F5DE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9A0B9F-6D38-B19A-EF73-803096799431}"/>
              </a:ext>
            </a:extLst>
          </p:cNvPr>
          <p:cNvCxnSpPr/>
          <p:nvPr/>
        </p:nvCxnSpPr>
        <p:spPr>
          <a:xfrm>
            <a:off x="1179576" y="5410200"/>
            <a:ext cx="6766560" cy="0"/>
          </a:xfrm>
          <a:prstGeom prst="line">
            <a:avLst/>
          </a:prstGeom>
          <a:ln>
            <a:solidFill>
              <a:srgbClr val="F5DE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00D356-A990-EB85-3B1C-D9AF84E7BF04}"/>
              </a:ext>
            </a:extLst>
          </p:cNvPr>
          <p:cNvSpPr txBox="1"/>
          <p:nvPr/>
        </p:nvSpPr>
        <p:spPr>
          <a:xfrm>
            <a:off x="1133856" y="4636008"/>
            <a:ext cx="68031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REFERENCE: Talbott SM, Talbott JA. Effect of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ThymoQuin</a:t>
            </a:r>
            <a:r>
              <a:rPr lang="en-US" sz="1300" baseline="300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®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black cumin seed oil as a natural immune modulator of upper-respiratory tract complaints and psychological mood state.  Food Sci </a:t>
            </a:r>
            <a:r>
              <a:rPr lang="en-US" sz="1300" dirty="0" err="1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Nutr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Res,  2022;5:1-6.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5" name="Picture 14" descr="A green and black logo&#10;&#10;Description automatically generated">
            <a:extLst>
              <a:ext uri="{FF2B5EF4-FFF2-40B4-BE49-F238E27FC236}">
                <a16:creationId xmlns:a16="http://schemas.microsoft.com/office/drawing/2014/main" id="{0DB7232D-30E7-63A2-3770-B4ADBAFD4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213" y="5940173"/>
            <a:ext cx="1079294" cy="2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8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20F69A-05E6-03C3-C11F-90473A4450EC}"/>
              </a:ext>
            </a:extLst>
          </p:cNvPr>
          <p:cNvSpPr txBox="1"/>
          <p:nvPr/>
        </p:nvSpPr>
        <p:spPr>
          <a:xfrm>
            <a:off x="1113333" y="1463630"/>
            <a:ext cx="255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4775" algn="l"/>
              </a:tabLst>
            </a:pP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Study Results: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05F5BA-7DD6-CA4C-2A07-E5A755C3DF37}"/>
              </a:ext>
            </a:extLst>
          </p:cNvPr>
          <p:cNvSpPr txBox="1"/>
          <p:nvPr/>
        </p:nvSpPr>
        <p:spPr>
          <a:xfrm>
            <a:off x="1065390" y="814558"/>
            <a:ext cx="686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1C43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Clinical Efficacy in High Stress</a:t>
            </a:r>
            <a:endParaRPr lang="en-GB" sz="3200" dirty="0">
              <a:solidFill>
                <a:srgbClr val="E1C43F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ADE3B2-DB8A-93D6-6D12-7B913C6A6DFD}"/>
              </a:ext>
            </a:extLst>
          </p:cNvPr>
          <p:cNvCxnSpPr>
            <a:cxnSpLocks/>
          </p:cNvCxnSpPr>
          <p:nvPr/>
        </p:nvCxnSpPr>
        <p:spPr>
          <a:xfrm>
            <a:off x="1152144" y="1426464"/>
            <a:ext cx="9592056" cy="0"/>
          </a:xfrm>
          <a:prstGeom prst="line">
            <a:avLst/>
          </a:prstGeom>
          <a:ln>
            <a:solidFill>
              <a:srgbClr val="F5DE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076B4EC-2189-9243-C895-16D5BC111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2346706"/>
            <a:ext cx="4636372" cy="30647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4FC7E97-1118-4CDC-C28D-5378A1E0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30" y="2353055"/>
            <a:ext cx="4654626" cy="3066577"/>
          </a:xfrm>
          <a:prstGeom prst="rect">
            <a:avLst/>
          </a:prstGeom>
        </p:spPr>
      </p:pic>
      <p:pic>
        <p:nvPicPr>
          <p:cNvPr id="20" name="Picture 19" descr="A green and black logo&#10;&#10;Description automatically generated">
            <a:extLst>
              <a:ext uri="{FF2B5EF4-FFF2-40B4-BE49-F238E27FC236}">
                <a16:creationId xmlns:a16="http://schemas.microsoft.com/office/drawing/2014/main" id="{3AD08B3B-F7D2-5518-22CA-D77AB6785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213" y="5940173"/>
            <a:ext cx="1079294" cy="2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17F843-4266-7399-39F9-5BFE5969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ndara" panose="020E0502030303020204" pitchFamily="34" charset="0"/>
              </a:rPr>
              <a:t>What is Cortisol?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9E8E66-5DAD-8762-D562-B097A0FB0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367" indent="0" defTabSz="508223">
              <a:spcBef>
                <a:spcPct val="0"/>
              </a:spcBef>
              <a:buNone/>
            </a:pPr>
            <a:r>
              <a:rPr lang="en-US" sz="2878" dirty="0">
                <a:latin typeface="Candara Regular" charset="0"/>
              </a:rPr>
              <a:t>Cortisol is a “stress hormone” that when chronically elevated produces significant detrimental effects including:</a:t>
            </a:r>
            <a:endParaRPr lang="en-US" sz="2000" dirty="0">
              <a:latin typeface="Candara Regular" charset="0"/>
            </a:endParaRPr>
          </a:p>
          <a:p>
            <a:pPr marL="800100" lvl="1" indent="-342900" defTabSz="50822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latin typeface="Candara Regular" charset="0"/>
              </a:rPr>
              <a:t>Depression, anxiety, and insomnia. </a:t>
            </a:r>
          </a:p>
          <a:p>
            <a:pPr marL="800100" lvl="1" indent="-342900" defTabSz="50822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latin typeface="Candara Regular" charset="0"/>
              </a:rPr>
              <a:t>Reduced insulin sensitivity, obesity, and accumulation of visceral fat.</a:t>
            </a:r>
          </a:p>
          <a:p>
            <a:pPr marL="800100" lvl="1" indent="-342900" defTabSz="50822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latin typeface="Candara Regular" charset="0"/>
              </a:rPr>
              <a:t>Breakdown of collagen, muscle, and bone.</a:t>
            </a:r>
          </a:p>
          <a:p>
            <a:pPr marL="800100" lvl="1" indent="-342900" defTabSz="50822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latin typeface="Candara Regular" charset="0"/>
              </a:rPr>
              <a:t>High blood pressure and heart disease.</a:t>
            </a:r>
          </a:p>
          <a:p>
            <a:pPr marL="800100" lvl="1" indent="-342900" defTabSz="50822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latin typeface="Candara Regular" charset="0"/>
              </a:rPr>
              <a:t>Hormonal imbalances.</a:t>
            </a:r>
          </a:p>
          <a:p>
            <a:pPr marL="800100" lvl="1" indent="-342900" defTabSz="50822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latin typeface="Candara Regular" charset="0"/>
              </a:rPr>
              <a:t>Poor immune function and frequent infections.</a:t>
            </a:r>
          </a:p>
          <a:p>
            <a:pPr marL="800100" lvl="1" indent="-342900" defTabSz="50822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800" b="1" dirty="0">
                <a:latin typeface="Candara Regular" charset="0"/>
              </a:rPr>
              <a:t>Accelerated aging and reduced longevity.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andara Regular" charset="0"/>
              </a:rPr>
              <a:t>Many of the effects are mediated through impact on GI microbiome</a:t>
            </a:r>
            <a:endParaRPr lang="en-US" sz="1800" dirty="0">
              <a:latin typeface="Candara Regular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36840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20F69A-05E6-03C3-C11F-90473A4450EC}"/>
              </a:ext>
            </a:extLst>
          </p:cNvPr>
          <p:cNvSpPr txBox="1"/>
          <p:nvPr/>
        </p:nvSpPr>
        <p:spPr>
          <a:xfrm>
            <a:off x="1113333" y="1463630"/>
            <a:ext cx="2551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374775" algn="l"/>
              </a:tabLst>
            </a:pPr>
            <a:r>
              <a:rPr lang="en-US" sz="2400" dirty="0">
                <a:solidFill>
                  <a:schemeClr val="bg1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Study Results: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05F5BA-7DD6-CA4C-2A07-E5A755C3DF37}"/>
              </a:ext>
            </a:extLst>
          </p:cNvPr>
          <p:cNvSpPr txBox="1"/>
          <p:nvPr/>
        </p:nvSpPr>
        <p:spPr>
          <a:xfrm>
            <a:off x="1065390" y="814558"/>
            <a:ext cx="6862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1C43F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Clinical Efficacy in High Stress</a:t>
            </a:r>
            <a:endParaRPr lang="en-GB" sz="3200" dirty="0">
              <a:solidFill>
                <a:srgbClr val="E1C43F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ADE3B2-DB8A-93D6-6D12-7B913C6A6DFD}"/>
              </a:ext>
            </a:extLst>
          </p:cNvPr>
          <p:cNvCxnSpPr>
            <a:cxnSpLocks/>
          </p:cNvCxnSpPr>
          <p:nvPr/>
        </p:nvCxnSpPr>
        <p:spPr>
          <a:xfrm>
            <a:off x="1152144" y="1426464"/>
            <a:ext cx="9884664" cy="0"/>
          </a:xfrm>
          <a:prstGeom prst="line">
            <a:avLst/>
          </a:prstGeom>
          <a:ln>
            <a:solidFill>
              <a:srgbClr val="F5DE6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CC1ECE9-5EE6-0A74-FA47-7892C0C4A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2547874"/>
            <a:ext cx="3225800" cy="214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956EA5-686B-0B97-13C8-9748CBDFF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828" y="2547874"/>
            <a:ext cx="3225800" cy="2146300"/>
          </a:xfrm>
          <a:prstGeom prst="rect">
            <a:avLst/>
          </a:prstGeom>
        </p:spPr>
      </p:pic>
      <p:pic>
        <p:nvPicPr>
          <p:cNvPr id="16" name="Picture 15" descr="A green and black logo&#10;&#10;Description automatically generated">
            <a:extLst>
              <a:ext uri="{FF2B5EF4-FFF2-40B4-BE49-F238E27FC236}">
                <a16:creationId xmlns:a16="http://schemas.microsoft.com/office/drawing/2014/main" id="{14E68F01-BFF9-709E-C3E4-B7322A528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213" y="5940173"/>
            <a:ext cx="1079294" cy="2712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D5193A-CE82-8D0B-9C07-49469442D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373" y="2547873"/>
            <a:ext cx="3470548" cy="211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77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9599" y="723285"/>
            <a:ext cx="11137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>
                <a:latin typeface="Candara" panose="020E0502030303020204" pitchFamily="34" charset="0"/>
                <a:cs typeface="Arial" panose="020B0604020202020204" pitchFamily="34" charset="0"/>
              </a:rPr>
              <a:t>ThymoQuin</a:t>
            </a:r>
            <a:r>
              <a:rPr lang="en-GB" sz="4000" b="1" baseline="30000" dirty="0">
                <a:latin typeface="Candara" panose="020E0502030303020204" pitchFamily="34" charset="0"/>
                <a:cs typeface="Arial" panose="020B0604020202020204" pitchFamily="34" charset="0"/>
              </a:rPr>
              <a:t>®</a:t>
            </a:r>
            <a:r>
              <a:rPr lang="en-US" sz="4000" b="1" baseline="30000" dirty="0"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Candara" panose="020E0502030303020204" pitchFamily="34" charset="0"/>
                <a:cs typeface="Arial" panose="020B0604020202020204" pitchFamily="34" charset="0"/>
              </a:rPr>
              <a:t>- Summary of Health Benefits</a:t>
            </a:r>
            <a:endParaRPr lang="en-GB" sz="4000" b="1" baseline="30000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32F86FF-A6D8-6B77-B32D-10721785487F}"/>
              </a:ext>
            </a:extLst>
          </p:cNvPr>
          <p:cNvSpPr/>
          <p:nvPr/>
        </p:nvSpPr>
        <p:spPr>
          <a:xfrm>
            <a:off x="1033272" y="1828801"/>
            <a:ext cx="4334256" cy="7589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CD844D-A5B1-D954-76C1-302EDF5BFE7E}"/>
              </a:ext>
            </a:extLst>
          </p:cNvPr>
          <p:cNvSpPr txBox="1"/>
          <p:nvPr/>
        </p:nvSpPr>
        <p:spPr>
          <a:xfrm>
            <a:off x="1831849" y="2020824"/>
            <a:ext cx="237439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GB" sz="1700" b="1" dirty="0">
                <a:effectLst/>
                <a:latin typeface="Candara" panose="020E0502030303020204" pitchFamily="34" charset="0"/>
              </a:rPr>
              <a:t>A true adaptogen</a:t>
            </a:r>
            <a:endParaRPr lang="en-GB" sz="1700" b="1" i="1" dirty="0">
              <a:effectLst/>
              <a:latin typeface="Candara" panose="020E0502030303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F7E9F99-6012-41E7-FAAA-4D4EFF7BAD14}"/>
              </a:ext>
            </a:extLst>
          </p:cNvPr>
          <p:cNvSpPr/>
          <p:nvPr/>
        </p:nvSpPr>
        <p:spPr>
          <a:xfrm>
            <a:off x="1033272" y="2706624"/>
            <a:ext cx="4325112" cy="9784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81AA09-838F-BA8B-F448-1ACBFCD6280E}"/>
              </a:ext>
            </a:extLst>
          </p:cNvPr>
          <p:cNvSpPr txBox="1">
            <a:spLocks/>
          </p:cNvSpPr>
          <p:nvPr/>
        </p:nvSpPr>
        <p:spPr>
          <a:xfrm>
            <a:off x="1366911" y="2828545"/>
            <a:ext cx="4238361" cy="80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700" b="1" dirty="0">
                <a:latin typeface="Candara" panose="020E0502030303020204" pitchFamily="34" charset="0"/>
                <a:cs typeface="Arial" panose="020B0604020202020204" pitchFamily="34" charset="0"/>
              </a:rPr>
              <a:t>Promotes a healthy and balanced microbiome diversity via multiple mechanisms</a:t>
            </a:r>
            <a:endParaRPr lang="en-GB" sz="17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7E603B5-FA6A-EB80-D8FD-D470AD028EF6}"/>
              </a:ext>
            </a:extLst>
          </p:cNvPr>
          <p:cNvSpPr/>
          <p:nvPr/>
        </p:nvSpPr>
        <p:spPr>
          <a:xfrm>
            <a:off x="1033272" y="3819144"/>
            <a:ext cx="4325112" cy="9784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C5DC43-8D62-C318-A4C3-FA11EE97ADE2}"/>
              </a:ext>
            </a:extLst>
          </p:cNvPr>
          <p:cNvSpPr txBox="1">
            <a:spLocks/>
          </p:cNvSpPr>
          <p:nvPr/>
        </p:nvSpPr>
        <p:spPr>
          <a:xfrm>
            <a:off x="1362457" y="4123945"/>
            <a:ext cx="3429000" cy="429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700" b="1" dirty="0">
                <a:latin typeface="Candara" panose="020E0502030303020204" pitchFamily="34" charset="0"/>
                <a:cs typeface="Arial" panose="020B0604020202020204" pitchFamily="34" charset="0"/>
              </a:rPr>
              <a:t>Promotes systemic resilience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7F2611-635A-CCE9-127D-8A5DB4A3A7C6}"/>
              </a:ext>
            </a:extLst>
          </p:cNvPr>
          <p:cNvSpPr/>
          <p:nvPr/>
        </p:nvSpPr>
        <p:spPr>
          <a:xfrm>
            <a:off x="1033272" y="4953000"/>
            <a:ext cx="4325112" cy="8260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8E5930C-65F2-1928-9233-A39991367C70}"/>
              </a:ext>
            </a:extLst>
          </p:cNvPr>
          <p:cNvSpPr txBox="1">
            <a:spLocks/>
          </p:cNvSpPr>
          <p:nvPr/>
        </p:nvSpPr>
        <p:spPr>
          <a:xfrm>
            <a:off x="1362456" y="5081016"/>
            <a:ext cx="3758183" cy="752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700" b="1" dirty="0">
                <a:latin typeface="Candara" panose="020E0502030303020204" pitchFamily="34" charset="0"/>
                <a:cs typeface="Arial" panose="020B0604020202020204" pitchFamily="34" charset="0"/>
              </a:rPr>
              <a:t>Reduces salivary cortisol by 44% within 3 weeks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733B3F1-E054-58D9-956F-DFE2E468E56E}"/>
              </a:ext>
            </a:extLst>
          </p:cNvPr>
          <p:cNvSpPr/>
          <p:nvPr/>
        </p:nvSpPr>
        <p:spPr>
          <a:xfrm>
            <a:off x="5558637" y="1828801"/>
            <a:ext cx="5589632" cy="7589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55ABE-0744-44FB-E101-B36CC881F3F8}"/>
              </a:ext>
            </a:extLst>
          </p:cNvPr>
          <p:cNvSpPr txBox="1"/>
          <p:nvPr/>
        </p:nvSpPr>
        <p:spPr>
          <a:xfrm>
            <a:off x="5949696" y="1892808"/>
            <a:ext cx="457504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GB" sz="1700" b="1" dirty="0">
                <a:latin typeface="Candara" panose="020E0502030303020204" pitchFamily="34" charset="0"/>
                <a:cs typeface="Arial" panose="020B0604020202020204" pitchFamily="34" charset="0"/>
              </a:rPr>
              <a:t>Enhances mitochondrial functions and </a:t>
            </a:r>
            <a:r>
              <a:rPr lang="en-GB" sz="1700" b="1" dirty="0">
                <a:latin typeface="Candara" panose="020E0502030303020204" pitchFamily="34" charset="0"/>
                <a:ea typeface="Optima" charset="0"/>
                <a:cs typeface="Arial" panose="020B0604020202020204" pitchFamily="34" charset="0"/>
              </a:rPr>
              <a:t>upregulates </a:t>
            </a:r>
            <a:r>
              <a:rPr lang="en-US" sz="1700" b="1" dirty="0">
                <a:latin typeface="Candara" panose="020E0502030303020204" pitchFamily="34" charset="0"/>
                <a:ea typeface="Optima" charset="0"/>
                <a:cs typeface="Arial" panose="020B0604020202020204" pitchFamily="34" charset="0"/>
              </a:rPr>
              <a:t>mitochondrial biogenesis</a:t>
            </a:r>
            <a:endParaRPr lang="en-GB" sz="17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8EB8D48-33B0-C946-E3B8-DFB122F2384C}"/>
              </a:ext>
            </a:extLst>
          </p:cNvPr>
          <p:cNvSpPr/>
          <p:nvPr/>
        </p:nvSpPr>
        <p:spPr>
          <a:xfrm>
            <a:off x="5559552" y="2734056"/>
            <a:ext cx="5577840" cy="81381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EDCF0D-E269-0E51-B287-E9E64E75AEEC}"/>
              </a:ext>
            </a:extLst>
          </p:cNvPr>
          <p:cNvSpPr txBox="1">
            <a:spLocks/>
          </p:cNvSpPr>
          <p:nvPr/>
        </p:nvSpPr>
        <p:spPr>
          <a:xfrm>
            <a:off x="5932815" y="2855977"/>
            <a:ext cx="4875393" cy="801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GB" sz="1700" b="1" dirty="0">
                <a:latin typeface="Candara" panose="020E0502030303020204" pitchFamily="34" charset="0"/>
                <a:cs typeface="Arial" panose="020B0604020202020204" pitchFamily="34" charset="0"/>
              </a:rPr>
              <a:t>Increases ATP production leads to improved cellular metabolism and function</a:t>
            </a:r>
            <a:endParaRPr lang="en-GB" sz="1700" b="1" strike="sngStrike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4472A07-04B6-B76C-9FA6-C1CBAC1822F0}"/>
              </a:ext>
            </a:extLst>
          </p:cNvPr>
          <p:cNvSpPr/>
          <p:nvPr/>
        </p:nvSpPr>
        <p:spPr>
          <a:xfrm>
            <a:off x="5559552" y="3681984"/>
            <a:ext cx="5577840" cy="9784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4AAA88F-89E7-91FA-2083-B79CA4922987}"/>
              </a:ext>
            </a:extLst>
          </p:cNvPr>
          <p:cNvSpPr txBox="1">
            <a:spLocks/>
          </p:cNvSpPr>
          <p:nvPr/>
        </p:nvSpPr>
        <p:spPr>
          <a:xfrm>
            <a:off x="5928360" y="3776473"/>
            <a:ext cx="5090160" cy="429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700" b="1" dirty="0">
                <a:latin typeface="Candara" panose="020E0502030303020204" pitchFamily="34" charset="0"/>
                <a:cs typeface="Arial" panose="020B0604020202020204" pitchFamily="34" charset="0"/>
              </a:rPr>
              <a:t>Supports optimal metabolic health – promotes healthy liver function, blood pressure, insulin response, and blood glucose levels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B104DA3-8E88-3EFE-8393-A33C260709D1}"/>
              </a:ext>
            </a:extLst>
          </p:cNvPr>
          <p:cNvSpPr/>
          <p:nvPr/>
        </p:nvSpPr>
        <p:spPr>
          <a:xfrm>
            <a:off x="5559552" y="4806696"/>
            <a:ext cx="5577840" cy="9784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C658CDD-7394-E422-925A-501D9C6E53A1}"/>
              </a:ext>
            </a:extLst>
          </p:cNvPr>
          <p:cNvSpPr txBox="1">
            <a:spLocks/>
          </p:cNvSpPr>
          <p:nvPr/>
        </p:nvSpPr>
        <p:spPr>
          <a:xfrm>
            <a:off x="5928360" y="4916424"/>
            <a:ext cx="4824984" cy="752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700" b="1" dirty="0">
                <a:latin typeface="Candara" panose="020E0502030303020204" pitchFamily="34" charset="0"/>
                <a:cs typeface="Arial" panose="020B0604020202020204" pitchFamily="34" charset="0"/>
              </a:rPr>
              <a:t>Potentiates other actives including omega-3 fatty acids, </a:t>
            </a:r>
            <a:r>
              <a:rPr lang="en-US" sz="1700" b="1" dirty="0" err="1">
                <a:latin typeface="Candara" panose="020E0502030303020204" pitchFamily="34" charset="0"/>
                <a:cs typeface="Arial" panose="020B0604020202020204" pitchFamily="34" charset="0"/>
              </a:rPr>
              <a:t>proanthocyanidins</a:t>
            </a:r>
            <a:r>
              <a:rPr lang="en-US" sz="1700" b="1" dirty="0">
                <a:latin typeface="Candara" panose="020E0502030303020204" pitchFamily="34" charset="0"/>
                <a:cs typeface="Arial" panose="020B0604020202020204" pitchFamily="34" charset="0"/>
              </a:rPr>
              <a:t>, vitamin D3, astaxanthin, lycopene, lutein and curcumin</a:t>
            </a:r>
            <a:endParaRPr lang="en-GB" sz="1700" b="1" dirty="0"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C1A9D0-AA8E-3414-3C10-C064FCB08065}"/>
              </a:ext>
            </a:extLst>
          </p:cNvPr>
          <p:cNvSpPr/>
          <p:nvPr/>
        </p:nvSpPr>
        <p:spPr>
          <a:xfrm>
            <a:off x="0" y="1557528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F9E36F"/>
              </a:gs>
              <a:gs pos="74000">
                <a:srgbClr val="B08A39"/>
              </a:gs>
              <a:gs pos="83000">
                <a:srgbClr val="F5DE6A"/>
              </a:gs>
              <a:gs pos="100000">
                <a:srgbClr val="AC86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A765AB6-DD44-FAE9-AAC3-BE36501B9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709" y="2019450"/>
            <a:ext cx="354076" cy="3346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9CA89FB-1B62-902C-B8B3-2D8786565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176" y="2904744"/>
            <a:ext cx="483616" cy="4836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5C38D19-E0E3-24CB-9FF7-185A1F335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872" y="5179096"/>
            <a:ext cx="275336" cy="3835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B501FE5-AAAA-E284-95EA-F2F08B8335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640" y="1984248"/>
            <a:ext cx="414528" cy="4145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870F47F-4290-91D2-C7CF-28A77334F7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8840" y="2966973"/>
            <a:ext cx="240792" cy="38125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A1E9FF4-7A70-57D6-C241-8DC05A79E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2170" y="3962618"/>
            <a:ext cx="377190" cy="38078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DB25C08-7F2C-5740-5A07-0E3421C5AB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1172" y="4947822"/>
            <a:ext cx="552196" cy="62189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8DC71F2-DB57-EDAD-98C5-D2ED22983A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3152" y="4103568"/>
            <a:ext cx="366776" cy="442523"/>
          </a:xfrm>
          <a:prstGeom prst="rect">
            <a:avLst/>
          </a:prstGeom>
        </p:spPr>
      </p:pic>
      <p:pic>
        <p:nvPicPr>
          <p:cNvPr id="44" name="Picture 43" descr="A green and black logo&#10;&#10;Description automatically generated">
            <a:extLst>
              <a:ext uri="{FF2B5EF4-FFF2-40B4-BE49-F238E27FC236}">
                <a16:creationId xmlns:a16="http://schemas.microsoft.com/office/drawing/2014/main" id="{E5E785B1-87D5-D010-DFE2-68D2BF8BC2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43213" y="6045103"/>
            <a:ext cx="1079294" cy="2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9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895A2-77CC-C243-3278-4767DA84E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AC746E-7F66-3FDC-C974-677C36B5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778" y="3115081"/>
            <a:ext cx="1800234" cy="1800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41F066-2E12-41AE-7422-102C97A02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78" y="3103956"/>
            <a:ext cx="1842797" cy="184279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CF2634C6-5F77-29EC-2444-55C98005C187}"/>
              </a:ext>
            </a:extLst>
          </p:cNvPr>
          <p:cNvGrpSpPr/>
          <p:nvPr/>
        </p:nvGrpSpPr>
        <p:grpSpPr>
          <a:xfrm>
            <a:off x="7797384" y="5081666"/>
            <a:ext cx="3008025" cy="644605"/>
            <a:chOff x="7887324" y="5463915"/>
            <a:chExt cx="3008025" cy="6446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D6005A-DD09-CA8B-F23A-C74D04928A9F}"/>
                </a:ext>
              </a:extLst>
            </p:cNvPr>
            <p:cNvSpPr txBox="1"/>
            <p:nvPr/>
          </p:nvSpPr>
          <p:spPr>
            <a:xfrm>
              <a:off x="7887324" y="5769966"/>
              <a:ext cx="297804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 algn="ctr">
                <a:buNone/>
              </a:pPr>
              <a:r>
                <a:rPr lang="en-US" sz="1600" dirty="0">
                  <a:solidFill>
                    <a:srgbClr val="E1C43F"/>
                  </a:solidFill>
                  <a:latin typeface="Candara" panose="020E0502030303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service@trinutra.com</a:t>
              </a:r>
              <a:r>
                <a:rPr lang="en-US" sz="1600" dirty="0">
                  <a:solidFill>
                    <a:srgbClr val="E1C43F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69BC8B-A86F-1F98-58AA-72CB5DFA7306}"/>
                </a:ext>
              </a:extLst>
            </p:cNvPr>
            <p:cNvSpPr txBox="1"/>
            <p:nvPr/>
          </p:nvSpPr>
          <p:spPr>
            <a:xfrm>
              <a:off x="7917304" y="5463915"/>
              <a:ext cx="2978045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 algn="ctr">
                <a:buNone/>
              </a:pPr>
              <a:r>
                <a:rPr lang="en-US" sz="1900" dirty="0">
                  <a:solidFill>
                    <a:srgbClr val="E1C43F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EMAIL US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E4339C-4768-58B0-A22B-829F3426CCCB}"/>
              </a:ext>
            </a:extLst>
          </p:cNvPr>
          <p:cNvGrpSpPr/>
          <p:nvPr/>
        </p:nvGrpSpPr>
        <p:grpSpPr>
          <a:xfrm>
            <a:off x="4879301" y="5111646"/>
            <a:ext cx="3282843" cy="860845"/>
            <a:chOff x="7202776" y="2788171"/>
            <a:chExt cx="3282843" cy="8608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EF900AC-E579-3553-2149-B266CCFF46CC}"/>
                </a:ext>
              </a:extLst>
            </p:cNvPr>
            <p:cNvSpPr txBox="1"/>
            <p:nvPr/>
          </p:nvSpPr>
          <p:spPr>
            <a:xfrm>
              <a:off x="7202776" y="3064241"/>
              <a:ext cx="32828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 algn="ctr">
                <a:buNone/>
              </a:pPr>
              <a:r>
                <a:rPr lang="en-US" sz="1600" dirty="0">
                  <a:solidFill>
                    <a:schemeClr val="accent4"/>
                  </a:solidFill>
                  <a:latin typeface="Candara" panose="020E0502030303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trinutra.com/</a:t>
              </a:r>
              <a:r>
                <a:rPr lang="en-US" sz="1600" dirty="0" err="1">
                  <a:solidFill>
                    <a:schemeClr val="accent4"/>
                  </a:solidFill>
                  <a:latin typeface="Candara" panose="020E0502030303020204" pitchFamily="34" charset="0"/>
                  <a:cs typeface="Arial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thymoquin</a:t>
              </a:r>
              <a:endParaRPr lang="en-US" sz="1600" dirty="0">
                <a:solidFill>
                  <a:schemeClr val="accent4"/>
                </a:solidFill>
                <a:latin typeface="Candara" panose="020E0502030303020204" pitchFamily="34" charset="0"/>
                <a:cs typeface="Arial" panose="020B0604020202020204" pitchFamily="34" charset="0"/>
              </a:endParaRPr>
            </a:p>
            <a:p>
              <a:pPr lvl="1" algn="ctr"/>
              <a:r>
                <a:rPr lang="en-US" sz="1600" dirty="0">
                  <a:solidFill>
                    <a:schemeClr val="accent4"/>
                  </a:solidFill>
                  <a:latin typeface="Candara" panose="020E0502030303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thymoquin.com</a:t>
              </a:r>
              <a:endParaRPr lang="en-US" sz="1600" dirty="0">
                <a:solidFill>
                  <a:schemeClr val="accent4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94E751-77AF-E252-BF1E-9E86D84151A4}"/>
                </a:ext>
              </a:extLst>
            </p:cNvPr>
            <p:cNvSpPr txBox="1"/>
            <p:nvPr/>
          </p:nvSpPr>
          <p:spPr>
            <a:xfrm>
              <a:off x="7297712" y="2788171"/>
              <a:ext cx="2978045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 algn="ctr">
                <a:buNone/>
              </a:pPr>
              <a:r>
                <a:rPr lang="en-US" sz="1900" dirty="0">
                  <a:solidFill>
                    <a:srgbClr val="E1C43F"/>
                  </a:solidFill>
                  <a:latin typeface="Candara" panose="020E0502030303020204" pitchFamily="34" charset="0"/>
                  <a:cs typeface="Arial" panose="020B0604020202020204" pitchFamily="34" charset="0"/>
                </a:rPr>
                <a:t>VISIT US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158341E-F71B-F8EA-A524-78ABA5A73656}"/>
              </a:ext>
            </a:extLst>
          </p:cNvPr>
          <p:cNvSpPr/>
          <p:nvPr/>
        </p:nvSpPr>
        <p:spPr>
          <a:xfrm>
            <a:off x="0" y="1557528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F9E36F"/>
              </a:gs>
              <a:gs pos="74000">
                <a:srgbClr val="B08A39"/>
              </a:gs>
              <a:gs pos="83000">
                <a:srgbClr val="F5DE6A"/>
              </a:gs>
              <a:gs pos="100000">
                <a:srgbClr val="AC86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328A8D-D0F2-E5DE-A97E-AE7ACD1B1D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8932" y="1"/>
            <a:ext cx="2453132" cy="15636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408BD7-8D7F-727D-AB0A-2D4AE0953F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31" t="19235" r="66460" b="20000"/>
          <a:stretch/>
        </p:blipFill>
        <p:spPr>
          <a:xfrm>
            <a:off x="861934" y="532149"/>
            <a:ext cx="3567660" cy="52090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B98026-9350-4271-893A-D2C6378F3A5E}"/>
              </a:ext>
            </a:extLst>
          </p:cNvPr>
          <p:cNvSpPr txBox="1"/>
          <p:nvPr/>
        </p:nvSpPr>
        <p:spPr>
          <a:xfrm>
            <a:off x="6160957" y="1744763"/>
            <a:ext cx="4099810" cy="1019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75335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500" spc="-10" dirty="0">
                <a:effectLst/>
                <a:latin typeface="Candara" panose="020E0502030303020204" pitchFamily="34" charset="0"/>
                <a:ea typeface="ProximaNova-Light"/>
                <a:cs typeface="Arial" panose="020B0604020202020204" pitchFamily="34" charset="0"/>
              </a:rPr>
              <a:t>Thank You!</a:t>
            </a:r>
            <a:endParaRPr lang="en-US" sz="4500" dirty="0">
              <a:effectLst/>
              <a:latin typeface="Candara" panose="020E05020303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green and black logo&#10;&#10;Description automatically generated">
            <a:extLst>
              <a:ext uri="{FF2B5EF4-FFF2-40B4-BE49-F238E27FC236}">
                <a16:creationId xmlns:a16="http://schemas.microsoft.com/office/drawing/2014/main" id="{B604B9C8-363E-F29E-E96B-1138261C04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8197" y="769498"/>
            <a:ext cx="1552670" cy="3902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EBCE03-EA60-2185-8224-F10658D5A301}"/>
              </a:ext>
            </a:extLst>
          </p:cNvPr>
          <p:cNvSpPr txBox="1"/>
          <p:nvPr/>
        </p:nvSpPr>
        <p:spPr>
          <a:xfrm>
            <a:off x="5778708" y="2570815"/>
            <a:ext cx="48792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Candara" panose="020E0502030303020204" pitchFamily="34" charset="0"/>
              </a:rPr>
              <a:t>Scan to learn more or connect with us.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A825B0-FC01-0447-FB7F-0EF09316B94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19422"/>
            <a:ext cx="2685904" cy="22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0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C31BA0-A2B8-9F2F-6516-AE6B2317F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2" y="297890"/>
            <a:ext cx="10515600" cy="1665381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4400" b="1" kern="1200" dirty="0">
                <a:solidFill>
                  <a:schemeClr val="tx1"/>
                </a:solidFill>
                <a:effectLst/>
                <a:latin typeface="Candara" panose="020E0502030303020204" pitchFamily="34" charset="0"/>
                <a:ea typeface="+mj-ea"/>
                <a:cs typeface="+mj-cs"/>
              </a:rPr>
              <a:t>The Key Gut Microbiome Feature Associated With Longevity……</a:t>
            </a:r>
            <a:endParaRPr lang="en-US" dirty="0">
              <a:effectLst/>
              <a:latin typeface="Candara" panose="020E0502030303020204" pitchFamily="34" charset="0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9123F6-B0A9-7A67-E4D1-ABB31450A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10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Microbiome diversity</a:t>
            </a:r>
          </a:p>
          <a:p>
            <a:r>
              <a:rPr lang="en-US" sz="3200" dirty="0"/>
              <a:t>The variety and relative abundance of different microorganisms—bacteria, archaea, fungi, and viruses—living within a microbial community (such as the human gut).</a:t>
            </a:r>
          </a:p>
          <a:p>
            <a:r>
              <a:rPr lang="en-US" sz="3200" dirty="0"/>
              <a:t>Longevity is associated with a broad range of species that provides “functional redundancy,” making the gut ecosystem more resilient.</a:t>
            </a:r>
          </a:p>
          <a:p>
            <a:r>
              <a:rPr lang="en-US" sz="3200" dirty="0"/>
              <a:t>High diversity correlates with lower systemic inflammation, better metabolic health, and healthier aging.</a:t>
            </a:r>
          </a:p>
        </p:txBody>
      </p:sp>
    </p:spTree>
    <p:extLst>
      <p:ext uri="{BB962C8B-B14F-4D97-AF65-F5344CB8AC3E}">
        <p14:creationId xmlns:p14="http://schemas.microsoft.com/office/powerpoint/2010/main" val="235648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0345-A05F-42C0-066C-9C616CF8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ndara" panose="020E0502030303020204" pitchFamily="34" charset="0"/>
              </a:rPr>
              <a:t>Why Microbiome Diversity is the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96AFC-773D-0457-F77F-32DA23199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A more diverse gut microbiome:</a:t>
            </a:r>
          </a:p>
          <a:p>
            <a:pPr lvl="1"/>
            <a:r>
              <a:rPr lang="en-US" sz="2800" dirty="0"/>
              <a:t>Produces more SCFAs (butyrate, acetate, propionate)</a:t>
            </a:r>
          </a:p>
          <a:p>
            <a:pPr lvl="1"/>
            <a:r>
              <a:rPr lang="en-US" sz="2800" dirty="0"/>
              <a:t>Supports a stronger gut barrier</a:t>
            </a:r>
          </a:p>
          <a:p>
            <a:pPr lvl="1"/>
            <a:r>
              <a:rPr lang="en-US" sz="2800" dirty="0"/>
              <a:t>Regulates the immune system</a:t>
            </a:r>
          </a:p>
          <a:p>
            <a:pPr lvl="1"/>
            <a:r>
              <a:rPr lang="en-US" sz="2800" dirty="0"/>
              <a:t>Protects against pathogens</a:t>
            </a:r>
          </a:p>
          <a:p>
            <a:pPr lvl="1"/>
            <a:r>
              <a:rPr lang="en-US" sz="2800" dirty="0"/>
              <a:t>Enhances metabolic flexibility</a:t>
            </a:r>
          </a:p>
          <a:p>
            <a:pPr lvl="1"/>
            <a:r>
              <a:rPr lang="en-US" sz="2800" dirty="0"/>
              <a:t>Maintains neuroendocrine balance and positive mood states</a:t>
            </a:r>
          </a:p>
          <a:p>
            <a:pPr lvl="1"/>
            <a:r>
              <a:rPr lang="en-US" sz="2800" dirty="0"/>
              <a:t>Increases resilience to stress, illness, antibiotics, and aging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2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3312-1508-C16F-C17D-6C45CB52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Dangers of Low Microbiome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7EA7-FD61-2CD8-C7A9-4FDB6A229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Low diversity is associated with:</a:t>
            </a:r>
          </a:p>
          <a:p>
            <a:pPr lvl="1"/>
            <a:r>
              <a:rPr lang="en-US" sz="2800" dirty="0"/>
              <a:t>Poor metabolic health</a:t>
            </a:r>
          </a:p>
          <a:p>
            <a:pPr lvl="1"/>
            <a:r>
              <a:rPr lang="en-US" sz="2800" dirty="0"/>
              <a:t>Obesity</a:t>
            </a:r>
          </a:p>
          <a:p>
            <a:pPr lvl="1"/>
            <a:r>
              <a:rPr lang="en-US" sz="2800" dirty="0"/>
              <a:t>Type 2 diabetes</a:t>
            </a:r>
          </a:p>
          <a:p>
            <a:pPr lvl="1"/>
            <a:r>
              <a:rPr lang="en-US" sz="2800" dirty="0"/>
              <a:t>Cardiovascular disease</a:t>
            </a:r>
          </a:p>
          <a:p>
            <a:pPr lvl="1"/>
            <a:r>
              <a:rPr lang="en-US" sz="2800" dirty="0"/>
              <a:t>IBD</a:t>
            </a:r>
          </a:p>
          <a:p>
            <a:pPr lvl="1"/>
            <a:r>
              <a:rPr lang="en-US" sz="2800" dirty="0"/>
              <a:t>Autoimmune disease</a:t>
            </a:r>
          </a:p>
          <a:p>
            <a:pPr lvl="1"/>
            <a:r>
              <a:rPr lang="en-US" sz="2800" dirty="0"/>
              <a:t>Depression/anxiety</a:t>
            </a:r>
          </a:p>
          <a:p>
            <a:pPr lvl="1"/>
            <a:r>
              <a:rPr lang="en-US" sz="2800" dirty="0"/>
              <a:t>Frailty and accelerated biological aging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30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F46B-02FE-471B-CB60-208010CF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223" y="365125"/>
            <a:ext cx="10954871" cy="1325563"/>
          </a:xfrm>
        </p:spPr>
        <p:txBody>
          <a:bodyPr/>
          <a:lstStyle/>
          <a:p>
            <a:r>
              <a:rPr lang="en-US" b="1" dirty="0"/>
              <a:t>All the</a:t>
            </a:r>
            <a:r>
              <a:rPr lang="en-US" b="1" dirty="0">
                <a:latin typeface="Candara" panose="020E0502030303020204" pitchFamily="34" charset="0"/>
              </a:rPr>
              <a:t> Keys to a “Longevity” Microbiome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FF460-E85F-1C8D-F8DC-419DD6ABE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>
                <a:solidFill>
                  <a:srgbClr val="941100"/>
                </a:solidFill>
                <a:latin typeface="Candara" panose="020E0502030303020204" pitchFamily="34" charset="0"/>
              </a:rPr>
              <a:t>High diversity</a:t>
            </a:r>
          </a:p>
          <a:p>
            <a:r>
              <a:rPr lang="en-US" dirty="0">
                <a:latin typeface="Candara" panose="020E0502030303020204" pitchFamily="34" charset="0"/>
              </a:rPr>
              <a:t>Strong SCFA production particularly butyrate</a:t>
            </a:r>
          </a:p>
          <a:p>
            <a:r>
              <a:rPr lang="en-US" dirty="0">
                <a:latin typeface="Candara" panose="020E0502030303020204" pitchFamily="34" charset="0"/>
              </a:rPr>
              <a:t>Enriched level of beneficial organisms (Akkermansia, </a:t>
            </a:r>
            <a:r>
              <a:rPr lang="en-US" dirty="0" err="1">
                <a:latin typeface="Candara" panose="020E0502030303020204" pitchFamily="34" charset="0"/>
              </a:rPr>
              <a:t>Anaerobutyricum</a:t>
            </a:r>
            <a:r>
              <a:rPr lang="en-US" dirty="0">
                <a:latin typeface="Candara" panose="020E0502030303020204" pitchFamily="34" charset="0"/>
              </a:rPr>
              <a:t>, </a:t>
            </a:r>
            <a:r>
              <a:rPr lang="en-US" dirty="0" err="1"/>
              <a:t>Christensenella</a:t>
            </a:r>
            <a:r>
              <a:rPr lang="en-US" dirty="0"/>
              <a:t>, </a:t>
            </a:r>
            <a:r>
              <a:rPr lang="en-US" dirty="0">
                <a:latin typeface="Candara" panose="020E0502030303020204" pitchFamily="34" charset="0"/>
              </a:rPr>
              <a:t>Bifidobacterium, etc.)</a:t>
            </a:r>
          </a:p>
          <a:p>
            <a:r>
              <a:rPr lang="en-US" dirty="0">
                <a:latin typeface="Candara" panose="020E0502030303020204" pitchFamily="34" charset="0"/>
              </a:rPr>
              <a:t>Reduced pathogens and less “friendly</a:t>
            </a:r>
            <a:r>
              <a:rPr lang="en-US" dirty="0"/>
              <a:t>” species (pathobionts)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Enhanced metabolic output of key longevity-promoting compounds</a:t>
            </a:r>
          </a:p>
          <a:p>
            <a:r>
              <a:rPr lang="en-US" dirty="0">
                <a:latin typeface="Candara" panose="020E0502030303020204" pitchFamily="34" charset="0"/>
              </a:rPr>
              <a:t>Reduced production of inflammatory compounds and gut-derived toxins</a:t>
            </a:r>
            <a:br>
              <a:rPr lang="en-US" dirty="0">
                <a:latin typeface="Candara" panose="020E0502030303020204" pitchFamily="34" charset="0"/>
              </a:rPr>
            </a:b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76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1CB75-B1CB-9C3D-36C3-DAB086B8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Negative Effects of Elevated Cortisol on the Gut Microbiome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EFAAA-DCE4-2D5E-BC1C-1C94B4DD6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0689"/>
            <a:ext cx="10802471" cy="5020078"/>
          </a:xfrm>
        </p:spPr>
        <p:txBody>
          <a:bodyPr>
            <a:normAutofit/>
          </a:bodyPr>
          <a:lstStyle/>
          <a:p>
            <a:pPr marL="0" indent="0">
              <a:buNone/>
              <a:defRPr sz="1800"/>
            </a:pPr>
            <a:r>
              <a:rPr lang="en-US" sz="3200" b="1" dirty="0"/>
              <a:t>↓ Microbial diversity &amp; richness → loss of resilience</a:t>
            </a:r>
          </a:p>
          <a:p>
            <a:pPr marL="457200" lvl="1" indent="0">
              <a:buNone/>
              <a:defRPr sz="1600"/>
            </a:pPr>
            <a:r>
              <a:rPr lang="en-US" sz="2800" dirty="0"/>
              <a:t>↓ SCFA producers: </a:t>
            </a:r>
            <a:r>
              <a:rPr lang="en-US" sz="2800" dirty="0" err="1"/>
              <a:t>Faecalibacterium</a:t>
            </a:r>
            <a:r>
              <a:rPr lang="en-US" sz="2800" dirty="0"/>
              <a:t>, </a:t>
            </a:r>
            <a:r>
              <a:rPr lang="en-US" sz="2800" dirty="0" err="1"/>
              <a:t>Roseburia</a:t>
            </a:r>
            <a:r>
              <a:rPr lang="en-US" sz="2800" dirty="0"/>
              <a:t>, Eubacterium</a:t>
            </a:r>
          </a:p>
          <a:p>
            <a:pPr marL="457200" lvl="1" indent="0">
              <a:buNone/>
              <a:defRPr sz="1600"/>
            </a:pPr>
            <a:r>
              <a:rPr lang="en-US" sz="2800" dirty="0"/>
              <a:t>↓ Butyrate, acetate, propionate → impaired epithelial repair</a:t>
            </a:r>
          </a:p>
          <a:p>
            <a:pPr marL="457200" lvl="1" indent="0">
              <a:buNone/>
              <a:defRPr sz="1600"/>
            </a:pPr>
            <a:r>
              <a:rPr lang="en-US" sz="2800" dirty="0"/>
              <a:t>↓ Akkermansia &amp; Bifidobacterium → weaker gut barrier</a:t>
            </a:r>
          </a:p>
          <a:p>
            <a:pPr marL="457200" lvl="1" indent="0">
              <a:buNone/>
              <a:defRPr sz="1600"/>
            </a:pPr>
            <a:r>
              <a:rPr lang="en-US" sz="2800" dirty="0"/>
              <a:t>↑ Pathobionts (Enterobacteriaceae, Klebsiella, Desulfovibrio)</a:t>
            </a:r>
          </a:p>
          <a:p>
            <a:pPr marL="457200" lvl="1" indent="0">
              <a:buNone/>
              <a:defRPr sz="1600"/>
            </a:pPr>
            <a:r>
              <a:rPr lang="en-US" sz="2800" dirty="0"/>
              <a:t>↑ Intestinal permeability &amp; mucus thinning</a:t>
            </a:r>
          </a:p>
          <a:p>
            <a:pPr marL="457200" lvl="1" indent="0">
              <a:buNone/>
              <a:defRPr sz="1600"/>
            </a:pPr>
            <a:r>
              <a:rPr lang="en-US" sz="2800" dirty="0"/>
              <a:t>↓ Polyphenol conversion → ↓ Urolithin A, </a:t>
            </a:r>
            <a:r>
              <a:rPr lang="en-US" sz="2800" dirty="0" err="1"/>
              <a:t>equol</a:t>
            </a:r>
            <a:r>
              <a:rPr lang="en-US" sz="2800" dirty="0"/>
              <a:t>, indoles</a:t>
            </a:r>
          </a:p>
          <a:p>
            <a:pPr marL="457200" lvl="1" indent="0">
              <a:buNone/>
              <a:defRPr sz="1600"/>
            </a:pPr>
            <a:r>
              <a:rPr lang="en-US" sz="2800" dirty="0"/>
              <a:t>Altered bile acid metabolism → ↓ beneficial secondary bile acids</a:t>
            </a:r>
          </a:p>
          <a:p>
            <a:pPr marL="457200" lvl="1" indent="0">
              <a:buNone/>
              <a:defRPr sz="1600"/>
            </a:pPr>
            <a:r>
              <a:rPr lang="en-US" sz="2800" dirty="0"/>
              <a:t>↓ </a:t>
            </a:r>
            <a:r>
              <a:rPr lang="en-US" sz="2800" dirty="0" err="1"/>
              <a:t>sIgA</a:t>
            </a:r>
            <a:r>
              <a:rPr lang="en-US" sz="2800" dirty="0"/>
              <a:t> &amp; mucosal immune tolerance</a:t>
            </a:r>
          </a:p>
          <a:p>
            <a:pPr marL="457200" lvl="1" indent="0">
              <a:lnSpc>
                <a:spcPct val="100000"/>
              </a:lnSpc>
              <a:buNone/>
              <a:defRPr sz="1600"/>
            </a:pPr>
            <a:r>
              <a:rPr lang="en-US" sz="2800" dirty="0"/>
              <a:t>Disrupted motility &amp; circadian rhythmicity → unstable ecosystem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393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61F62-1C36-50F2-D17D-64DDCE07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Consequences of Cortisol Disruption of Gut Microbiome on Longevity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27DCA-EA16-F5DE-F1DE-AF8656DD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>
              <a:defRPr sz="1600"/>
            </a:pPr>
            <a:r>
              <a:rPr lang="en-US" sz="2400" dirty="0"/>
              <a:t>Chronic inflammation (“inflammaging”) → ↑ IL-6, TNF-</a:t>
            </a:r>
            <a:r>
              <a:rPr lang="el-GR" sz="2400" dirty="0"/>
              <a:t>α, </a:t>
            </a:r>
            <a:r>
              <a:rPr lang="en-US" sz="2400" dirty="0"/>
              <a:t>CRP</a:t>
            </a:r>
          </a:p>
          <a:p>
            <a:pPr>
              <a:defRPr sz="1600"/>
            </a:pPr>
            <a:r>
              <a:rPr lang="en-US" sz="2400" dirty="0"/>
              <a:t>Metabolic dysfunction: insulin resistance, visceral fat</a:t>
            </a:r>
          </a:p>
          <a:p>
            <a:pPr>
              <a:defRPr sz="1600"/>
            </a:pPr>
            <a:r>
              <a:rPr lang="en-US" sz="2400" dirty="0"/>
              <a:t>Mitochondrial dysfunction &amp; impaired mitophagy</a:t>
            </a:r>
          </a:p>
          <a:p>
            <a:pPr>
              <a:defRPr sz="1600"/>
            </a:pPr>
            <a:r>
              <a:rPr lang="en-US" sz="2400" dirty="0"/>
              <a:t>↑ Oxidative stress → DNA damage &amp; faster epigenetic aging</a:t>
            </a:r>
          </a:p>
          <a:p>
            <a:pPr>
              <a:defRPr sz="1600"/>
            </a:pPr>
            <a:r>
              <a:rPr lang="en-US" sz="2400" dirty="0"/>
              <a:t>↑ Endotoxemia (LPS leakage) → cardiovascular &amp; neurodegenerative risk</a:t>
            </a:r>
          </a:p>
          <a:p>
            <a:pPr>
              <a:defRPr sz="1600"/>
            </a:pPr>
            <a:r>
              <a:rPr lang="en-US" sz="2400" dirty="0"/>
              <a:t>Loss of muscle mass (sarcopenia) → frailty</a:t>
            </a:r>
          </a:p>
          <a:p>
            <a:pPr>
              <a:defRPr sz="1600"/>
            </a:pPr>
            <a:r>
              <a:rPr lang="en-US" sz="2400" dirty="0"/>
              <a:t>Gut–brain axis disruption → anxiety, depression, cognitive decline</a:t>
            </a:r>
          </a:p>
          <a:p>
            <a:pPr>
              <a:defRPr sz="1600"/>
            </a:pPr>
            <a:r>
              <a:rPr lang="en-US" sz="2400" dirty="0" err="1"/>
              <a:t>Immunosenescence</a:t>
            </a:r>
            <a:r>
              <a:rPr lang="en-US" sz="2400" dirty="0"/>
              <a:t> → weakened defense, ↑ autoimmunity</a:t>
            </a:r>
          </a:p>
          <a:p>
            <a:pPr>
              <a:defRPr sz="1600"/>
            </a:pPr>
            <a:r>
              <a:rPr lang="en-US" sz="2400" dirty="0"/>
              <a:t>Microbiome shifts resemble an “older” biological age</a:t>
            </a:r>
          </a:p>
          <a:p>
            <a:pPr>
              <a:defRPr sz="1600"/>
            </a:pPr>
            <a:r>
              <a:rPr lang="en-US" sz="2400" dirty="0"/>
              <a:t>Overall ↓ </a:t>
            </a:r>
            <a:r>
              <a:rPr lang="en-US" sz="2400" dirty="0" err="1"/>
              <a:t>healthspan</a:t>
            </a:r>
            <a:r>
              <a:rPr lang="en-US" sz="2400" dirty="0"/>
              <a:t> and lifespan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409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0E2BE-467F-D345-F4E7-4ADA10686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924A628-9305-77C6-7C81-FAB15479E4A4}"/>
              </a:ext>
            </a:extLst>
          </p:cNvPr>
          <p:cNvSpPr/>
          <p:nvPr/>
        </p:nvSpPr>
        <p:spPr>
          <a:xfrm>
            <a:off x="246888" y="4032354"/>
            <a:ext cx="11740896" cy="1963712"/>
          </a:xfrm>
          <a:prstGeom prst="roundRect">
            <a:avLst>
              <a:gd name="adj" fmla="val 99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7D98-122D-C83E-8273-7E690CC70439}"/>
              </a:ext>
            </a:extLst>
          </p:cNvPr>
          <p:cNvSpPr txBox="1"/>
          <p:nvPr/>
        </p:nvSpPr>
        <p:spPr>
          <a:xfrm>
            <a:off x="583096" y="79627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Candara" panose="020E0502030303020204" pitchFamily="34" charset="0"/>
                <a:cs typeface="Arial" panose="020B0604020202020204" pitchFamily="34" charset="0"/>
              </a:rPr>
              <a:t>Healthy Microbiome Diversity and Systemic Resilience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FE9CF1-739A-E16F-008B-194C242ACA9A}"/>
              </a:ext>
            </a:extLst>
          </p:cNvPr>
          <p:cNvSpPr txBox="1"/>
          <p:nvPr/>
        </p:nvSpPr>
        <p:spPr>
          <a:xfrm>
            <a:off x="7342481" y="4298410"/>
            <a:ext cx="370526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1BC5E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In vitro studies </a:t>
            </a:r>
            <a:br>
              <a:rPr lang="en-GB" sz="2000" dirty="0">
                <a:solidFill>
                  <a:srgbClr val="DE8403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GB" sz="17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Demonstrated: </a:t>
            </a:r>
          </a:p>
          <a:p>
            <a:pPr marL="285750" indent="-285750">
              <a:buClr>
                <a:srgbClr val="5A8771"/>
              </a:buClr>
              <a:buFont typeface="Wingdings" pitchFamily="2" charset="2"/>
              <a:buChar char="ü"/>
            </a:pPr>
            <a:r>
              <a:rPr lang="en-GB" sz="15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Dose-dependent effects on microbial balance</a:t>
            </a:r>
            <a:r>
              <a:rPr lang="en-GB" sz="1500" dirty="0">
                <a:latin typeface="Candara" panose="020E0502030303020204" pitchFamily="34" charset="0"/>
                <a:cs typeface="Arial" panose="020B0604020202020204" pitchFamily="34" charset="0"/>
              </a:rPr>
              <a:t> including pathogenic and probiotic gut bacteria</a:t>
            </a:r>
            <a:r>
              <a:rPr lang="en-GB" sz="15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2D744-6383-5051-DE65-279BECF0DCF7}"/>
              </a:ext>
            </a:extLst>
          </p:cNvPr>
          <p:cNvSpPr txBox="1"/>
          <p:nvPr/>
        </p:nvSpPr>
        <p:spPr>
          <a:xfrm>
            <a:off x="2980943" y="1894237"/>
            <a:ext cx="65562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2000" dirty="0">
                <a:latin typeface="Candara" panose="020E0502030303020204" pitchFamily="34" charset="0"/>
              </a:rPr>
              <a:t>Maintaining high microbiome diversity and resilience is a critical focus for preventative and therapeutic strategies in modern healthcare.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D2A20-241F-0CB8-2373-A46B47E00382}"/>
              </a:ext>
            </a:extLst>
          </p:cNvPr>
          <p:cNvSpPr txBox="1"/>
          <p:nvPr/>
        </p:nvSpPr>
        <p:spPr>
          <a:xfrm>
            <a:off x="2147791" y="4285490"/>
            <a:ext cx="43708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1BC5E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Human Clinical Research </a:t>
            </a:r>
            <a:br>
              <a:rPr lang="en-GB" sz="1800" dirty="0">
                <a:solidFill>
                  <a:srgbClr val="DE8403"/>
                </a:solidFill>
                <a:effectLst/>
                <a:latin typeface="Candara" panose="020E0502030303020204" pitchFamily="34" charset="0"/>
                <a:cs typeface="Arial" panose="020B0604020202020204" pitchFamily="34" charset="0"/>
              </a:rPr>
            </a:br>
            <a:r>
              <a:rPr lang="en-GB" sz="17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Demonstrates positive impact on: </a:t>
            </a:r>
          </a:p>
          <a:p>
            <a:pPr marL="403225" indent="-285750">
              <a:buClr>
                <a:srgbClr val="5A8771"/>
              </a:buClr>
              <a:buFont typeface="Wingdings" pitchFamily="2" charset="2"/>
              <a:buChar char="ü"/>
            </a:pPr>
            <a:r>
              <a:rPr lang="en-GB" sz="15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Lowers cortisol up to 44%</a:t>
            </a:r>
          </a:p>
          <a:p>
            <a:pPr marL="403225" indent="-285750">
              <a:buClr>
                <a:srgbClr val="5A8771"/>
              </a:buClr>
              <a:buFont typeface="Wingdings" pitchFamily="2" charset="2"/>
              <a:buChar char="ü"/>
            </a:pPr>
            <a:r>
              <a:rPr lang="en-GB" sz="15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Healthy gut microbiome </a:t>
            </a:r>
          </a:p>
          <a:p>
            <a:pPr marL="403225" indent="-285750">
              <a:buClr>
                <a:srgbClr val="5A8771"/>
              </a:buClr>
              <a:buFont typeface="Wingdings" pitchFamily="2" charset="2"/>
              <a:buChar char="ü"/>
            </a:pPr>
            <a:r>
              <a:rPr lang="en-GB" sz="15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Stress resilience</a:t>
            </a:r>
          </a:p>
          <a:p>
            <a:pPr marL="403225" indent="-285750">
              <a:buClr>
                <a:srgbClr val="5A8771"/>
              </a:buClr>
              <a:buFont typeface="Wingdings" pitchFamily="2" charset="2"/>
              <a:buChar char="ü"/>
            </a:pPr>
            <a:r>
              <a:rPr lang="en-GB" sz="15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Gut-brain-immune triangle support</a:t>
            </a:r>
          </a:p>
          <a:p>
            <a:pPr marL="403225" indent="-285750">
              <a:buClr>
                <a:srgbClr val="5A8771"/>
              </a:buClr>
              <a:buFont typeface="Wingdings" pitchFamily="2" charset="2"/>
              <a:buChar char="ü"/>
            </a:pPr>
            <a:r>
              <a:rPr lang="en-GB" sz="1500" dirty="0">
                <a:effectLst/>
                <a:latin typeface="Candara" panose="020E0502030303020204" pitchFamily="34" charset="0"/>
                <a:cs typeface="Arial" panose="020B0604020202020204" pitchFamily="34" charset="0"/>
              </a:rPr>
              <a:t>Immune function</a:t>
            </a:r>
            <a:endParaRPr lang="en-IL" sz="1500" dirty="0">
              <a:latin typeface="Candara" panose="020E05020303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A34C79-A867-18EB-3D92-304B5AAFC326}"/>
              </a:ext>
            </a:extLst>
          </p:cNvPr>
          <p:cNvSpPr/>
          <p:nvPr/>
        </p:nvSpPr>
        <p:spPr>
          <a:xfrm>
            <a:off x="0" y="1557528"/>
            <a:ext cx="12192000" cy="45719"/>
          </a:xfrm>
          <a:prstGeom prst="rect">
            <a:avLst/>
          </a:prstGeom>
          <a:gradFill flip="none" rotWithShape="1">
            <a:gsLst>
              <a:gs pos="0">
                <a:srgbClr val="F9E36F"/>
              </a:gs>
              <a:gs pos="74000">
                <a:srgbClr val="B08A39"/>
              </a:gs>
              <a:gs pos="83000">
                <a:srgbClr val="F5DE6A"/>
              </a:gs>
              <a:gs pos="100000">
                <a:srgbClr val="AC863D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FCFA30-A2CB-3D51-AE01-2044DBDB5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74" y="4491711"/>
            <a:ext cx="699828" cy="10603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6BF8F9-6D05-C796-1088-E34457CF0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028" y="4526280"/>
            <a:ext cx="819222" cy="10058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997C8D-ED86-4ACA-E029-78D49768EA20}"/>
              </a:ext>
            </a:extLst>
          </p:cNvPr>
          <p:cNvCxnSpPr>
            <a:cxnSpLocks/>
          </p:cNvCxnSpPr>
          <p:nvPr/>
        </p:nvCxnSpPr>
        <p:spPr>
          <a:xfrm>
            <a:off x="5814385" y="4219581"/>
            <a:ext cx="0" cy="162658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9628D25-E0C8-C3D6-9DF0-EE9C034392AC}"/>
              </a:ext>
            </a:extLst>
          </p:cNvPr>
          <p:cNvSpPr/>
          <p:nvPr/>
        </p:nvSpPr>
        <p:spPr>
          <a:xfrm>
            <a:off x="484632" y="3218688"/>
            <a:ext cx="11183112" cy="896112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E0B00E-0D7F-4DDD-965D-8ADBEC632C9E}"/>
              </a:ext>
            </a:extLst>
          </p:cNvPr>
          <p:cNvSpPr txBox="1"/>
          <p:nvPr/>
        </p:nvSpPr>
        <p:spPr>
          <a:xfrm>
            <a:off x="2915643" y="3436688"/>
            <a:ext cx="70878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err="1">
                <a:solidFill>
                  <a:srgbClr val="FFCF4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ThymoQuin</a:t>
            </a:r>
            <a:r>
              <a:rPr lang="en-GB" sz="2400" baseline="30000" dirty="0">
                <a:solidFill>
                  <a:srgbClr val="FFCF4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®</a:t>
            </a:r>
            <a:r>
              <a:rPr lang="en-GB" sz="2400" dirty="0">
                <a:solidFill>
                  <a:srgbClr val="FFCF4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 – Premium Black Seed Oil</a:t>
            </a:r>
            <a:endParaRPr lang="en-IL" sz="2400" dirty="0">
              <a:solidFill>
                <a:srgbClr val="FFCF4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44BA12-EA2E-7975-CF9D-B7DA8FA2C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984" y="2039620"/>
            <a:ext cx="694944" cy="694944"/>
          </a:xfrm>
          <a:prstGeom prst="rect">
            <a:avLst/>
          </a:prstGeom>
        </p:spPr>
      </p:pic>
      <p:pic>
        <p:nvPicPr>
          <p:cNvPr id="20" name="Picture 19" descr="A green and black logo&#10;&#10;Description automatically generated">
            <a:extLst>
              <a:ext uri="{FF2B5EF4-FFF2-40B4-BE49-F238E27FC236}">
                <a16:creationId xmlns:a16="http://schemas.microsoft.com/office/drawing/2014/main" id="{27AA58D5-9008-3C6C-73E0-DF7FA7466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3213" y="6090075"/>
            <a:ext cx="1079294" cy="2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0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10985</TotalTime>
  <Words>1366</Words>
  <Application>Microsoft Office PowerPoint</Application>
  <PresentationFormat>Widescreen</PresentationFormat>
  <Paragraphs>200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Candara</vt:lpstr>
      <vt:lpstr>Candara Regular</vt:lpstr>
      <vt:lpstr>Courier New</vt:lpstr>
      <vt:lpstr>Wingdings</vt:lpstr>
      <vt:lpstr>Office Theme</vt:lpstr>
      <vt:lpstr>PowerPoint Presentation</vt:lpstr>
      <vt:lpstr>What is Cortisol?</vt:lpstr>
      <vt:lpstr>The Key Gut Microbiome Feature Associated With Longevity…… </vt:lpstr>
      <vt:lpstr>Why Microbiome Diversity is the Key</vt:lpstr>
      <vt:lpstr>The Dangers of Low Microbiome Diversity</vt:lpstr>
      <vt:lpstr>All the Keys to a “Longevity” Microbiome</vt:lpstr>
      <vt:lpstr>Negative Effects of Elevated Cortisol on the Gut Microbiome</vt:lpstr>
      <vt:lpstr>Consequences of Cortisol Disruption of Gut Microbiome on Longevity</vt:lpstr>
      <vt:lpstr>PowerPoint Presentation</vt:lpstr>
      <vt:lpstr>Defined Quality</vt:lpstr>
      <vt:lpstr>Biological Actions of  Black Seed Oil</vt:lpstr>
      <vt:lpstr>ThymoQuin® vs.  Ashwagandha</vt:lpstr>
      <vt:lpstr>ThymoQuin® is Full Spectrum </vt:lpstr>
      <vt:lpstr>PowerPoint Presentation</vt:lpstr>
      <vt:lpstr>PowerPoint Presentation</vt:lpstr>
      <vt:lpstr>PowerPoint Presentation</vt:lpstr>
      <vt:lpstr>Connecting In Vitro to Human Outcomes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Klancher</dc:creator>
  <cp:lastModifiedBy>Meet Nagar</cp:lastModifiedBy>
  <cp:revision>24</cp:revision>
  <dcterms:created xsi:type="dcterms:W3CDTF">2025-08-18T23:26:21Z</dcterms:created>
  <dcterms:modified xsi:type="dcterms:W3CDTF">2025-11-25T15:12:41Z</dcterms:modified>
</cp:coreProperties>
</file>